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0" r:id="rId4"/>
    <p:sldId id="261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95" r:id="rId17"/>
    <p:sldId id="286" r:id="rId18"/>
    <p:sldId id="294" r:id="rId19"/>
    <p:sldId id="296" r:id="rId20"/>
    <p:sldId id="297" r:id="rId21"/>
    <p:sldId id="298" r:id="rId22"/>
    <p:sldId id="299" r:id="rId23"/>
    <p:sldId id="292" r:id="rId24"/>
    <p:sldId id="288" r:id="rId25"/>
    <p:sldId id="289" r:id="rId26"/>
    <p:sldId id="300" r:id="rId27"/>
    <p:sldId id="301" r:id="rId28"/>
    <p:sldId id="302" r:id="rId29"/>
    <p:sldId id="304" r:id="rId30"/>
    <p:sldId id="305" r:id="rId31"/>
    <p:sldId id="306" r:id="rId32"/>
    <p:sldId id="308" r:id="rId33"/>
    <p:sldId id="307" r:id="rId34"/>
    <p:sldId id="271" r:id="rId35"/>
  </p:sldIdLst>
  <p:sldSz cx="12192000" cy="6858000"/>
  <p:notesSz cx="12192000" cy="6858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59" autoAdjust="0"/>
  </p:normalViewPr>
  <p:slideViewPr>
    <p:cSldViewPr>
      <p:cViewPr varScale="1">
        <p:scale>
          <a:sx n="71" d="100"/>
          <a:sy n="71" d="100"/>
        </p:scale>
        <p:origin x="110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96C96-A567-4A13-9084-E35BF87E32B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6E2CD-6BA6-4CED-826E-F2A7DC04D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5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CharterBT-Roman"/>
              </a:rPr>
              <a:t>Ql=</a:t>
            </a:r>
            <a:r>
              <a:rPr lang="en-US" sz="1200" b="0" i="0" u="none" strike="noStrike" baseline="0" dirty="0" err="1">
                <a:latin typeface="CharterBT-Roman"/>
              </a:rPr>
              <a:t>wW</a:t>
            </a:r>
            <a:r>
              <a:rPr lang="en-US" sz="1200" b="0" i="0" u="none" strike="noStrike" baseline="0" dirty="0">
                <a:latin typeface="CharterBT-Roman"/>
              </a:rPr>
              <a:t>/</a:t>
            </a:r>
            <a:r>
              <a:rPr lang="en-US" sz="1200" b="0" i="0" u="none" strike="noStrike" baseline="0" dirty="0" err="1">
                <a:latin typeface="CharterBT-Roman"/>
              </a:rPr>
              <a:t>Pdiss</a:t>
            </a:r>
            <a:r>
              <a:rPr lang="en-US" sz="1200" b="0" i="0" u="none" strike="noStrike" baseline="0" dirty="0">
                <a:latin typeface="CharterBT-Roman"/>
              </a:rPr>
              <a:t> &gt;&gt; Energy/Power</a:t>
            </a:r>
          </a:p>
          <a:p>
            <a:pPr algn="l"/>
            <a:r>
              <a:rPr lang="en-US" sz="1200" b="0" i="0" u="none" strike="noStrike" baseline="0" dirty="0">
                <a:latin typeface="CharterBT-Roman"/>
              </a:rPr>
              <a:t>The unloaded quality factor lies at </a:t>
            </a:r>
            <a:r>
              <a:rPr lang="en-US" sz="1200" b="0" i="1" u="none" strike="noStrike" baseline="0" dirty="0">
                <a:latin typeface="CharterBT-Italic"/>
              </a:rPr>
              <a:t>Q</a:t>
            </a:r>
            <a:r>
              <a:rPr lang="en-US" sz="1200" b="0" i="0" u="none" strike="noStrike" baseline="0" dirty="0">
                <a:latin typeface="CharterBT-Roman"/>
              </a:rPr>
              <a:t>0 ~</a:t>
            </a:r>
            <a:r>
              <a:rPr lang="en-US" sz="1200" b="0" i="0" u="none" strike="noStrike" baseline="0" dirty="0">
                <a:latin typeface="MathDesign-CH-Regular-Symbol-10"/>
              </a:rPr>
              <a:t> </a:t>
            </a:r>
            <a:r>
              <a:rPr lang="en-US" sz="1200" b="0" i="0" u="none" strike="noStrike" baseline="0" dirty="0">
                <a:latin typeface="CharterBT-Roman"/>
              </a:rPr>
              <a:t>2x</a:t>
            </a:r>
            <a:r>
              <a:rPr lang="en-US" sz="1200" b="0" i="0" u="none" strike="noStrike" baseline="0" dirty="0">
                <a:latin typeface="MathDesign-CH-Regular-Symbol-10"/>
              </a:rPr>
              <a:t> </a:t>
            </a:r>
            <a:r>
              <a:rPr lang="en-US" sz="1200" b="0" i="0" u="none" strike="noStrike" baseline="0" dirty="0">
                <a:latin typeface="CharterBT-Roman"/>
              </a:rPr>
              <a:t>10^10, while the</a:t>
            </a:r>
          </a:p>
          <a:p>
            <a:pPr algn="l"/>
            <a:r>
              <a:rPr lang="en-US" sz="1200" b="0" i="0" u="none" strike="noStrike" baseline="0" dirty="0">
                <a:latin typeface="CharterBT-Roman"/>
              </a:rPr>
              <a:t>external quality factor is in a range of 10^6 </a:t>
            </a:r>
            <a:r>
              <a:rPr lang="en-US" sz="1200" b="0" i="1" u="none" strike="noStrike" baseline="0" dirty="0">
                <a:latin typeface="MathDesign-CH-Regular-Italic-MathItalic-10"/>
              </a:rPr>
              <a:t>&lt; </a:t>
            </a:r>
            <a:r>
              <a:rPr lang="en-US" sz="1200" b="0" i="1" u="none" strike="noStrike" baseline="0" dirty="0" err="1">
                <a:latin typeface="CharterBT-Italic"/>
              </a:rPr>
              <a:t>Qext</a:t>
            </a:r>
            <a:r>
              <a:rPr lang="en-US" sz="1200" b="0" i="1" u="none" strike="noStrike" baseline="0" dirty="0">
                <a:latin typeface="CharterBT-Italic"/>
              </a:rPr>
              <a:t> </a:t>
            </a:r>
            <a:r>
              <a:rPr lang="en-US" sz="1200" b="0" i="1" u="none" strike="noStrike" baseline="0" dirty="0">
                <a:latin typeface="MathDesign-CH-Regular-Italic-MathItalic-10"/>
              </a:rPr>
              <a:t>&lt; </a:t>
            </a:r>
            <a:r>
              <a:rPr lang="en-US" sz="1200" b="0" i="0" u="none" strike="noStrike" baseline="0" dirty="0">
                <a:latin typeface="CharterBT-Roman"/>
              </a:rPr>
              <a:t>10^8.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E2CD-6BA6-4CED-826E-F2A7DC04DB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1.5 GB/s data from RF field measurements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E2CD-6BA6-4CED-826E-F2A7DC04DB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4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E2CD-6BA6-4CED-826E-F2A7DC04DB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9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Title (with Picture)" userDrawn="1">
  <p:cSld name="Title (with Pictur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 bwMode="auto">
          <a:xfrm>
            <a:off x="2" y="1"/>
            <a:ext cx="12191998" cy="3429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 bwMode="auto">
          <a:xfrm>
            <a:off x="407988" y="349612"/>
            <a:ext cx="11376025" cy="109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88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 bwMode="auto">
          <a:xfrm>
            <a:off x="414396" y="4096780"/>
            <a:ext cx="11369548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26" name="Google Shape;26;p3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407368" y="6261914"/>
            <a:ext cx="2168482" cy="16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/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10833032" y="5669842"/>
            <a:ext cx="793750" cy="79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2 Contents" userDrawn="1">
  <p:cSld name="Title and 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 bwMode="auto">
          <a:xfrm>
            <a:off x="407988" y="1406427"/>
            <a:ext cx="561657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3"/>
          </p:nvPr>
        </p:nvSpPr>
        <p:spPr bwMode="auto">
          <a:xfrm>
            <a:off x="6167439" y="1406427"/>
            <a:ext cx="5616574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Divider cyan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3 Contents" userDrawn="1">
  <p:cSld name="Title and 3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 bwMode="auto">
          <a:xfrm>
            <a:off x="407989" y="1406427"/>
            <a:ext cx="3708400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 bwMode="auto">
          <a:xfrm>
            <a:off x="4259263" y="1406427"/>
            <a:ext cx="367347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4"/>
          </p:nvPr>
        </p:nvSpPr>
        <p:spPr bwMode="auto">
          <a:xfrm>
            <a:off x="8075612" y="1406427"/>
            <a:ext cx="3708399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Contact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408779" y="4587296"/>
            <a:ext cx="598825" cy="18511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 bwMode="auto">
          <a:xfrm>
            <a:off x="395288" y="3980131"/>
            <a:ext cx="4572000" cy="373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Contact</a:t>
            </a:r>
            <a:endParaRPr/>
          </a:p>
        </p:txBody>
      </p:sp>
      <p:sp>
        <p:nvSpPr>
          <p:cNvPr id="99" name="Google Shape;99;p15"/>
          <p:cNvSpPr/>
          <p:nvPr/>
        </p:nvSpPr>
        <p:spPr bwMode="auto">
          <a:xfrm>
            <a:off x="395288" y="4516739"/>
            <a:ext cx="2700548" cy="189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	Deutsches </a:t>
            </a:r>
            <a:endParaRPr/>
          </a:p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Elektronen-Synchrotron</a:t>
            </a:r>
            <a:endParaRPr/>
          </a:p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www.desy.de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 bwMode="auto">
          <a:xfrm>
            <a:off x="3599891" y="4516739"/>
            <a:ext cx="5148821" cy="189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el und Inhalt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 bwMode="auto"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2"/>
          </p:nvPr>
        </p:nvSpPr>
        <p:spPr bwMode="auto">
          <a:xfrm>
            <a:off x="407988" y="817500"/>
            <a:ext cx="11376024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, Text and 2 Objects B" userDrawn="1">
  <p:cSld name="Title, Text and 2 Object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2"/>
          </p:nvPr>
        </p:nvSpPr>
        <p:spPr bwMode="auto">
          <a:xfrm>
            <a:off x="407988" y="1406427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3"/>
          </p:nvPr>
        </p:nvSpPr>
        <p:spPr bwMode="auto">
          <a:xfrm>
            <a:off x="407988" y="3963533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4"/>
          </p:nvPr>
        </p:nvSpPr>
        <p:spPr bwMode="auto">
          <a:xfrm>
            <a:off x="8075612" y="1449388"/>
            <a:ext cx="3708399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5"/>
          </p:nvPr>
        </p:nvSpPr>
        <p:spPr bwMode="auto">
          <a:xfrm>
            <a:off x="8075612" y="4005263"/>
            <a:ext cx="3708399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ur Titel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Leer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13" name="Google Shape;13;p1"/>
          <p:cNvSpPr txBox="1"/>
          <p:nvPr/>
        </p:nvSpPr>
        <p:spPr bwMode="auto">
          <a:xfrm>
            <a:off x="10848528" y="6580800"/>
            <a:ext cx="935485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Page </a:t>
            </a:r>
            <a:fld id="{00000000-1234-1234-1234-123412341234}" type="slidenum"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Google Shape;14;p1"/>
          <p:cNvPicPr/>
          <p:nvPr/>
        </p:nvPicPr>
        <p:blipFill>
          <a:blip r:embed="rId11">
            <a:alphaModFix/>
          </a:blip>
          <a:srcRect/>
          <a:stretch/>
        </p:blipFill>
        <p:spPr bwMode="auto">
          <a:xfrm>
            <a:off x="403112" y="6614019"/>
            <a:ext cx="325552" cy="1006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sldNum="0" hd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openxmlformats.org/officeDocument/2006/relationships/image" Target="../media/image24.png"/><Relationship Id="rId4" Type="http://schemas.openxmlformats.org/officeDocument/2006/relationships/image" Target="../media/image16.jp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26.png"/><Relationship Id="rId5" Type="http://schemas.openxmlformats.org/officeDocument/2006/relationships/image" Target="../media/image11.jpg"/><Relationship Id="rId10" Type="http://schemas.openxmlformats.org/officeDocument/2006/relationships/image" Target="../media/image25.png"/><Relationship Id="rId4" Type="http://schemas.openxmlformats.org/officeDocument/2006/relationships/image" Target="../media/image16.jp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9287112" name="Google Shape;131;p21"/>
          <p:cNvPicPr>
            <a:picLocks noGrp="1"/>
          </p:cNvPicPr>
          <p:nvPr>
            <p:ph type="pic" idx="2"/>
          </p:nvPr>
        </p:nvPicPr>
        <p:blipFill>
          <a:blip r:embed="rId2">
            <a:alphaModFix/>
          </a:blip>
          <a:srcRect t="12500" b="12500"/>
          <a:stretch/>
        </p:blipFill>
        <p:spPr bwMode="auto">
          <a:xfrm>
            <a:off x="2" y="1"/>
            <a:ext cx="12191998" cy="3429001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188181081" name="Google Shape;134;p21"/>
          <p:cNvSpPr txBox="1">
            <a:spLocks noGrp="1"/>
          </p:cNvSpPr>
          <p:nvPr>
            <p:ph type="body" idx="3"/>
          </p:nvPr>
        </p:nvSpPr>
        <p:spPr bwMode="auto">
          <a:xfrm>
            <a:off x="414396" y="4096780"/>
            <a:ext cx="11369548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/>
              <a:t>Lynda Boukela (DESY)</a:t>
            </a:r>
            <a:endParaRPr dirty="0"/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/>
              <a:t>AI AND LARGE DATA VISUALIZATION WORKSHOP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/>
              <a:t>Princeton University, 13</a:t>
            </a:r>
            <a:r>
              <a:rPr lang="en-US" baseline="30000" dirty="0"/>
              <a:t>th</a:t>
            </a:r>
            <a:r>
              <a:rPr lang="en-US" dirty="0"/>
              <a:t> June 2024</a:t>
            </a:r>
            <a:endParaRPr dirty="0"/>
          </a:p>
        </p:txBody>
      </p:sp>
      <p:sp>
        <p:nvSpPr>
          <p:cNvPr id="4" name="Google Shape;132;p21">
            <a:extLst>
              <a:ext uri="{FF2B5EF4-FFF2-40B4-BE49-F238E27FC236}">
                <a16:creationId xmlns:a16="http://schemas.microsoft.com/office/drawing/2014/main" id="{939826E4-300C-5D07-FD32-7CBAFD996091}"/>
              </a:ext>
            </a:extLst>
          </p:cNvPr>
          <p:cNvSpPr txBox="1">
            <a:spLocks/>
          </p:cNvSpPr>
          <p:nvPr/>
        </p:nvSpPr>
        <p:spPr bwMode="auto">
          <a:xfrm>
            <a:off x="0" y="1054691"/>
            <a:ext cx="12192000" cy="1099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-US" sz="3600">
                <a:solidFill>
                  <a:srgbClr val="00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en-US" sz="4400">
                <a:solidFill>
                  <a:srgbClr val="00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Quench Detection </a:t>
            </a:r>
            <a:r>
              <a:rPr lang="en-US" sz="3600">
                <a:solidFill>
                  <a:srgbClr val="00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sz="4400">
                <a:solidFill>
                  <a:srgbClr val="00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EuXFEL</a:t>
            </a:r>
            <a:endParaRPr lang="en-US" sz="4400" dirty="0">
              <a:solidFill>
                <a:srgbClr val="009F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B5FF559-9886-C0ED-FA1D-2EA0D8347F8F}"/>
              </a:ext>
            </a:extLst>
          </p:cNvPr>
          <p:cNvSpPr txBox="1">
            <a:spLocks/>
          </p:cNvSpPr>
          <p:nvPr/>
        </p:nvSpPr>
        <p:spPr bwMode="auto">
          <a:xfrm>
            <a:off x="0" y="1628800"/>
            <a:ext cx="12191997" cy="6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defRPr>
            </a:lvl1pPr>
            <a:lvl2pPr marL="914400" marR="0" lvl="1" indent="-330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30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30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30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429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Through a </a:t>
            </a:r>
            <a:r>
              <a:rPr lang="en-US" sz="44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Machine Learning</a:t>
            </a:r>
            <a:r>
              <a:rPr lang="en-US" sz="36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2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Powered Approach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Model-based fault detection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9009126" y="5229200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1" name=" 20">
            <a:extLst>
              <a:ext uri="{FF2B5EF4-FFF2-40B4-BE49-F238E27FC236}">
                <a16:creationId xmlns:a16="http://schemas.microsoft.com/office/drawing/2014/main" id="{FED15EA6-CBC2-A338-0AE4-9EDE2464906A}"/>
              </a:ext>
            </a:extLst>
          </p:cNvPr>
          <p:cNvSpPr/>
          <p:nvPr/>
        </p:nvSpPr>
        <p:spPr bwMode="auto">
          <a:xfrm>
            <a:off x="9053051" y="9658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34347C-063E-9400-38EB-839ED0A2A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8209" y="1284148"/>
            <a:ext cx="2128662" cy="13923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3312A0-E1C7-9FB1-8822-942A3E443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883" y="1109636"/>
            <a:ext cx="1320800" cy="91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765E31-5FCA-78E5-8087-85374E6C0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883" y="2107190"/>
            <a:ext cx="132080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642146-CE7B-0346-5D26-39E336E97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0542" y="1026489"/>
            <a:ext cx="13208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070A60-05D1-05C0-AB7A-90F912121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4192" y="1995069"/>
            <a:ext cx="1320800" cy="914400"/>
          </a:xfrm>
          <a:prstGeom prst="rect">
            <a:avLst/>
          </a:prstGeom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9FE2538-5C64-70D3-88C9-03E09AD07A3D}"/>
              </a:ext>
            </a:extLst>
          </p:cNvPr>
          <p:cNvCxnSpPr>
            <a:cxnSpLocks/>
          </p:cNvCxnSpPr>
          <p:nvPr/>
        </p:nvCxnSpPr>
        <p:spPr bwMode="auto">
          <a:xfrm>
            <a:off x="4785579" y="1566836"/>
            <a:ext cx="544919" cy="37674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838232D7-ED7C-D3B7-C90F-626358EB2FB2}"/>
              </a:ext>
            </a:extLst>
          </p:cNvPr>
          <p:cNvCxnSpPr>
            <a:cxnSpLocks/>
          </p:cNvCxnSpPr>
          <p:nvPr/>
        </p:nvCxnSpPr>
        <p:spPr bwMode="auto">
          <a:xfrm flipV="1">
            <a:off x="4794046" y="2036697"/>
            <a:ext cx="538601" cy="3802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0258EA3-059D-0E7F-4F13-0A4676F20035}"/>
              </a:ext>
            </a:extLst>
          </p:cNvPr>
          <p:cNvCxnSpPr>
            <a:cxnSpLocks/>
          </p:cNvCxnSpPr>
          <p:nvPr/>
        </p:nvCxnSpPr>
        <p:spPr bwMode="auto">
          <a:xfrm>
            <a:off x="7053454" y="2265242"/>
            <a:ext cx="670943" cy="187027"/>
          </a:xfrm>
          <a:prstGeom prst="bentConnector3">
            <a:avLst>
              <a:gd name="adj1" fmla="val -4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B5228AA-3E99-BA77-7E9D-20AF6074F4C0}"/>
              </a:ext>
            </a:extLst>
          </p:cNvPr>
          <p:cNvCxnSpPr>
            <a:cxnSpLocks/>
          </p:cNvCxnSpPr>
          <p:nvPr/>
        </p:nvCxnSpPr>
        <p:spPr bwMode="auto">
          <a:xfrm flipV="1">
            <a:off x="7058079" y="1508953"/>
            <a:ext cx="670943" cy="169489"/>
          </a:xfrm>
          <a:prstGeom prst="bentConnector3">
            <a:avLst>
              <a:gd name="adj1" fmla="val 78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056A79D-8EC0-76B5-F227-EBF68A0B16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1193" y="3867669"/>
            <a:ext cx="5159718" cy="1182323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C31EE2D2-88CC-84EF-CE26-419AE98B5AF1}"/>
              </a:ext>
            </a:extLst>
          </p:cNvPr>
          <p:cNvSpPr txBox="1"/>
          <p:nvPr/>
        </p:nvSpPr>
        <p:spPr bwMode="auto">
          <a:xfrm>
            <a:off x="8879231" y="3772778"/>
            <a:ext cx="165462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Half bandwidth</a:t>
            </a:r>
          </a:p>
          <a:p>
            <a:endParaRPr lang="en-US" sz="1600" dirty="0"/>
          </a:p>
          <a:p>
            <a:r>
              <a:rPr lang="en-US" sz="1600" dirty="0"/>
              <a:t>: Detuning</a:t>
            </a:r>
          </a:p>
          <a:p>
            <a:endParaRPr lang="en-US" sz="1600" dirty="0"/>
          </a:p>
          <a:p>
            <a:r>
              <a:rPr lang="en-US" sz="1600" dirty="0"/>
              <a:t>: Beam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FBFCAAD-AC51-5943-582C-B020B354A6A6}"/>
              </a:ext>
            </a:extLst>
          </p:cNvPr>
          <p:cNvSpPr txBox="1"/>
          <p:nvPr/>
        </p:nvSpPr>
        <p:spPr bwMode="auto">
          <a:xfrm>
            <a:off x="2639616" y="3273334"/>
            <a:ext cx="6638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+mn-ea"/>
              </a:rPr>
              <a:t>Electromagnetic dynamics</a:t>
            </a:r>
            <a:endParaRPr lang="en-US" sz="1600" dirty="0">
              <a:latin typeface="+mn-ea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B17E878C-29B6-2089-375F-F7679485A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368466" y="4305133"/>
            <a:ext cx="577168" cy="291368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06E76D1-4143-8F2A-73E6-38DACE25A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434869" y="3809122"/>
            <a:ext cx="454503" cy="31736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FCB57348-1DAA-9AA1-C10E-7CFFD73573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560291" y="4758723"/>
            <a:ext cx="318940" cy="31482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183C9CB1-2D66-F32B-11B5-0243D54B4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861302" y="1156370"/>
            <a:ext cx="427067" cy="20278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CE01131-44BB-B55A-6F40-548478EAC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7190240" y="1160629"/>
            <a:ext cx="427066" cy="20115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06C56CBA-FD77-1ACB-A0A8-36F5DDF278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391300" y="1135623"/>
            <a:ext cx="427066" cy="233149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730505ED-A064-CF37-094F-416CDB0A1461}"/>
              </a:ext>
            </a:extLst>
          </p:cNvPr>
          <p:cNvSpPr txBox="1"/>
          <p:nvPr/>
        </p:nvSpPr>
        <p:spPr bwMode="auto">
          <a:xfrm>
            <a:off x="5225739" y="109789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,</a:t>
            </a:r>
            <a:endParaRPr lang="en-US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1A73A4B-7364-BAD6-FEED-3E4E50FC09DF}"/>
              </a:ext>
            </a:extLst>
          </p:cNvPr>
          <p:cNvSpPr txBox="1"/>
          <p:nvPr/>
        </p:nvSpPr>
        <p:spPr bwMode="auto">
          <a:xfrm>
            <a:off x="7101178" y="6092309"/>
            <a:ext cx="57491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Schilcher</a:t>
            </a:r>
            <a:r>
              <a:rPr lang="en-US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Vector sum control of pulsed accelerating fields in Lorentz force detuned superconducting cavities. Ph.D. thesis, University of Hamburg. (1998)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1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Model-based fault detection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9009126" y="5229200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1" name=" 20">
            <a:extLst>
              <a:ext uri="{FF2B5EF4-FFF2-40B4-BE49-F238E27FC236}">
                <a16:creationId xmlns:a16="http://schemas.microsoft.com/office/drawing/2014/main" id="{FED15EA6-CBC2-A338-0AE4-9EDE2464906A}"/>
              </a:ext>
            </a:extLst>
          </p:cNvPr>
          <p:cNvSpPr/>
          <p:nvPr/>
        </p:nvSpPr>
        <p:spPr bwMode="auto">
          <a:xfrm>
            <a:off x="9053051" y="9658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34347C-063E-9400-38EB-839ED0A2A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8209" y="1284148"/>
            <a:ext cx="2128662" cy="13923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3312A0-E1C7-9FB1-8822-942A3E443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883" y="1109636"/>
            <a:ext cx="1320800" cy="91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765E31-5FCA-78E5-8087-85374E6C0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883" y="2107190"/>
            <a:ext cx="132080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642146-CE7B-0346-5D26-39E336E97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0542" y="1026489"/>
            <a:ext cx="13208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070A60-05D1-05C0-AB7A-90F912121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4192" y="1995069"/>
            <a:ext cx="1320800" cy="914400"/>
          </a:xfrm>
          <a:prstGeom prst="rect">
            <a:avLst/>
          </a:prstGeom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9FE2538-5C64-70D3-88C9-03E09AD07A3D}"/>
              </a:ext>
            </a:extLst>
          </p:cNvPr>
          <p:cNvCxnSpPr>
            <a:cxnSpLocks/>
          </p:cNvCxnSpPr>
          <p:nvPr/>
        </p:nvCxnSpPr>
        <p:spPr bwMode="auto">
          <a:xfrm>
            <a:off x="4785579" y="1566836"/>
            <a:ext cx="544919" cy="37674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838232D7-ED7C-D3B7-C90F-626358EB2FB2}"/>
              </a:ext>
            </a:extLst>
          </p:cNvPr>
          <p:cNvCxnSpPr>
            <a:cxnSpLocks/>
          </p:cNvCxnSpPr>
          <p:nvPr/>
        </p:nvCxnSpPr>
        <p:spPr bwMode="auto">
          <a:xfrm flipV="1">
            <a:off x="4794046" y="2036697"/>
            <a:ext cx="538601" cy="3802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0258EA3-059D-0E7F-4F13-0A4676F20035}"/>
              </a:ext>
            </a:extLst>
          </p:cNvPr>
          <p:cNvCxnSpPr>
            <a:cxnSpLocks/>
          </p:cNvCxnSpPr>
          <p:nvPr/>
        </p:nvCxnSpPr>
        <p:spPr bwMode="auto">
          <a:xfrm>
            <a:off x="7053454" y="2265242"/>
            <a:ext cx="670943" cy="187027"/>
          </a:xfrm>
          <a:prstGeom prst="bentConnector3">
            <a:avLst>
              <a:gd name="adj1" fmla="val -4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B5228AA-3E99-BA77-7E9D-20AF6074F4C0}"/>
              </a:ext>
            </a:extLst>
          </p:cNvPr>
          <p:cNvCxnSpPr>
            <a:cxnSpLocks/>
          </p:cNvCxnSpPr>
          <p:nvPr/>
        </p:nvCxnSpPr>
        <p:spPr bwMode="auto">
          <a:xfrm flipV="1">
            <a:off x="7058079" y="1508953"/>
            <a:ext cx="670943" cy="169489"/>
          </a:xfrm>
          <a:prstGeom prst="bentConnector3">
            <a:avLst>
              <a:gd name="adj1" fmla="val 78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183C9CB1-2D66-F32B-11B5-0243D54B4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861302" y="1156370"/>
            <a:ext cx="427067" cy="20278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CE01131-44BB-B55A-6F40-548478EAC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190240" y="1160629"/>
            <a:ext cx="427066" cy="20115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06C56CBA-FD77-1ACB-A0A8-36F5DDF278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91300" y="1135623"/>
            <a:ext cx="427066" cy="233149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730505ED-A064-CF37-094F-416CDB0A1461}"/>
              </a:ext>
            </a:extLst>
          </p:cNvPr>
          <p:cNvSpPr txBox="1"/>
          <p:nvPr/>
        </p:nvSpPr>
        <p:spPr bwMode="auto">
          <a:xfrm>
            <a:off x="5225739" y="109789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,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2D4CC2-FB74-7B11-8F58-5190624B18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5138" y="3480383"/>
            <a:ext cx="5166694" cy="1244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474A8E-CD34-0220-037A-91FBF83D1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3219387" y="5275089"/>
            <a:ext cx="5113504" cy="794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60B368-EBB8-A33D-C9DB-B9E38B467A7B}"/>
              </a:ext>
            </a:extLst>
          </p:cNvPr>
          <p:cNvSpPr txBox="1"/>
          <p:nvPr/>
        </p:nvSpPr>
        <p:spPr bwMode="auto">
          <a:xfrm>
            <a:off x="2495600" y="3026962"/>
            <a:ext cx="6638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Residuals (parity space)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06915-A720-A274-1CB8-8AF659707506}"/>
              </a:ext>
            </a:extLst>
          </p:cNvPr>
          <p:cNvSpPr txBox="1"/>
          <p:nvPr/>
        </p:nvSpPr>
        <p:spPr bwMode="auto">
          <a:xfrm>
            <a:off x="2571518" y="4725144"/>
            <a:ext cx="277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Statistical test (GLR)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AB0AC-549A-515A-8F56-FCC861465F52}"/>
              </a:ext>
            </a:extLst>
          </p:cNvPr>
          <p:cNvSpPr txBox="1"/>
          <p:nvPr/>
        </p:nvSpPr>
        <p:spPr bwMode="auto">
          <a:xfrm>
            <a:off x="7171912" y="6087482"/>
            <a:ext cx="50200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Eichler A.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et. al.  </a:t>
            </a:r>
            <a:r>
              <a:rPr lang="de-DE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Anomaly </a:t>
            </a:r>
            <a:r>
              <a:rPr lang="en-US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 at the European X-ray free electron laser using</a:t>
            </a:r>
          </a:p>
          <a:p>
            <a:pPr algn="l"/>
            <a:r>
              <a:rPr lang="en-US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parity-space-based method. Phys. Rev. Accel. Beams </a:t>
            </a:r>
            <a:r>
              <a:rPr lang="de-DE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(2023)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710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Model-based fault detection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9009126" y="5229200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4AC8A-2A86-C74D-441D-8D530E2AD032}"/>
              </a:ext>
            </a:extLst>
          </p:cNvPr>
          <p:cNvSpPr txBox="1"/>
          <p:nvPr/>
        </p:nvSpPr>
        <p:spPr bwMode="auto">
          <a:xfrm>
            <a:off x="1185648" y="2067110"/>
            <a:ext cx="6638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Quench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B96D6-42C3-6A16-B245-947848A4A129}"/>
              </a:ext>
            </a:extLst>
          </p:cNvPr>
          <p:cNvSpPr txBox="1"/>
          <p:nvPr/>
        </p:nvSpPr>
        <p:spPr bwMode="auto">
          <a:xfrm>
            <a:off x="1199456" y="4623980"/>
            <a:ext cx="6638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Other faulty behavior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13544A-C322-228F-9A48-E41C1D6AD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6380" y="3677585"/>
            <a:ext cx="3302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2D6BE6-35ED-0B5E-1D11-D03222D1E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9674" y="3619763"/>
            <a:ext cx="3302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55285-BE75-9FE1-1FAB-C48C77F6A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9674" y="1150158"/>
            <a:ext cx="3302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22D91D-6AE3-4FD6-270B-1C98E272E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080" y="1143000"/>
            <a:ext cx="3302000" cy="2286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01AE86-C649-F8DD-2284-1EA1C123FEBC}"/>
              </a:ext>
            </a:extLst>
          </p:cNvPr>
          <p:cNvCxnSpPr/>
          <p:nvPr/>
        </p:nvCxnSpPr>
        <p:spPr bwMode="auto">
          <a:xfrm>
            <a:off x="6741824" y="2247385"/>
            <a:ext cx="4602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C4DB03-6F2D-BF2C-20CF-A8B2FADA8AC7}"/>
              </a:ext>
            </a:extLst>
          </p:cNvPr>
          <p:cNvCxnSpPr/>
          <p:nvPr/>
        </p:nvCxnSpPr>
        <p:spPr bwMode="auto">
          <a:xfrm>
            <a:off x="6797836" y="4737028"/>
            <a:ext cx="4602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91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/>
              <a:t>| Enhanced Quench Detection at the </a:t>
            </a:r>
            <a:r>
              <a:rPr lang="en-US" dirty="0" err="1"/>
              <a:t>EuXFEL</a:t>
            </a:r>
            <a:r>
              <a:rPr lang="en-US" dirty="0"/>
              <a:t>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134452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131796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051444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080391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62B4D8-CBA9-2D43-35F7-4741684B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9" t="20531"/>
          <a:stretch/>
        </p:blipFill>
        <p:spPr bwMode="auto">
          <a:xfrm>
            <a:off x="7104112" y="5157192"/>
            <a:ext cx="2839697" cy="9453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B500B1-A87D-8E7F-3535-F0BC2E031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15"/>
          <a:stretch/>
        </p:blipFill>
        <p:spPr bwMode="auto">
          <a:xfrm>
            <a:off x="6744072" y="2216136"/>
            <a:ext cx="3482007" cy="4884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EBCC47-C8FA-0BD2-E8EF-3E1F8A1D5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38"/>
          <a:stretch/>
        </p:blipFill>
        <p:spPr bwMode="auto">
          <a:xfrm>
            <a:off x="6965833" y="3083311"/>
            <a:ext cx="2618753" cy="1965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DF84F2-5CB0-1E5D-A4D6-A5612FC21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7"/>
          <a:stretch/>
        </p:blipFill>
        <p:spPr bwMode="auto">
          <a:xfrm>
            <a:off x="7082728" y="207934"/>
            <a:ext cx="2956252" cy="196596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5C7B67B-03AD-323D-DB27-185FFADD27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427"/>
            <a:ext cx="5924264" cy="50102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K-medoids to build a profile of the quenches</a:t>
            </a:r>
          </a:p>
          <a:p>
            <a:pPr>
              <a:lnSpc>
                <a:spcPct val="150000"/>
              </a:lnSpc>
            </a:pPr>
            <a:r>
              <a:rPr lang="en-US" dirty="0"/>
              <a:t>Two models based on two similarity measures (EUC and DTW) </a:t>
            </a:r>
          </a:p>
          <a:p>
            <a:pPr>
              <a:lnSpc>
                <a:spcPct val="150000"/>
              </a:lnSpc>
            </a:pPr>
            <a:r>
              <a:rPr lang="en-US" dirty="0"/>
              <a:t>The traces are normalized and / or reduced </a:t>
            </a:r>
          </a:p>
          <a:p>
            <a:pPr>
              <a:lnSpc>
                <a:spcPct val="150000"/>
              </a:lnSpc>
            </a:pPr>
            <a:r>
              <a:rPr lang="en-US" dirty="0"/>
              <a:t>In the example, DTW=2.8 and EUC=18.6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7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5C7B67B-03AD-323D-DB27-185FFADD27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427"/>
            <a:ext cx="5616575" cy="50102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With both models, two clusters and medoids are obtained</a:t>
            </a:r>
          </a:p>
          <a:p>
            <a:pPr>
              <a:lnSpc>
                <a:spcPct val="150000"/>
              </a:lnSpc>
            </a:pPr>
            <a:r>
              <a:rPr lang="en-US" dirty="0"/>
              <a:t>Data from 2021 are used, 76 quenching traces </a:t>
            </a:r>
          </a:p>
          <a:p>
            <a:pPr>
              <a:lnSpc>
                <a:spcPct val="150000"/>
              </a:lnSpc>
            </a:pPr>
            <a:r>
              <a:rPr lang="en-US" dirty="0"/>
              <a:t>Assignment mainly with respect to time of occurrence of the quenches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10974-13DE-E22F-68C5-79BCEF1BF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"/>
          <a:stretch/>
        </p:blipFill>
        <p:spPr bwMode="auto">
          <a:xfrm>
            <a:off x="6023992" y="1330372"/>
            <a:ext cx="5415875" cy="359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63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443C040-3C3E-DCBC-84E3-5749A373C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428"/>
            <a:ext cx="5616575" cy="243531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Inference in distance space</a:t>
            </a:r>
          </a:p>
          <a:p>
            <a:pPr>
              <a:lnSpc>
                <a:spcPct val="150000"/>
              </a:lnSpc>
            </a:pPr>
            <a:r>
              <a:rPr lang="en-US" dirty="0"/>
              <a:t>Fitting different based on the similarity measure</a:t>
            </a:r>
          </a:p>
          <a:p>
            <a:pPr>
              <a:lnSpc>
                <a:spcPct val="150000"/>
              </a:lnSpc>
            </a:pPr>
            <a:r>
              <a:rPr lang="en-US" dirty="0"/>
              <a:t>Thresholds &amp; decision boundaries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74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3094E3-8966-A88A-2A55-593F080C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"/>
          <a:stretch/>
        </p:blipFill>
        <p:spPr bwMode="auto">
          <a:xfrm>
            <a:off x="1984921" y="5414916"/>
            <a:ext cx="4949466" cy="1169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D0D4F0-24A9-F69F-AB9E-7EE3A10D6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r="13232" b="4594"/>
          <a:stretch/>
        </p:blipFill>
        <p:spPr bwMode="auto">
          <a:xfrm>
            <a:off x="2185351" y="2592480"/>
            <a:ext cx="3916262" cy="2913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04AB6-66C1-7B35-48A6-D7536EFC5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15395" y="2750047"/>
            <a:ext cx="5325221" cy="1235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56CB0D-01E7-B113-62DD-FAED351D9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45215" y="4313956"/>
            <a:ext cx="4601339" cy="658368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443C040-3C3E-DCBC-84E3-5749A373C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427"/>
            <a:ext cx="5616575" cy="50102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Inference in distance space</a:t>
            </a:r>
          </a:p>
          <a:p>
            <a:pPr>
              <a:lnSpc>
                <a:spcPct val="150000"/>
              </a:lnSpc>
            </a:pPr>
            <a:r>
              <a:rPr lang="en-US" dirty="0"/>
              <a:t>Fitting different based on the similarity measure</a:t>
            </a:r>
          </a:p>
          <a:p>
            <a:pPr>
              <a:lnSpc>
                <a:spcPct val="150000"/>
              </a:lnSpc>
            </a:pPr>
            <a:r>
              <a:rPr lang="en-US" dirty="0"/>
              <a:t>Thresholds &amp; decision boundaries</a:t>
            </a:r>
          </a:p>
          <a:p>
            <a:pPr>
              <a:lnSpc>
                <a:spcPct val="150000"/>
              </a:lnSpc>
            </a:pPr>
            <a:r>
              <a:rPr lang="en-US" dirty="0"/>
              <a:t>EUC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63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31AB2D-37B9-C0C3-F370-E4E2EDDF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6427"/>
            <a:ext cx="5616575" cy="33187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Inference in distance space</a:t>
            </a:r>
          </a:p>
          <a:p>
            <a:pPr>
              <a:lnSpc>
                <a:spcPct val="150000"/>
              </a:lnSpc>
            </a:pPr>
            <a:r>
              <a:rPr lang="en-US" dirty="0"/>
              <a:t>Fitting different based on the similarity measure</a:t>
            </a:r>
          </a:p>
          <a:p>
            <a:pPr>
              <a:lnSpc>
                <a:spcPct val="150000"/>
              </a:lnSpc>
            </a:pPr>
            <a:r>
              <a:rPr lang="en-US" dirty="0"/>
              <a:t>Thresholds &amp; decision boundaries</a:t>
            </a:r>
          </a:p>
          <a:p>
            <a:pPr>
              <a:lnSpc>
                <a:spcPct val="150000"/>
              </a:lnSpc>
            </a:pPr>
            <a:r>
              <a:rPr lang="en-US" dirty="0"/>
              <a:t>DTW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801FAE-46F6-06D9-B0A9-AACCB6CB3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r="11928" b="3572"/>
          <a:stretch/>
        </p:blipFill>
        <p:spPr bwMode="auto">
          <a:xfrm>
            <a:off x="2156516" y="2598365"/>
            <a:ext cx="3983961" cy="29169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724C0F-CB1B-EFE2-E23A-30DA9BCF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64095" y="5689852"/>
            <a:ext cx="2981640" cy="427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9026A2-5FB9-AD23-6CE4-B1E738DC4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9729" y="2775568"/>
            <a:ext cx="4654691" cy="1357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672BC7-9DF8-C1F8-EE55-FF6A4276E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48572" y="4316109"/>
            <a:ext cx="4857745" cy="61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77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865110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10343348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9372295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31AB2D-37B9-C0C3-F370-E4E2EDDF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6427"/>
            <a:ext cx="5616575" cy="33187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Inference in distance space</a:t>
            </a:r>
          </a:p>
          <a:p>
            <a:pPr>
              <a:lnSpc>
                <a:spcPct val="150000"/>
              </a:lnSpc>
            </a:pPr>
            <a:r>
              <a:rPr lang="en-US" dirty="0"/>
              <a:t>MLP</a:t>
            </a:r>
          </a:p>
          <a:p>
            <a:pPr>
              <a:lnSpc>
                <a:spcPct val="150000"/>
              </a:lnSpc>
            </a:pPr>
            <a:r>
              <a:rPr lang="en-US" dirty="0"/>
              <a:t>Three hidden layers</a:t>
            </a:r>
          </a:p>
          <a:p>
            <a:pPr>
              <a:lnSpc>
                <a:spcPct val="150000"/>
              </a:lnSpc>
            </a:pPr>
            <a:r>
              <a:rPr lang="en-US" dirty="0"/>
              <a:t>Imbalanced data</a:t>
            </a:r>
          </a:p>
          <a:p>
            <a:pPr>
              <a:lnSpc>
                <a:spcPct val="150000"/>
              </a:lnSpc>
            </a:pPr>
            <a:r>
              <a:rPr lang="en-US" dirty="0"/>
              <a:t>Based on EUC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14CD9-2EE1-1DE8-F73B-F829B3076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88357" y="1844824"/>
            <a:ext cx="6980251" cy="3620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D721DE-5DB2-B3FD-9EBA-331C9BACDA1A}"/>
              </a:ext>
            </a:extLst>
          </p:cNvPr>
          <p:cNvSpPr txBox="1"/>
          <p:nvPr/>
        </p:nvSpPr>
        <p:spPr bwMode="auto">
          <a:xfrm>
            <a:off x="9444738" y="1447672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1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31AB2D-37B9-C0C3-F370-E4E2EDDF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6427"/>
            <a:ext cx="5616575" cy="33187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Inference in distance space</a:t>
            </a:r>
          </a:p>
          <a:p>
            <a:pPr>
              <a:lnSpc>
                <a:spcPct val="150000"/>
              </a:lnSpc>
            </a:pPr>
            <a:r>
              <a:rPr lang="en-US" dirty="0"/>
              <a:t>MLP</a:t>
            </a:r>
          </a:p>
          <a:p>
            <a:pPr>
              <a:lnSpc>
                <a:spcPct val="150000"/>
              </a:lnSpc>
            </a:pPr>
            <a:r>
              <a:rPr lang="en-US" dirty="0"/>
              <a:t>Three hidden layers</a:t>
            </a:r>
          </a:p>
          <a:p>
            <a:pPr>
              <a:lnSpc>
                <a:spcPct val="150000"/>
              </a:lnSpc>
            </a:pPr>
            <a:r>
              <a:rPr lang="en-US" dirty="0"/>
              <a:t>Imbalanced data</a:t>
            </a:r>
          </a:p>
          <a:p>
            <a:pPr>
              <a:lnSpc>
                <a:spcPct val="150000"/>
              </a:lnSpc>
            </a:pPr>
            <a:r>
              <a:rPr lang="en-US" dirty="0"/>
              <a:t>Based on DTW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209707-219E-F6DF-458B-E57505302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21360" y="1796102"/>
            <a:ext cx="7047248" cy="3621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64E000-0854-9D70-38DD-1555FF7E4806}"/>
              </a:ext>
            </a:extLst>
          </p:cNvPr>
          <p:cNvSpPr txBox="1"/>
          <p:nvPr/>
        </p:nvSpPr>
        <p:spPr bwMode="auto">
          <a:xfrm>
            <a:off x="9480376" y="1460684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4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 bwMode="auto">
          <a:xfrm>
            <a:off x="1271513" y="1268760"/>
            <a:ext cx="561657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b="1" dirty="0"/>
              <a:t>01	The </a:t>
            </a:r>
            <a:r>
              <a:rPr lang="en-US" b="1" dirty="0" err="1"/>
              <a:t>EuXFEL</a:t>
            </a:r>
            <a:endParaRPr dirty="0"/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In general</a:t>
            </a:r>
            <a:endParaRPr dirty="0"/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Operational overview</a:t>
            </a:r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The SRFCs</a:t>
            </a:r>
            <a:br>
              <a:rPr lang="en-US" dirty="0"/>
            </a:br>
            <a:endParaRPr lang="en-US" dirty="0"/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b="1" dirty="0"/>
              <a:t>02	Quench detection</a:t>
            </a:r>
            <a:endParaRPr dirty="0"/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Current solution</a:t>
            </a:r>
            <a:endParaRPr dirty="0"/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Model-based fault detection</a:t>
            </a:r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ML-based quench identification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endParaRPr dirty="0"/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b="1" dirty="0"/>
              <a:t>03	Deployment and evaluation</a:t>
            </a:r>
            <a:endParaRPr lang="en-US" dirty="0"/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Data acquisition, postmortem analysis</a:t>
            </a:r>
          </a:p>
          <a:p>
            <a:pPr marL="361950" indent="-361950">
              <a:defRPr/>
            </a:pPr>
            <a:r>
              <a:rPr lang="en-US" dirty="0"/>
              <a:t>Evaluation, station-wise and pulse-wise</a:t>
            </a:r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Reports</a:t>
            </a:r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r>
              <a:rPr lang="en-US" dirty="0"/>
              <a:t>Data labeling</a:t>
            </a:r>
          </a:p>
          <a:p>
            <a:pPr marL="361950" lvl="0" indent="-3619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pPr>
            <a:endParaRPr dirty="0"/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b="1" dirty="0"/>
              <a:t>04	Outlook</a:t>
            </a:r>
            <a:endParaRPr dirty="0"/>
          </a:p>
        </p:txBody>
      </p:sp>
      <p:sp>
        <p:nvSpPr>
          <p:cNvPr id="141" name="Google Shape;141;p22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/>
              <a:t>| Enhanced Quench Detection at the </a:t>
            </a:r>
            <a:r>
              <a:rPr lang="en-US" dirty="0" err="1"/>
              <a:t>EuXFEL</a:t>
            </a:r>
            <a:r>
              <a:rPr lang="en-US" dirty="0"/>
              <a:t> Through a Machine Learning-Powered Approach | Lynda Boukela, 13th June 2024 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05E46-A7E6-8A30-66D8-BB817C568F3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25080-0D96-70D5-F706-490ED2A79EB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31AB2D-37B9-C0C3-F370-E4E2EDDF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6427"/>
            <a:ext cx="5616575" cy="33187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Inference based on the GLR</a:t>
            </a:r>
          </a:p>
          <a:p>
            <a:pPr>
              <a:lnSpc>
                <a:spcPct val="150000"/>
              </a:lnSpc>
            </a:pPr>
            <a:r>
              <a:rPr lang="en-US" dirty="0"/>
              <a:t>CNN</a:t>
            </a:r>
          </a:p>
          <a:p>
            <a:pPr>
              <a:lnSpc>
                <a:spcPct val="150000"/>
              </a:lnSpc>
            </a:pPr>
            <a:r>
              <a:rPr lang="en-US" dirty="0"/>
              <a:t>Three hidden layers</a:t>
            </a:r>
          </a:p>
          <a:p>
            <a:pPr>
              <a:lnSpc>
                <a:spcPct val="150000"/>
              </a:lnSpc>
            </a:pPr>
            <a:r>
              <a:rPr lang="en-US" dirty="0"/>
              <a:t>Max normalization</a:t>
            </a:r>
          </a:p>
          <a:p>
            <a:pPr>
              <a:lnSpc>
                <a:spcPct val="150000"/>
              </a:lnSpc>
            </a:pPr>
            <a:r>
              <a:rPr lang="en-US" dirty="0"/>
              <a:t>Imbalanced data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4CBFE-F1ED-8D59-D501-AD41406E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11824" y="1831348"/>
            <a:ext cx="6967728" cy="3532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64E000-0854-9D70-38DD-1555FF7E4806}"/>
              </a:ext>
            </a:extLst>
          </p:cNvPr>
          <p:cNvSpPr txBox="1"/>
          <p:nvPr/>
        </p:nvSpPr>
        <p:spPr bwMode="auto">
          <a:xfrm>
            <a:off x="9453116" y="1464041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0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31AB2D-37B9-C0C3-F370-E4E2EDDF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6427"/>
            <a:ext cx="3997333" cy="33187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Inference based on the GLR</a:t>
            </a:r>
          </a:p>
          <a:p>
            <a:pPr>
              <a:lnSpc>
                <a:spcPct val="150000"/>
              </a:lnSpc>
            </a:pPr>
            <a:r>
              <a:rPr lang="en-US" dirty="0"/>
              <a:t>AE-based quench profile</a:t>
            </a:r>
          </a:p>
          <a:p>
            <a:pPr>
              <a:lnSpc>
                <a:spcPct val="150000"/>
              </a:lnSpc>
            </a:pPr>
            <a:r>
              <a:rPr lang="en-US" dirty="0"/>
              <a:t>Two layers in each part</a:t>
            </a:r>
          </a:p>
          <a:p>
            <a:pPr>
              <a:lnSpc>
                <a:spcPct val="150000"/>
              </a:lnSpc>
            </a:pPr>
            <a:r>
              <a:rPr lang="en-US" dirty="0"/>
              <a:t>Max normalization</a:t>
            </a:r>
          </a:p>
          <a:p>
            <a:pPr>
              <a:lnSpc>
                <a:spcPct val="150000"/>
              </a:lnSpc>
            </a:pPr>
            <a:r>
              <a:rPr lang="en-US" dirty="0"/>
              <a:t>Mean absolute error or mean squared error for the reconstruction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C420B-7E90-50A6-58F2-377311FA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26130" y="1824200"/>
            <a:ext cx="6970470" cy="3621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64E000-0854-9D70-38DD-1555FF7E4806}"/>
              </a:ext>
            </a:extLst>
          </p:cNvPr>
          <p:cNvSpPr txBox="1"/>
          <p:nvPr/>
        </p:nvSpPr>
        <p:spPr bwMode="auto">
          <a:xfrm>
            <a:off x="9371056" y="1484784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45958-8E96-13AB-4B6B-50405E1F861E}"/>
              </a:ext>
            </a:extLst>
          </p:cNvPr>
          <p:cNvSpPr txBox="1"/>
          <p:nvPr/>
        </p:nvSpPr>
        <p:spPr bwMode="auto">
          <a:xfrm>
            <a:off x="8832304" y="1844824"/>
            <a:ext cx="551546" cy="261610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MAE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00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ML-based quench identification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31AB2D-37B9-C0C3-F370-E4E2EDDF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6427"/>
            <a:ext cx="3997333" cy="33187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Inference based on the RF </a:t>
            </a:r>
          </a:p>
          <a:p>
            <a:pPr>
              <a:lnSpc>
                <a:spcPct val="150000"/>
              </a:lnSpc>
            </a:pPr>
            <a:r>
              <a:rPr lang="en-US" dirty="0"/>
              <a:t>CNN</a:t>
            </a:r>
          </a:p>
          <a:p>
            <a:pPr>
              <a:lnSpc>
                <a:spcPct val="150000"/>
              </a:lnSpc>
            </a:pPr>
            <a:r>
              <a:rPr lang="en-US" dirty="0"/>
              <a:t>Three hidden layers</a:t>
            </a:r>
          </a:p>
          <a:p>
            <a:pPr>
              <a:lnSpc>
                <a:spcPct val="150000"/>
              </a:lnSpc>
            </a:pPr>
            <a:r>
              <a:rPr lang="en-US" dirty="0"/>
              <a:t>Based on the three signals</a:t>
            </a:r>
          </a:p>
          <a:p>
            <a:pPr>
              <a:lnSpc>
                <a:spcPct val="150000"/>
              </a:lnSpc>
            </a:pPr>
            <a:r>
              <a:rPr lang="en-US" dirty="0"/>
              <a:t>Imbalanced data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45958-8E96-13AB-4B6B-50405E1F861E}"/>
              </a:ext>
            </a:extLst>
          </p:cNvPr>
          <p:cNvSpPr txBox="1"/>
          <p:nvPr/>
        </p:nvSpPr>
        <p:spPr bwMode="auto">
          <a:xfrm>
            <a:off x="8832304" y="1844824"/>
            <a:ext cx="551546" cy="261610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MAE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6CED91-B9B2-6B00-C6A9-035C9D5A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0346" y="1772816"/>
            <a:ext cx="7142278" cy="3621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64E000-0854-9D70-38DD-1555FF7E4806}"/>
              </a:ext>
            </a:extLst>
          </p:cNvPr>
          <p:cNvSpPr txBox="1"/>
          <p:nvPr/>
        </p:nvSpPr>
        <p:spPr bwMode="auto">
          <a:xfrm>
            <a:off x="9588754" y="1388676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4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/>
            </a:pPr>
            <a:r>
              <a:rPr lang="en-US" dirty="0"/>
              <a:t>Deployment &amp; Evaluation </a:t>
            </a:r>
          </a:p>
        </p:txBody>
      </p:sp>
    </p:spTree>
    <p:extLst>
      <p:ext uri="{BB962C8B-B14F-4D97-AF65-F5344CB8AC3E}">
        <p14:creationId xmlns:p14="http://schemas.microsoft.com/office/powerpoint/2010/main" val="263555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Deployment &amp; Evaluation </a:t>
            </a:r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-US" dirty="0"/>
              <a:t>Data acquisition, postmortem analysis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 </a:t>
            </a:r>
            <a:endParaRPr dirty="0"/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207465" y="1368613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204809" y="1486500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709DC1-6DB0-E7B1-E40D-47CEC7F8B9F9}"/>
              </a:ext>
            </a:extLst>
          </p:cNvPr>
          <p:cNvSpPr/>
          <p:nvPr/>
        </p:nvSpPr>
        <p:spPr bwMode="auto">
          <a:xfrm>
            <a:off x="8539151" y="2402011"/>
            <a:ext cx="2584179" cy="77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C03C50-F58C-2F18-0EDD-9FF4D974A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81"/>
          <a:stretch/>
        </p:blipFill>
        <p:spPr bwMode="auto">
          <a:xfrm>
            <a:off x="3062185" y="1167233"/>
            <a:ext cx="6451992" cy="26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44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Deployment &amp; Evaluation 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-US" dirty="0"/>
              <a:t>Data acquisition, postmortem analysis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207465" y="1368613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204809" y="1486500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709DC1-6DB0-E7B1-E40D-47CEC7F8B9F9}"/>
              </a:ext>
            </a:extLst>
          </p:cNvPr>
          <p:cNvSpPr/>
          <p:nvPr/>
        </p:nvSpPr>
        <p:spPr bwMode="auto">
          <a:xfrm>
            <a:off x="8539151" y="2402011"/>
            <a:ext cx="2584179" cy="77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9E145-754E-8299-635A-48BE7E5FFBE2}"/>
              </a:ext>
            </a:extLst>
          </p:cNvPr>
          <p:cNvSpPr txBox="1"/>
          <p:nvPr/>
        </p:nvSpPr>
        <p:spPr bwMode="auto">
          <a:xfrm>
            <a:off x="7585818" y="6046541"/>
            <a:ext cx="45909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Timm, J., et al. </a:t>
            </a:r>
            <a:r>
              <a:rPr lang="en-US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trip event logger for online fault diagnosis at the European XFEL.IPAC, (2021)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B061F-2ECC-44EA-8F96-8095E984B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2034" y="3611588"/>
            <a:ext cx="2489836" cy="1777372"/>
          </a:xfrm>
          <a:prstGeom prst="rect">
            <a:avLst/>
          </a:prstGeom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39F3FFE-ED12-8873-A836-A7FE3F34A294}"/>
              </a:ext>
            </a:extLst>
          </p:cNvPr>
          <p:cNvCxnSpPr/>
          <p:nvPr/>
        </p:nvCxnSpPr>
        <p:spPr bwMode="auto">
          <a:xfrm>
            <a:off x="8254949" y="4880725"/>
            <a:ext cx="697085" cy="146580"/>
          </a:xfrm>
          <a:prstGeom prst="bentConnector3">
            <a:avLst>
              <a:gd name="adj1" fmla="val 102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6C61094-40F9-B382-A7B1-3123D4247842}"/>
              </a:ext>
            </a:extLst>
          </p:cNvPr>
          <p:cNvSpPr txBox="1"/>
          <p:nvPr/>
        </p:nvSpPr>
        <p:spPr bwMode="auto">
          <a:xfrm>
            <a:off x="1271464" y="5027305"/>
            <a:ext cx="498076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250 pulses (50 first nominal)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RF signals sampled at 1 </a:t>
            </a:r>
            <a:r>
              <a:rPr lang="en-US" sz="1400" dirty="0" err="1"/>
              <a:t>Mhz</a:t>
            </a:r>
            <a:r>
              <a:rPr lang="en-US" sz="1400" dirty="0"/>
              <a:t> (1820 samples)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Saved into files, corresponding to station events</a:t>
            </a:r>
          </a:p>
          <a:p>
            <a:pPr lvl="1"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C03C50-F58C-2F18-0EDD-9FF4D974A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2185" y="1167233"/>
            <a:ext cx="6451992" cy="45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3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Deployment &amp; Evaluation 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Evaluation, station-wise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31AB2D-37B9-C0C3-F370-E4E2EDDF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6427"/>
            <a:ext cx="5616575" cy="47783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Data collected from January to December 2022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671 events, 354 were detected as faults within the SRFCs, 87 corresponding to quenches</a:t>
            </a:r>
          </a:p>
          <a:p>
            <a:pPr>
              <a:lnSpc>
                <a:spcPct val="150000"/>
              </a:lnSpc>
            </a:pPr>
            <a:r>
              <a:rPr lang="en-US" dirty="0"/>
              <a:t>Evaluation and comparison based on the station events, using the TPR, the FPR and the ROC-AUC</a:t>
            </a:r>
          </a:p>
          <a:p>
            <a:pPr>
              <a:lnSpc>
                <a:spcPct val="150000"/>
              </a:lnSpc>
            </a:pPr>
            <a:r>
              <a:rPr lang="en-US" dirty="0"/>
              <a:t>A clear improvement of the quench identification compared to the QDS</a:t>
            </a:r>
          </a:p>
          <a:p>
            <a:pPr lvl="1"/>
            <a:r>
              <a:rPr lang="en-US" dirty="0"/>
              <a:t>QDS : TPR = 0.93 and FPR = 0.20</a:t>
            </a:r>
          </a:p>
          <a:p>
            <a:pPr lvl="1"/>
            <a:r>
              <a:rPr lang="en-US" dirty="0"/>
              <a:t>EUC : TPR = 0.95 and FPR = 0.07</a:t>
            </a:r>
          </a:p>
          <a:p>
            <a:pPr lvl="1"/>
            <a:r>
              <a:rPr lang="en-US" dirty="0"/>
              <a:t>DTW : TPR = 0.93 and FPR = 0.04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E92AB-97E0-58F6-C9C7-304C41F6A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r="5568"/>
          <a:stretch/>
        </p:blipFill>
        <p:spPr bwMode="auto">
          <a:xfrm>
            <a:off x="6734765" y="1087636"/>
            <a:ext cx="4833843" cy="3421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93CB45-15AE-5AEE-5E47-9971E0A433A2}"/>
              </a:ext>
            </a:extLst>
          </p:cNvPr>
          <p:cNvSpPr txBox="1"/>
          <p:nvPr/>
        </p:nvSpPr>
        <p:spPr bwMode="auto">
          <a:xfrm>
            <a:off x="7320136" y="4398987"/>
            <a:ext cx="3703024" cy="176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TP : the method accurately identified a quench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TN : the method accurately recognized a fault was not a quench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FP : the method identified a quench that’s in reality not a quench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FN : the algorithm failed to identify a real quench</a:t>
            </a:r>
          </a:p>
        </p:txBody>
      </p:sp>
    </p:spTree>
    <p:extLst>
      <p:ext uri="{BB962C8B-B14F-4D97-AF65-F5344CB8AC3E}">
        <p14:creationId xmlns:p14="http://schemas.microsoft.com/office/powerpoint/2010/main" val="88148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Deployment &amp; Evaluation 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Evaluation, pulse-wise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FDF059-917C-4C37-4E13-195C2AA44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8" b="1"/>
          <a:stretch/>
        </p:blipFill>
        <p:spPr bwMode="auto">
          <a:xfrm>
            <a:off x="2927648" y="1151140"/>
            <a:ext cx="6463887" cy="45299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891C25-7EC5-D231-B81D-5DEDE7405C27}"/>
              </a:ext>
            </a:extLst>
          </p:cNvPr>
          <p:cNvSpPr txBox="1"/>
          <p:nvPr/>
        </p:nvSpPr>
        <p:spPr bwMode="auto">
          <a:xfrm>
            <a:off x="4886919" y="5714672"/>
            <a:ext cx="1552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ROC-AUC=99.3</a:t>
            </a:r>
          </a:p>
          <a:p>
            <a:r>
              <a:rPr lang="en-US" sz="1400" dirty="0"/>
              <a:t>FPR=0.06</a:t>
            </a:r>
          </a:p>
          <a:p>
            <a:r>
              <a:rPr lang="en-US" sz="1400" dirty="0">
                <a:solidFill>
                  <a:schemeClr val="tx1"/>
                </a:solidFill>
              </a:rPr>
              <a:t>TPR=98.6</a:t>
            </a:r>
            <a:endParaRPr lang="en-US" sz="1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AC64324-760E-4E7B-5DEF-AB6F990FAC88}"/>
              </a:ext>
            </a:extLst>
          </p:cNvPr>
          <p:cNvSpPr/>
          <p:nvPr/>
        </p:nvSpPr>
        <p:spPr bwMode="auto">
          <a:xfrm rot="17501434">
            <a:off x="5477555" y="5396847"/>
            <a:ext cx="545492" cy="2042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8CE802-D606-6E3C-19BD-AA0642867442}"/>
              </a:ext>
            </a:extLst>
          </p:cNvPr>
          <p:cNvSpPr txBox="1"/>
          <p:nvPr/>
        </p:nvSpPr>
        <p:spPr bwMode="auto">
          <a:xfrm rot="18857507">
            <a:off x="3680400" y="4917541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euc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Deployment &amp; Evaluation 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Reports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47C35-336C-25EF-7A8E-3120E9FE5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14927" b="10028"/>
          <a:stretch/>
        </p:blipFill>
        <p:spPr bwMode="auto">
          <a:xfrm>
            <a:off x="6240848" y="1288980"/>
            <a:ext cx="2883048" cy="1296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C6234-CC65-FBBB-891C-CA94132F2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7"/>
          <a:stretch/>
        </p:blipFill>
        <p:spPr bwMode="auto">
          <a:xfrm>
            <a:off x="995102" y="3684027"/>
            <a:ext cx="9716687" cy="2814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451F4C-60A2-BB77-E850-F3C1CBEADF08}"/>
              </a:ext>
            </a:extLst>
          </p:cNvPr>
          <p:cNvSpPr txBox="1"/>
          <p:nvPr/>
        </p:nvSpPr>
        <p:spPr bwMode="auto">
          <a:xfrm>
            <a:off x="2443397" y="3061813"/>
            <a:ext cx="1639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Affected stations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2DE38A-871D-C53A-58D5-60F32891F080}"/>
              </a:ext>
            </a:extLst>
          </p:cNvPr>
          <p:cNvSpPr txBox="1"/>
          <p:nvPr/>
        </p:nvSpPr>
        <p:spPr bwMode="auto">
          <a:xfrm>
            <a:off x="3916299" y="2889686"/>
            <a:ext cx="1457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affected cavities 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049ECD-9ECC-8F0D-ACAD-3E5F81EFAD61}"/>
              </a:ext>
            </a:extLst>
          </p:cNvPr>
          <p:cNvCxnSpPr>
            <a:cxnSpLocks/>
          </p:cNvCxnSpPr>
          <p:nvPr/>
        </p:nvCxnSpPr>
        <p:spPr bwMode="auto">
          <a:xfrm>
            <a:off x="4645129" y="3346386"/>
            <a:ext cx="0" cy="804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EDFA5B2-2869-7945-92D7-22A93882E3C3}"/>
              </a:ext>
            </a:extLst>
          </p:cNvPr>
          <p:cNvSpPr txBox="1"/>
          <p:nvPr/>
        </p:nvSpPr>
        <p:spPr bwMode="auto">
          <a:xfrm>
            <a:off x="5325550" y="2884916"/>
            <a:ext cx="1457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faulty pulses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E500B8-A59B-3DCF-594E-86B495549A99}"/>
              </a:ext>
            </a:extLst>
          </p:cNvPr>
          <p:cNvSpPr txBox="1"/>
          <p:nvPr/>
        </p:nvSpPr>
        <p:spPr bwMode="auto">
          <a:xfrm>
            <a:off x="6475724" y="2867732"/>
            <a:ext cx="1686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quenching pulses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EFB3FF-D344-6C2F-56BE-5D172C190076}"/>
              </a:ext>
            </a:extLst>
          </p:cNvPr>
          <p:cNvSpPr txBox="1"/>
          <p:nvPr/>
        </p:nvSpPr>
        <p:spPr bwMode="auto">
          <a:xfrm>
            <a:off x="7970141" y="2844245"/>
            <a:ext cx="1457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missing signals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A6B15-1992-BAC3-E06A-8BAEEAD40496}"/>
              </a:ext>
            </a:extLst>
          </p:cNvPr>
          <p:cNvSpPr txBox="1"/>
          <p:nvPr/>
        </p:nvSpPr>
        <p:spPr bwMode="auto">
          <a:xfrm>
            <a:off x="9355190" y="2992637"/>
            <a:ext cx="1457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Ignored cavity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FC6E77-AEC3-3B74-81EF-B73E405B8A62}"/>
              </a:ext>
            </a:extLst>
          </p:cNvPr>
          <p:cNvCxnSpPr>
            <a:cxnSpLocks/>
            <a:stCxn id="23" idx="2"/>
          </p:cNvCxnSpPr>
          <p:nvPr/>
        </p:nvCxnSpPr>
        <p:spPr bwMode="auto">
          <a:xfrm flipH="1">
            <a:off x="9729012" y="3300414"/>
            <a:ext cx="355008" cy="83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C6C4D8-168A-3B58-B33B-4F2937A2EAE0}"/>
              </a:ext>
            </a:extLst>
          </p:cNvPr>
          <p:cNvCxnSpPr>
            <a:cxnSpLocks/>
          </p:cNvCxnSpPr>
          <p:nvPr/>
        </p:nvCxnSpPr>
        <p:spPr bwMode="auto">
          <a:xfrm flipH="1">
            <a:off x="8053033" y="3311092"/>
            <a:ext cx="355008" cy="83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BD6122-7E15-C020-6633-B9A76C2D52D8}"/>
              </a:ext>
            </a:extLst>
          </p:cNvPr>
          <p:cNvCxnSpPr>
            <a:cxnSpLocks/>
          </p:cNvCxnSpPr>
          <p:nvPr/>
        </p:nvCxnSpPr>
        <p:spPr bwMode="auto">
          <a:xfrm flipH="1">
            <a:off x="6584193" y="3320005"/>
            <a:ext cx="355008" cy="83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E6828E-C2FF-B26F-0931-60AB5297A280}"/>
              </a:ext>
            </a:extLst>
          </p:cNvPr>
          <p:cNvCxnSpPr>
            <a:cxnSpLocks/>
          </p:cNvCxnSpPr>
          <p:nvPr/>
        </p:nvCxnSpPr>
        <p:spPr bwMode="auto">
          <a:xfrm flipH="1">
            <a:off x="5631111" y="3320005"/>
            <a:ext cx="355008" cy="83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C9C4E8-06FD-E1AC-391E-027D116DEBEC}"/>
              </a:ext>
            </a:extLst>
          </p:cNvPr>
          <p:cNvCxnSpPr>
            <a:cxnSpLocks/>
          </p:cNvCxnSpPr>
          <p:nvPr/>
        </p:nvCxnSpPr>
        <p:spPr bwMode="auto">
          <a:xfrm>
            <a:off x="3143541" y="3346386"/>
            <a:ext cx="0" cy="804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D76BFF1-A32E-FCE9-1155-861D78FEB5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427"/>
            <a:ext cx="5616575" cy="47783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Reports are generated to gain insights</a:t>
            </a:r>
          </a:p>
          <a:p>
            <a:pPr>
              <a:lnSpc>
                <a:spcPct val="150000"/>
              </a:lnSpc>
            </a:pPr>
            <a:r>
              <a:rPr lang="en-US" dirty="0"/>
              <a:t>Emails, Web interface</a:t>
            </a:r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1CEE0D-2187-6A07-5A03-0368272D362E}"/>
              </a:ext>
            </a:extLst>
          </p:cNvPr>
          <p:cNvSpPr txBox="1"/>
          <p:nvPr/>
        </p:nvSpPr>
        <p:spPr bwMode="auto">
          <a:xfrm>
            <a:off x="4942116" y="6158897"/>
            <a:ext cx="2437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Daily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81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Deployment &amp; Evaluation 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Reports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" name=" 1">
            <a:extLst>
              <a:ext uri="{FF2B5EF4-FFF2-40B4-BE49-F238E27FC236}">
                <a16:creationId xmlns:a16="http://schemas.microsoft.com/office/drawing/2014/main" id="{A1C7BB2A-98AE-D793-A585-1E6CCCC933B9}"/>
              </a:ext>
            </a:extLst>
          </p:cNvPr>
          <p:cNvSpPr/>
          <p:nvPr/>
        </p:nvSpPr>
        <p:spPr bwMode="auto">
          <a:xfrm>
            <a:off x="8803908" y="1035504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E06CC-52FB-E5A0-6BAB-CCB6DBD678CB}"/>
              </a:ext>
            </a:extLst>
          </p:cNvPr>
          <p:cNvSpPr txBox="1"/>
          <p:nvPr/>
        </p:nvSpPr>
        <p:spPr bwMode="auto">
          <a:xfrm>
            <a:off x="4864780" y="1982198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4" name=" 3">
            <a:extLst>
              <a:ext uri="{FF2B5EF4-FFF2-40B4-BE49-F238E27FC236}">
                <a16:creationId xmlns:a16="http://schemas.microsoft.com/office/drawing/2014/main" id="{B77D1D42-2C18-DE67-7A92-AA1CACD7DACE}"/>
              </a:ext>
            </a:extLst>
          </p:cNvPr>
          <p:cNvSpPr/>
          <p:nvPr/>
        </p:nvSpPr>
        <p:spPr bwMode="auto">
          <a:xfrm>
            <a:off x="8801252" y="1153391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D7D6-4B55-C6E9-2C6B-FBDD7704EE74}"/>
              </a:ext>
            </a:extLst>
          </p:cNvPr>
          <p:cNvSpPr txBox="1"/>
          <p:nvPr/>
        </p:nvSpPr>
        <p:spPr bwMode="auto">
          <a:xfrm>
            <a:off x="4755794" y="175983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6" name=" 5">
            <a:extLst>
              <a:ext uri="{FF2B5EF4-FFF2-40B4-BE49-F238E27FC236}">
                <a16:creationId xmlns:a16="http://schemas.microsoft.com/office/drawing/2014/main" id="{CDD7D864-0956-4232-C6C6-27FBC28055B4}"/>
              </a:ext>
            </a:extLst>
          </p:cNvPr>
          <p:cNvSpPr/>
          <p:nvPr/>
        </p:nvSpPr>
        <p:spPr bwMode="auto">
          <a:xfrm>
            <a:off x="9720900" y="2031209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2FD3F-4E8E-545C-2D55-1DD989AEF84F}"/>
              </a:ext>
            </a:extLst>
          </p:cNvPr>
          <p:cNvSpPr txBox="1"/>
          <p:nvPr/>
        </p:nvSpPr>
        <p:spPr bwMode="auto">
          <a:xfrm>
            <a:off x="8749847" y="200956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47C35-336C-25EF-7A8E-3120E9FE5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14927" b="10028"/>
          <a:stretch/>
        </p:blipFill>
        <p:spPr bwMode="auto">
          <a:xfrm>
            <a:off x="6240848" y="1288980"/>
            <a:ext cx="2883048" cy="1296338"/>
          </a:xfrm>
          <a:prstGeom prst="rect">
            <a:avLst/>
          </a:prstGeom>
        </p:spPr>
      </p:pic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D76BFF1-A32E-FCE9-1155-861D78FEB5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427"/>
            <a:ext cx="5616575" cy="47783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Reports are generated to gain insights</a:t>
            </a:r>
          </a:p>
          <a:p>
            <a:pPr>
              <a:lnSpc>
                <a:spcPct val="150000"/>
              </a:lnSpc>
            </a:pPr>
            <a:r>
              <a:rPr lang="en-US" dirty="0"/>
              <a:t>Emails, Web interface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FF80B-BAA1-BD6D-B197-76CC1641B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81127" y="2646518"/>
            <a:ext cx="7425199" cy="35493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6C8263-A37C-0412-A139-697217C3A12F}"/>
              </a:ext>
            </a:extLst>
          </p:cNvPr>
          <p:cNvSpPr txBox="1"/>
          <p:nvPr/>
        </p:nvSpPr>
        <p:spPr bwMode="auto">
          <a:xfrm>
            <a:off x="4745808" y="2536193"/>
            <a:ext cx="2172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Details on the known faulty pulses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36C1B2-F385-0F17-31F8-C05CE4F659F2}"/>
              </a:ext>
            </a:extLst>
          </p:cNvPr>
          <p:cNvCxnSpPr>
            <a:cxnSpLocks/>
          </p:cNvCxnSpPr>
          <p:nvPr/>
        </p:nvCxnSpPr>
        <p:spPr bwMode="auto">
          <a:xfrm flipH="1">
            <a:off x="4297573" y="2800405"/>
            <a:ext cx="424030" cy="581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5CB2C9-9FC6-D2BB-C441-AEC03A5A74CE}"/>
              </a:ext>
            </a:extLst>
          </p:cNvPr>
          <p:cNvSpPr txBox="1"/>
          <p:nvPr/>
        </p:nvSpPr>
        <p:spPr bwMode="auto">
          <a:xfrm>
            <a:off x="7379953" y="2733654"/>
            <a:ext cx="21724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RF signals, residuals and GLR of the known faulty pulses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63F1D0-0780-CA38-1756-27A712DB8C16}"/>
              </a:ext>
            </a:extLst>
          </p:cNvPr>
          <p:cNvCxnSpPr>
            <a:cxnSpLocks/>
          </p:cNvCxnSpPr>
          <p:nvPr/>
        </p:nvCxnSpPr>
        <p:spPr bwMode="auto">
          <a:xfrm flipH="1">
            <a:off x="6942444" y="3056571"/>
            <a:ext cx="424030" cy="581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C63B7DD-D36D-08D6-0792-560D2B4BD89E}"/>
              </a:ext>
            </a:extLst>
          </p:cNvPr>
          <p:cNvSpPr txBox="1"/>
          <p:nvPr/>
        </p:nvSpPr>
        <p:spPr bwMode="auto">
          <a:xfrm>
            <a:off x="4942116" y="6158897"/>
            <a:ext cx="2437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Daily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5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/>
            </a:pPr>
            <a:r>
              <a:rPr lang="en-US" dirty="0"/>
              <a:t>The </a:t>
            </a:r>
            <a:r>
              <a:rPr lang="en-US" dirty="0" err="1"/>
              <a:t>EuXFEL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Deployment &amp; Evaluation 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Reports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D76BFF1-A32E-FCE9-1155-861D78FEB5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427"/>
            <a:ext cx="5616575" cy="47783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Reports are generated to gain insights</a:t>
            </a:r>
          </a:p>
          <a:p>
            <a:pPr>
              <a:lnSpc>
                <a:spcPct val="150000"/>
              </a:lnSpc>
            </a:pPr>
            <a:r>
              <a:rPr lang="en-US" dirty="0"/>
              <a:t>Emails, Web interface</a:t>
            </a:r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63B7DD-D36D-08D6-0792-560D2B4BD89E}"/>
              </a:ext>
            </a:extLst>
          </p:cNvPr>
          <p:cNvSpPr txBox="1"/>
          <p:nvPr/>
        </p:nvSpPr>
        <p:spPr bwMode="auto">
          <a:xfrm>
            <a:off x="4942116" y="6158897"/>
            <a:ext cx="2437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Yearly / half-yearly</a:t>
            </a:r>
            <a:r>
              <a:rPr lang="en-US" dirty="0">
                <a:solidFill>
                  <a:schemeClr val="tx1"/>
                </a:solidFill>
              </a:rPr>
              <a:t> reports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FC305-CE5C-B08F-435D-A37722538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480" y="2796617"/>
            <a:ext cx="5471831" cy="3283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D930A-F18B-3763-0379-B66CAC72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1175" y="2751842"/>
            <a:ext cx="4334931" cy="3328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3CDB44-BEB9-8D50-619E-8C3B9005FB07}"/>
              </a:ext>
            </a:extLst>
          </p:cNvPr>
          <p:cNvSpPr txBox="1"/>
          <p:nvPr/>
        </p:nvSpPr>
        <p:spPr bwMode="auto">
          <a:xfrm>
            <a:off x="2758892" y="2472880"/>
            <a:ext cx="259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Distribution of the faults and quenches over the year 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A39C1A-D94A-42E8-D2E0-029A24D3776A}"/>
              </a:ext>
            </a:extLst>
          </p:cNvPr>
          <p:cNvSpPr txBox="1"/>
          <p:nvPr/>
        </p:nvSpPr>
        <p:spPr bwMode="auto">
          <a:xfrm>
            <a:off x="7228330" y="2443063"/>
            <a:ext cx="323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Distribution of the quenches over the stations and the cavities in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95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Deployment &amp; Evaluation 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Data labeling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8242662" y="2400206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D76BFF1-A32E-FCE9-1155-861D78FEB5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7988" y="1406427"/>
            <a:ext cx="5616575" cy="47783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Help from the LLRF experts with the data labeling</a:t>
            </a:r>
          </a:p>
          <a:p>
            <a:pPr>
              <a:lnSpc>
                <a:spcPct val="150000"/>
              </a:lnSpc>
            </a:pPr>
            <a:r>
              <a:rPr lang="en-US" dirty="0"/>
              <a:t>Difficult and time-consuming task, thousands of traces </a:t>
            </a:r>
          </a:p>
          <a:p>
            <a:pPr>
              <a:lnSpc>
                <a:spcPct val="150000"/>
              </a:lnSpc>
            </a:pPr>
            <a:r>
              <a:rPr lang="en-US" dirty="0"/>
              <a:t>A GUI and a web application are being developed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7BD21-ED44-70B8-6D00-CDC495409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5"/>
          <a:stretch/>
        </p:blipFill>
        <p:spPr bwMode="auto">
          <a:xfrm>
            <a:off x="6849386" y="3032648"/>
            <a:ext cx="4926516" cy="2334855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A0A2FFF-D26B-B270-2FCE-B6384DAE31E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478550" y="2186947"/>
            <a:ext cx="836434" cy="770737"/>
          </a:xfrm>
          <a:prstGeom prst="bentConnector3">
            <a:avLst>
              <a:gd name="adj1" fmla="val 615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ACFC410-9A29-8066-0853-0188F329A308}"/>
              </a:ext>
            </a:extLst>
          </p:cNvPr>
          <p:cNvCxnSpPr>
            <a:cxnSpLocks/>
          </p:cNvCxnSpPr>
          <p:nvPr/>
        </p:nvCxnSpPr>
        <p:spPr bwMode="auto">
          <a:xfrm>
            <a:off x="7275232" y="2674659"/>
            <a:ext cx="902980" cy="300408"/>
          </a:xfrm>
          <a:prstGeom prst="bentConnector3">
            <a:avLst>
              <a:gd name="adj1" fmla="val 10003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6784AC-F00A-1C44-38C2-46D862C19FD2}"/>
              </a:ext>
            </a:extLst>
          </p:cNvPr>
          <p:cNvSpPr txBox="1"/>
          <p:nvPr/>
        </p:nvSpPr>
        <p:spPr bwMode="auto">
          <a:xfrm>
            <a:off x="6519977" y="1674095"/>
            <a:ext cx="4458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Help in the process through the QDS findings with the station events, and the ML predictions with the pulses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0BCC09-77D4-F0F9-509C-3B6A87C6E71A}"/>
              </a:ext>
            </a:extLst>
          </p:cNvPr>
          <p:cNvSpPr/>
          <p:nvPr/>
        </p:nvSpPr>
        <p:spPr bwMode="auto">
          <a:xfrm>
            <a:off x="10087461" y="3016650"/>
            <a:ext cx="588579" cy="252026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8E28B6-91A5-B66F-41F2-224A0537C5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57"/>
          <a:stretch/>
        </p:blipFill>
        <p:spPr bwMode="auto">
          <a:xfrm>
            <a:off x="1940101" y="3032648"/>
            <a:ext cx="4909285" cy="235940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555C0D9-AC01-3519-0A66-01AEA795FCF1}"/>
              </a:ext>
            </a:extLst>
          </p:cNvPr>
          <p:cNvSpPr/>
          <p:nvPr/>
        </p:nvSpPr>
        <p:spPr bwMode="auto">
          <a:xfrm>
            <a:off x="1847528" y="3212976"/>
            <a:ext cx="1060383" cy="64212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63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/>
            </a:pPr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149934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Outlook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876FB4-0272-0F2E-8F52-0C8CC0861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6427"/>
            <a:ext cx="9144396" cy="5010249"/>
          </a:xfrm>
        </p:spPr>
        <p:txBody>
          <a:bodyPr/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Results validation, more data, but smarter labeling ( with an expert-in-the-loop strategy)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Explore other neural network architectures for the quench detection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Go online, firmware implementation has already been initiated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Explore the possibility of early detection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Incremental learning to scale up and detect more anomalies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58C2D0-9BFF-F7E6-F768-EB36751156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2767" r="7832" b="-1"/>
          <a:stretch/>
        </p:blipFill>
        <p:spPr bwMode="auto">
          <a:xfrm>
            <a:off x="7104112" y="2693027"/>
            <a:ext cx="4979760" cy="18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46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body" idx="1"/>
          </p:nvPr>
        </p:nvSpPr>
        <p:spPr bwMode="auto">
          <a:xfrm>
            <a:off x="3599891" y="4516739"/>
            <a:ext cx="5148821" cy="189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/>
              <a:t>Lynda Boukela</a:t>
            </a:r>
            <a:endParaRPr dirty="0"/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/>
              <a:t>MSK</a:t>
            </a: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/>
              <a:t>lynda.boukela@desy.de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BEBEE-9803-C047-FF53-FDE3B2A4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45772"/>
            <a:ext cx="11839458" cy="37432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The </a:t>
            </a:r>
            <a:r>
              <a:rPr lang="en-US" dirty="0" err="1"/>
              <a:t>EuXFEL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In general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C52C7-6B39-6C9A-16C8-CC8263568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Light to probe matter</a:t>
            </a:r>
          </a:p>
          <a:p>
            <a:pPr>
              <a:lnSpc>
                <a:spcPct val="150000"/>
              </a:lnSpc>
            </a:pPr>
            <a:r>
              <a:rPr lang="en-US" dirty="0"/>
              <a:t>The European X-Ray Free Electron Laser (</a:t>
            </a:r>
            <a:r>
              <a:rPr lang="en-US" dirty="0" err="1"/>
              <a:t>EuXFEL</a:t>
            </a:r>
            <a:r>
              <a:rPr lang="en-US" dirty="0"/>
              <a:t>), largest particle accelerator for X-ray laser generation worldwide</a:t>
            </a:r>
          </a:p>
          <a:p>
            <a:pPr>
              <a:lnSpc>
                <a:spcPct val="150000"/>
              </a:lnSpc>
            </a:pPr>
            <a:r>
              <a:rPr lang="en-US" dirty="0"/>
              <a:t>Up to 17 GeV, 27000 extremely intense laser ﬂashes per second</a:t>
            </a:r>
          </a:p>
          <a:p>
            <a:pPr>
              <a:lnSpc>
                <a:spcPct val="150000"/>
              </a:lnSpc>
            </a:pPr>
            <a:r>
              <a:rPr lang="en-US" dirty="0"/>
              <a:t>Located in Hamburg, Germany</a:t>
            </a:r>
          </a:p>
          <a:p>
            <a:pPr>
              <a:lnSpc>
                <a:spcPct val="150000"/>
              </a:lnSpc>
            </a:pPr>
            <a:r>
              <a:rPr lang="en-US" dirty="0"/>
              <a:t>Total length of 3.4 kilometers</a:t>
            </a:r>
          </a:p>
          <a:p>
            <a:pPr>
              <a:lnSpc>
                <a:spcPct val="150000"/>
              </a:lnSpc>
            </a:pPr>
            <a:r>
              <a:rPr lang="en-US" dirty="0"/>
              <a:t>Several hundred users every year, the availability of the facility is crucial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A85ED2-B807-B3F4-C928-561C60DDCB1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9C1DB-749F-2D44-BD73-CBE90921C507}"/>
              </a:ext>
            </a:extLst>
          </p:cNvPr>
          <p:cNvSpPr txBox="1"/>
          <p:nvPr/>
        </p:nvSpPr>
        <p:spPr bwMode="auto">
          <a:xfrm>
            <a:off x="7752184" y="5514962"/>
            <a:ext cx="4256081" cy="2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course of the European XFEL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06BD75-AA27-ABAB-6506-A9AA24F3A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9"/>
          <a:stretch/>
        </p:blipFill>
        <p:spPr bwMode="auto">
          <a:xfrm>
            <a:off x="6168008" y="1382002"/>
            <a:ext cx="5636366" cy="4120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9009126" y="5229200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The </a:t>
            </a:r>
            <a:r>
              <a:rPr lang="en-US" dirty="0" err="1"/>
              <a:t>EuXFEL</a:t>
            </a:r>
            <a:endParaRPr dirty="0"/>
          </a:p>
        </p:txBody>
      </p:sp>
      <p:sp>
        <p:nvSpPr>
          <p:cNvPr id="171" name="Google Shape;171;p26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sz="1800" b="1" dirty="0">
                <a:solidFill>
                  <a:schemeClr val="accent2"/>
                </a:solidFill>
              </a:rPr>
              <a:t>Operational overview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6CAFC-572B-726B-CAB5-696653183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0855" y="2420166"/>
            <a:ext cx="9369761" cy="7326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CF6B493-AB01-2A6F-94BD-4EEEC3C8A98E}"/>
              </a:ext>
            </a:extLst>
          </p:cNvPr>
          <p:cNvSpPr/>
          <p:nvPr/>
        </p:nvSpPr>
        <p:spPr bwMode="auto">
          <a:xfrm flipH="1">
            <a:off x="2830694" y="2869903"/>
            <a:ext cx="329168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9829B3-3B27-67FF-16A7-C8DB69B443CC}"/>
              </a:ext>
            </a:extLst>
          </p:cNvPr>
          <p:cNvSpPr/>
          <p:nvPr/>
        </p:nvSpPr>
        <p:spPr bwMode="auto">
          <a:xfrm flipH="1">
            <a:off x="2774911" y="2869903"/>
            <a:ext cx="329168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10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53164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53164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The </a:t>
            </a:r>
            <a:r>
              <a:rPr lang="en-US" dirty="0" err="1"/>
              <a:t>EuXFEL</a:t>
            </a:r>
            <a:endParaRPr dirty="0"/>
          </a:p>
        </p:txBody>
      </p:sp>
      <p:sp>
        <p:nvSpPr>
          <p:cNvPr id="171" name="Google Shape;171;p26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sz="1800" b="1" dirty="0">
                <a:solidFill>
                  <a:schemeClr val="accent2"/>
                </a:solidFill>
              </a:rPr>
              <a:t>Operational overview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6CAFC-572B-726B-CAB5-696653183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0855" y="2420166"/>
            <a:ext cx="9369761" cy="7326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CF6B493-AB01-2A6F-94BD-4EEEC3C8A98E}"/>
              </a:ext>
            </a:extLst>
          </p:cNvPr>
          <p:cNvSpPr/>
          <p:nvPr/>
        </p:nvSpPr>
        <p:spPr bwMode="auto">
          <a:xfrm flipH="1">
            <a:off x="2830694" y="2869903"/>
            <a:ext cx="329168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D2CF96-7129-7DAA-7887-4C7276076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/>
        </p:blipFill>
        <p:spPr bwMode="auto">
          <a:xfrm>
            <a:off x="3534816" y="817607"/>
            <a:ext cx="2951952" cy="15318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F1033-1935-DA7C-EF77-D272CB6E78B2}"/>
              </a:ext>
            </a:extLst>
          </p:cNvPr>
          <p:cNvSpPr/>
          <p:nvPr/>
        </p:nvSpPr>
        <p:spPr bwMode="auto">
          <a:xfrm>
            <a:off x="2855598" y="427421"/>
            <a:ext cx="4190162" cy="298669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8232A-9627-EDD4-D7B2-CE687A1EB7A7}"/>
              </a:ext>
            </a:extLst>
          </p:cNvPr>
          <p:cNvSpPr txBox="1"/>
          <p:nvPr/>
        </p:nvSpPr>
        <p:spPr bwMode="auto">
          <a:xfrm>
            <a:off x="4947329" y="209473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9829B3-3B27-67FF-16A7-C8DB69B443CC}"/>
              </a:ext>
            </a:extLst>
          </p:cNvPr>
          <p:cNvSpPr/>
          <p:nvPr/>
        </p:nvSpPr>
        <p:spPr bwMode="auto">
          <a:xfrm flipH="1">
            <a:off x="2774911" y="2869903"/>
            <a:ext cx="329168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FA05D-419F-75DB-0B5C-FE464E4BFF28}"/>
              </a:ext>
            </a:extLst>
          </p:cNvPr>
          <p:cNvSpPr txBox="1"/>
          <p:nvPr/>
        </p:nvSpPr>
        <p:spPr bwMode="auto">
          <a:xfrm>
            <a:off x="4297151" y="3090446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25 stations</a:t>
            </a:r>
          </a:p>
        </p:txBody>
      </p:sp>
    </p:spTree>
    <p:extLst>
      <p:ext uri="{BB962C8B-B14F-4D97-AF65-F5344CB8AC3E}">
        <p14:creationId xmlns:p14="http://schemas.microsoft.com/office/powerpoint/2010/main" val="29281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53164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53164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The </a:t>
            </a:r>
            <a:r>
              <a:rPr lang="en-US" dirty="0" err="1"/>
              <a:t>EuXFEL</a:t>
            </a:r>
            <a:endParaRPr dirty="0"/>
          </a:p>
        </p:txBody>
      </p:sp>
      <p:sp>
        <p:nvSpPr>
          <p:cNvPr id="171" name="Google Shape;171;p26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sz="1800" b="1" dirty="0">
                <a:solidFill>
                  <a:schemeClr val="accent2"/>
                </a:solidFill>
              </a:rPr>
              <a:t>The SRFCs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6CAFC-572B-726B-CAB5-696653183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0855" y="2420166"/>
            <a:ext cx="9369761" cy="7326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CF6B493-AB01-2A6F-94BD-4EEEC3C8A98E}"/>
              </a:ext>
            </a:extLst>
          </p:cNvPr>
          <p:cNvSpPr/>
          <p:nvPr/>
        </p:nvSpPr>
        <p:spPr bwMode="auto">
          <a:xfrm flipH="1">
            <a:off x="2830694" y="2869903"/>
            <a:ext cx="329168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D2CF96-7129-7DAA-7887-4C7276076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/>
        </p:blipFill>
        <p:spPr bwMode="auto">
          <a:xfrm>
            <a:off x="3534816" y="817607"/>
            <a:ext cx="2951952" cy="15318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F1033-1935-DA7C-EF77-D272CB6E78B2}"/>
              </a:ext>
            </a:extLst>
          </p:cNvPr>
          <p:cNvSpPr/>
          <p:nvPr/>
        </p:nvSpPr>
        <p:spPr bwMode="auto">
          <a:xfrm>
            <a:off x="2855598" y="427421"/>
            <a:ext cx="4190162" cy="298669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8232A-9627-EDD4-D7B2-CE687A1EB7A7}"/>
              </a:ext>
            </a:extLst>
          </p:cNvPr>
          <p:cNvSpPr txBox="1"/>
          <p:nvPr/>
        </p:nvSpPr>
        <p:spPr bwMode="auto">
          <a:xfrm>
            <a:off x="4947329" y="209473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9829B3-3B27-67FF-16A7-C8DB69B443CC}"/>
              </a:ext>
            </a:extLst>
          </p:cNvPr>
          <p:cNvSpPr/>
          <p:nvPr/>
        </p:nvSpPr>
        <p:spPr bwMode="auto">
          <a:xfrm flipH="1">
            <a:off x="2774911" y="2869903"/>
            <a:ext cx="329168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FA05D-419F-75DB-0B5C-FE464E4BFF28}"/>
              </a:ext>
            </a:extLst>
          </p:cNvPr>
          <p:cNvSpPr txBox="1"/>
          <p:nvPr/>
        </p:nvSpPr>
        <p:spPr bwMode="auto">
          <a:xfrm>
            <a:off x="4297151" y="3090446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25 stations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AC9C87-3CFB-3D9B-B8B3-C94300EDC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323" y="3429000"/>
            <a:ext cx="6492253" cy="83210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A571AE-B087-CA33-C15D-19256670A397}"/>
              </a:ext>
            </a:extLst>
          </p:cNvPr>
          <p:cNvCxnSpPr/>
          <p:nvPr/>
        </p:nvCxnSpPr>
        <p:spPr bwMode="auto">
          <a:xfrm>
            <a:off x="6312024" y="3068960"/>
            <a:ext cx="0" cy="5426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F99217-7B7F-3777-1228-EA2D6640A87D}"/>
              </a:ext>
            </a:extLst>
          </p:cNvPr>
          <p:cNvCxnSpPr/>
          <p:nvPr/>
        </p:nvCxnSpPr>
        <p:spPr bwMode="auto">
          <a:xfrm>
            <a:off x="7320136" y="4064996"/>
            <a:ext cx="0" cy="5426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22C3A74-9CA7-720A-21AF-7B04C5F72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870" y="4782118"/>
            <a:ext cx="2128662" cy="13923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A9AACE-552F-0FED-2C0B-F699B4770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2538" y="4653136"/>
            <a:ext cx="1320800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1B0AA6-7FB0-5A6B-1548-5326767EF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5696" y="4653136"/>
            <a:ext cx="13208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E0A5B5-1302-FA53-B909-29065B7E2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9736" y="5593989"/>
            <a:ext cx="1320800" cy="914400"/>
          </a:xfrm>
          <a:prstGeom prst="rect">
            <a:avLst/>
          </a:prstGeo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B5FFD711-0437-81D4-F25A-9601771524CC}"/>
              </a:ext>
            </a:extLst>
          </p:cNvPr>
          <p:cNvCxnSpPr>
            <a:cxnSpLocks/>
          </p:cNvCxnSpPr>
          <p:nvPr/>
        </p:nvCxnSpPr>
        <p:spPr bwMode="auto">
          <a:xfrm>
            <a:off x="6578240" y="5064806"/>
            <a:ext cx="544919" cy="37674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40CA8F1-1921-8E4C-6209-9F22C61EE940}"/>
              </a:ext>
            </a:extLst>
          </p:cNvPr>
          <p:cNvCxnSpPr>
            <a:cxnSpLocks/>
          </p:cNvCxnSpPr>
          <p:nvPr/>
        </p:nvCxnSpPr>
        <p:spPr bwMode="auto">
          <a:xfrm flipV="1">
            <a:off x="6586707" y="5534667"/>
            <a:ext cx="538601" cy="3802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A57A23C-05C2-579C-ADE8-8F0D1B6423CD}"/>
              </a:ext>
            </a:extLst>
          </p:cNvPr>
          <p:cNvCxnSpPr>
            <a:cxnSpLocks/>
          </p:cNvCxnSpPr>
          <p:nvPr/>
        </p:nvCxnSpPr>
        <p:spPr bwMode="auto">
          <a:xfrm>
            <a:off x="8846115" y="5763212"/>
            <a:ext cx="670943" cy="187027"/>
          </a:xfrm>
          <a:prstGeom prst="bentConnector3">
            <a:avLst>
              <a:gd name="adj1" fmla="val -4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E49A97F-575E-8C6C-7F30-64638FD1F626}"/>
              </a:ext>
            </a:extLst>
          </p:cNvPr>
          <p:cNvCxnSpPr>
            <a:cxnSpLocks/>
          </p:cNvCxnSpPr>
          <p:nvPr/>
        </p:nvCxnSpPr>
        <p:spPr bwMode="auto">
          <a:xfrm flipV="1">
            <a:off x="8850740" y="5006923"/>
            <a:ext cx="670943" cy="169489"/>
          </a:xfrm>
          <a:prstGeom prst="bentConnector3">
            <a:avLst>
              <a:gd name="adj1" fmla="val 78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D7D3378-7623-F7A7-DD81-65D0FBB86481}"/>
              </a:ext>
            </a:extLst>
          </p:cNvPr>
          <p:cNvSpPr txBox="1"/>
          <p:nvPr/>
        </p:nvSpPr>
        <p:spPr bwMode="auto">
          <a:xfrm>
            <a:off x="7607002" y="4216270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32 SRFCs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86EB416-E3A4-983F-1F96-0587DBC5BC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655375" y="4666083"/>
            <a:ext cx="427067" cy="2027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C0304A-34F3-9B75-59FE-A394042E5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984313" y="4670342"/>
            <a:ext cx="427066" cy="2011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D2B2F3-1B7D-3682-D3A1-E5CC5193D9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7185373" y="4645336"/>
            <a:ext cx="427066" cy="2331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901296-6252-F3CA-4F3F-242C907C3836}"/>
              </a:ext>
            </a:extLst>
          </p:cNvPr>
          <p:cNvSpPr txBox="1"/>
          <p:nvPr/>
        </p:nvSpPr>
        <p:spPr bwMode="auto">
          <a:xfrm>
            <a:off x="7019812" y="4607606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,</a:t>
            </a:r>
            <a:endParaRPr lang="en-US" dirty="0"/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9FB99CA1-15F2-180A-362F-8EACCE65E1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5000" y="5613159"/>
            <a:ext cx="1320800" cy="914400"/>
          </a:xfrm>
          <a:prstGeom prst="rect">
            <a:avLst/>
          </a:prstGeom>
        </p:spPr>
      </p:pic>
      <p:sp>
        <p:nvSpPr>
          <p:cNvPr id="162" name="Text Placeholder 2">
            <a:extLst>
              <a:ext uri="{FF2B5EF4-FFF2-40B4-BE49-F238E27FC236}">
                <a16:creationId xmlns:a16="http://schemas.microsoft.com/office/drawing/2014/main" id="{96C0E628-A876-C5FB-AE12-1F1E3BCE6C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50203" y="1143909"/>
            <a:ext cx="4964550" cy="5219924"/>
          </a:xfrm>
        </p:spPr>
        <p:txBody>
          <a:bodyPr/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kern="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sz="18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Resonators (1.3GHz)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ontrolled and monitored with the LLRF system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accelerating field of 23.6 MV/m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 in a pulsed mode, repetition rate of 10 Hz, duration 1.8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19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53164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53164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189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Quench detection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| Enhanced Quench Detection at the EuXFEL Through a Machine Learning-Powered Approach | Lynda Boukela, 13th June 2024 </a:t>
            </a:r>
            <a:endParaRPr dirty="0"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pPr>
            <a:r>
              <a:rPr lang="en-US" dirty="0"/>
              <a:t>Current solution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C52C7-6B39-6C9A-16C8-CC8263568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Detection through the </a:t>
            </a:r>
            <a:r>
              <a:rPr lang="en-US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kern="100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dirty="0"/>
              <a:t>-based quench QDS</a:t>
            </a:r>
          </a:p>
          <a:p>
            <a:pPr>
              <a:lnSpc>
                <a:spcPct val="150000"/>
              </a:lnSpc>
            </a:pPr>
            <a:r>
              <a:rPr lang="en-US" dirty="0"/>
              <a:t>Running average from previous 100 pulses</a:t>
            </a:r>
          </a:p>
          <a:p>
            <a:pPr>
              <a:lnSpc>
                <a:spcPct val="150000"/>
              </a:lnSpc>
            </a:pPr>
            <a:r>
              <a:rPr lang="en-US" dirty="0"/>
              <a:t>The QDS triggers an alarm if the </a:t>
            </a:r>
            <a:r>
              <a:rPr lang="en-US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kern="100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dirty="0"/>
              <a:t> computed for a single pulse drops below the running average by more than a user-defined threshold (typically 10% of the nominal </a:t>
            </a:r>
            <a:r>
              <a:rPr lang="en-US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kern="100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dirty="0"/>
              <a:t> value) </a:t>
            </a:r>
          </a:p>
          <a:p>
            <a:pPr>
              <a:lnSpc>
                <a:spcPct val="150000"/>
              </a:lnSpc>
            </a:pPr>
            <a:r>
              <a:rPr lang="en-US" dirty="0"/>
              <a:t>This approach, however, suffers from robustness issues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8BD7A-3E04-B73C-42E8-B672B4B51DFF}"/>
              </a:ext>
            </a:extLst>
          </p:cNvPr>
          <p:cNvSpPr txBox="1"/>
          <p:nvPr/>
        </p:nvSpPr>
        <p:spPr bwMode="auto">
          <a:xfrm>
            <a:off x="9009126" y="5229200"/>
            <a:ext cx="3279562" cy="26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ABA0C-AA61-8DD4-6A35-13931C3E8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320766" y="3645757"/>
            <a:ext cx="2192966" cy="1017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93C73-C077-EADF-C367-303B678E7B9B}"/>
              </a:ext>
            </a:extLst>
          </p:cNvPr>
          <p:cNvSpPr txBox="1"/>
          <p:nvPr/>
        </p:nvSpPr>
        <p:spPr bwMode="auto">
          <a:xfrm>
            <a:off x="9846097" y="4106383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F9390-8F9C-1CB1-6CB3-60F4C9576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28793" y="836712"/>
            <a:ext cx="3934377" cy="3013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38353F-A052-301F-28E4-F98DE76718F8}"/>
              </a:ext>
            </a:extLst>
          </p:cNvPr>
          <p:cNvSpPr txBox="1"/>
          <p:nvPr/>
        </p:nvSpPr>
        <p:spPr bwMode="auto">
          <a:xfrm>
            <a:off x="7236403" y="6087445"/>
            <a:ext cx="41822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Branlard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J. et. al. Superconducting cavity quench detection and prevention for the European XFEL. ICALEPCS (2013)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C1A6C-558C-A4A9-8E77-A25836873134}"/>
              </a:ext>
            </a:extLst>
          </p:cNvPr>
          <p:cNvSpPr txBox="1"/>
          <p:nvPr/>
        </p:nvSpPr>
        <p:spPr bwMode="auto">
          <a:xfrm>
            <a:off x="6528048" y="4882367"/>
            <a:ext cx="50734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400" b="1" kern="1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14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External: power dissipation</a:t>
            </a:r>
            <a:r>
              <a:rPr lang="en-US" sz="1400" dirty="0">
                <a:solidFill>
                  <a:schemeClr val="tx1"/>
                </a:solidFill>
              </a:rPr>
              <a:t> induced by the coupling process</a:t>
            </a:r>
          </a:p>
          <a:p>
            <a:pPr marL="742950" lvl="1" indent="-285750"/>
            <a:r>
              <a:rPr lang="en-US" sz="1600" b="1" dirty="0">
                <a:solidFill>
                  <a:schemeClr val="tx1"/>
                </a:solidFill>
              </a:rPr>
              <a:t>-</a:t>
            </a:r>
            <a:r>
              <a:rPr lang="en-US" sz="1600" b="1" dirty="0"/>
              <a:t> </a:t>
            </a:r>
            <a:r>
              <a:rPr lang="en-US" sz="1400" dirty="0">
                <a:solidFill>
                  <a:schemeClr val="tx1"/>
                </a:solidFill>
              </a:rPr>
              <a:t>Unloaded: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power dissipation </a:t>
            </a:r>
            <a:r>
              <a:rPr lang="en-US" sz="14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through the cavity walls</a:t>
            </a:r>
            <a:endParaRPr lang="en-US" sz="1400" b="1" kern="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7506C3-6A24-C069-437F-A10DE59EDC67}"/>
              </a:ext>
            </a:extLst>
          </p:cNvPr>
          <p:cNvSpPr/>
          <p:nvPr/>
        </p:nvSpPr>
        <p:spPr bwMode="auto">
          <a:xfrm>
            <a:off x="9906681" y="4308362"/>
            <a:ext cx="541540" cy="37484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471D1E-6E63-B027-8C12-01C9F77D8C52}"/>
              </a:ext>
            </a:extLst>
          </p:cNvPr>
          <p:cNvSpPr/>
          <p:nvPr/>
        </p:nvSpPr>
        <p:spPr bwMode="auto">
          <a:xfrm>
            <a:off x="9164782" y="4299993"/>
            <a:ext cx="541540" cy="37484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6070CD-35CB-3EC9-CE2E-73CF3608C2EF}"/>
              </a:ext>
            </a:extLst>
          </p:cNvPr>
          <p:cNvSpPr/>
          <p:nvPr/>
        </p:nvSpPr>
        <p:spPr bwMode="auto">
          <a:xfrm>
            <a:off x="8381888" y="3966964"/>
            <a:ext cx="541540" cy="37484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135B7-58BE-AD6E-3F79-DBCFE25FBA3F}"/>
              </a:ext>
            </a:extLst>
          </p:cNvPr>
          <p:cNvSpPr txBox="1"/>
          <p:nvPr/>
        </p:nvSpPr>
        <p:spPr bwMode="auto">
          <a:xfrm>
            <a:off x="7677333" y="4214006"/>
            <a:ext cx="1195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Loaded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95C0A4-B364-5A4B-B15F-399B3B36E1D9}"/>
              </a:ext>
            </a:extLst>
          </p:cNvPr>
          <p:cNvSpPr txBox="1"/>
          <p:nvPr/>
        </p:nvSpPr>
        <p:spPr bwMode="auto">
          <a:xfrm>
            <a:off x="8670587" y="4617240"/>
            <a:ext cx="1195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External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548F77-B685-92CF-D9F9-736DAAA3050B}"/>
              </a:ext>
            </a:extLst>
          </p:cNvPr>
          <p:cNvSpPr txBox="1"/>
          <p:nvPr/>
        </p:nvSpPr>
        <p:spPr bwMode="auto">
          <a:xfrm>
            <a:off x="10280004" y="4578728"/>
            <a:ext cx="1195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Unloaded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A835D5-C78E-6B22-2064-8C3F88AEAB08}"/>
              </a:ext>
            </a:extLst>
          </p:cNvPr>
          <p:cNvCxnSpPr/>
          <p:nvPr/>
        </p:nvCxnSpPr>
        <p:spPr bwMode="auto">
          <a:xfrm>
            <a:off x="9285251" y="5886964"/>
            <a:ext cx="3034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0049EC6-3145-5D68-E408-0DE07FC3B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107098" y="5624590"/>
            <a:ext cx="1195754" cy="490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A6811F-6E79-B33B-0CAA-CF9E190F8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653082" y="5681054"/>
            <a:ext cx="1195473" cy="4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29670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4685</TotalTime>
  <Words>2054</Words>
  <Application>Microsoft Office PowerPoint</Application>
  <DocSecurity>0</DocSecurity>
  <PresentationFormat>Widescreen</PresentationFormat>
  <Paragraphs>331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CharterBT-Italic</vt:lpstr>
      <vt:lpstr>CharterBT-Roman</vt:lpstr>
      <vt:lpstr>DengXian</vt:lpstr>
      <vt:lpstr>MathDesign-CH-Regular-Italic-MathItalic-10</vt:lpstr>
      <vt:lpstr>MathDesign-CH-Regular-Symbol-10</vt:lpstr>
      <vt:lpstr>Arial</vt:lpstr>
      <vt:lpstr>Calibri</vt:lpstr>
      <vt:lpstr>DESY</vt:lpstr>
      <vt:lpstr>PowerPoint Presentation</vt:lpstr>
      <vt:lpstr>Agenda</vt:lpstr>
      <vt:lpstr>The EuXFEL</vt:lpstr>
      <vt:lpstr>The EuXFEL</vt:lpstr>
      <vt:lpstr>The EuXFEL</vt:lpstr>
      <vt:lpstr>The EuXFEL</vt:lpstr>
      <vt:lpstr>The EuXFEL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Quench detection</vt:lpstr>
      <vt:lpstr>Deployment &amp; Evaluation </vt:lpstr>
      <vt:lpstr>Deployment &amp; Evaluation </vt:lpstr>
      <vt:lpstr>Deployment &amp; Evaluation </vt:lpstr>
      <vt:lpstr>Deployment &amp; Evaluation </vt:lpstr>
      <vt:lpstr>Deployment &amp; Evaluation </vt:lpstr>
      <vt:lpstr>Deployment &amp; Evaluation </vt:lpstr>
      <vt:lpstr>Deployment &amp; Evaluation </vt:lpstr>
      <vt:lpstr>Deployment &amp; Evaluation </vt:lpstr>
      <vt:lpstr>Deployment &amp; Evaluation </vt:lpstr>
      <vt:lpstr>Outlook</vt:lpstr>
      <vt:lpstr>Outlook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Lynda Boukela</cp:lastModifiedBy>
  <cp:revision>8</cp:revision>
  <dcterms:modified xsi:type="dcterms:W3CDTF">2024-06-13T14:45:03Z</dcterms:modified>
  <cp:category/>
  <dc:identifier/>
  <cp:contentStatus/>
  <dc:language/>
  <cp:version/>
</cp:coreProperties>
</file>