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0" r:id="rId1"/>
  </p:sldMasterIdLst>
  <p:notesMasterIdLst>
    <p:notesMasterId r:id="rId35"/>
  </p:notesMasterIdLst>
  <p:sldIdLst>
    <p:sldId id="256" r:id="rId2"/>
    <p:sldId id="304" r:id="rId3"/>
    <p:sldId id="294" r:id="rId4"/>
    <p:sldId id="290" r:id="rId5"/>
    <p:sldId id="269" r:id="rId6"/>
    <p:sldId id="295" r:id="rId7"/>
    <p:sldId id="281" r:id="rId8"/>
    <p:sldId id="272" r:id="rId9"/>
    <p:sldId id="282" r:id="rId10"/>
    <p:sldId id="283" r:id="rId11"/>
    <p:sldId id="265" r:id="rId12"/>
    <p:sldId id="296" r:id="rId13"/>
    <p:sldId id="302" r:id="rId14"/>
    <p:sldId id="268" r:id="rId15"/>
    <p:sldId id="286" r:id="rId16"/>
    <p:sldId id="274" r:id="rId17"/>
    <p:sldId id="285" r:id="rId18"/>
    <p:sldId id="284" r:id="rId19"/>
    <p:sldId id="279" r:id="rId20"/>
    <p:sldId id="297" r:id="rId21"/>
    <p:sldId id="301" r:id="rId22"/>
    <p:sldId id="287" r:id="rId23"/>
    <p:sldId id="275" r:id="rId24"/>
    <p:sldId id="303" r:id="rId25"/>
    <p:sldId id="300" r:id="rId26"/>
    <p:sldId id="292" r:id="rId27"/>
    <p:sldId id="293" r:id="rId28"/>
    <p:sldId id="277" r:id="rId29"/>
    <p:sldId id="278" r:id="rId30"/>
    <p:sldId id="298" r:id="rId31"/>
    <p:sldId id="299" r:id="rId32"/>
    <p:sldId id="280" r:id="rId33"/>
    <p:sldId id="30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29931-96D2-F062-2974-B5EDE1EE58F8}" v="214" dt="2024-06-12T06:21:26.804"/>
    <p1510:client id="{0D33C9C3-4BA8-2EBB-89C3-9DBB98492DC6}" v="151" dt="2024-06-12T06:24:38.978"/>
    <p1510:client id="{17EFEFF5-0833-4E95-80C5-4DEC620601A6}" v="372" dt="2024-06-12T06:34:56.320"/>
    <p1510:client id="{1840FECE-C409-4480-B59F-6DA1DEE32FCC}" v="3" dt="2024-06-13T01:44:50.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2700" autoAdjust="0"/>
  </p:normalViewPr>
  <p:slideViewPr>
    <p:cSldViewPr snapToGrid="0">
      <p:cViewPr varScale="1">
        <p:scale>
          <a:sx n="103" d="100"/>
          <a:sy n="103" d="100"/>
        </p:scale>
        <p:origin x="12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oto M. (江本 雅彦)" userId="f6d56ef8-cfbe-4378-a414-e53b5fc5bae4" providerId="ADAL" clId="{1840FECE-C409-4480-B59F-6DA1DEE32FCC}"/>
    <pc:docChg chg="undo custSel addSld delSld modSld">
      <pc:chgData name="Emoto M. (江本 雅彦)" userId="f6d56ef8-cfbe-4378-a414-e53b5fc5bae4" providerId="ADAL" clId="{1840FECE-C409-4480-B59F-6DA1DEE32FCC}" dt="2024-06-13T01:45:56.135" v="139" actId="1076"/>
      <pc:docMkLst>
        <pc:docMk/>
      </pc:docMkLst>
      <pc:sldChg chg="modSp mod">
        <pc:chgData name="Emoto M. (江本 雅彦)" userId="f6d56ef8-cfbe-4378-a414-e53b5fc5bae4" providerId="ADAL" clId="{1840FECE-C409-4480-B59F-6DA1DEE32FCC}" dt="2024-06-13T01:34:28.656" v="10" actId="20577"/>
        <pc:sldMkLst>
          <pc:docMk/>
          <pc:sldMk cId="2589731782" sldId="279"/>
        </pc:sldMkLst>
        <pc:spChg chg="mod">
          <ac:chgData name="Emoto M. (江本 雅彦)" userId="f6d56ef8-cfbe-4378-a414-e53b5fc5bae4" providerId="ADAL" clId="{1840FECE-C409-4480-B59F-6DA1DEE32FCC}" dt="2024-06-13T01:34:28.656" v="10" actId="20577"/>
          <ac:spMkLst>
            <pc:docMk/>
            <pc:sldMk cId="2589731782" sldId="279"/>
            <ac:spMk id="4" creationId="{767A5867-F439-0E77-46AB-CB7B81C104BF}"/>
          </ac:spMkLst>
        </pc:spChg>
      </pc:sldChg>
      <pc:sldChg chg="modSp mod modClrScheme chgLayout">
        <pc:chgData name="Emoto M. (江本 雅彦)" userId="f6d56ef8-cfbe-4378-a414-e53b5fc5bae4" providerId="ADAL" clId="{1840FECE-C409-4480-B59F-6DA1DEE32FCC}" dt="2024-06-13T01:43:39.293" v="51" actId="700"/>
        <pc:sldMkLst>
          <pc:docMk/>
          <pc:sldMk cId="234305762" sldId="280"/>
        </pc:sldMkLst>
        <pc:spChg chg="mod ord">
          <ac:chgData name="Emoto M. (江本 雅彦)" userId="f6d56ef8-cfbe-4378-a414-e53b5fc5bae4" providerId="ADAL" clId="{1840FECE-C409-4480-B59F-6DA1DEE32FCC}" dt="2024-06-13T01:43:39.293" v="51" actId="700"/>
          <ac:spMkLst>
            <pc:docMk/>
            <pc:sldMk cId="234305762" sldId="280"/>
            <ac:spMk id="2" creationId="{5635731A-1310-02E6-7815-623E610D6C87}"/>
          </ac:spMkLst>
        </pc:spChg>
        <pc:spChg chg="mod ord">
          <ac:chgData name="Emoto M. (江本 雅彦)" userId="f6d56ef8-cfbe-4378-a414-e53b5fc5bae4" providerId="ADAL" clId="{1840FECE-C409-4480-B59F-6DA1DEE32FCC}" dt="2024-06-13T01:43:39.293" v="51" actId="700"/>
          <ac:spMkLst>
            <pc:docMk/>
            <pc:sldMk cId="234305762" sldId="280"/>
            <ac:spMk id="3" creationId="{0209012C-C5C7-AB87-5F27-3F06D593276C}"/>
          </ac:spMkLst>
        </pc:spChg>
        <pc:spChg chg="mod ord">
          <ac:chgData name="Emoto M. (江本 雅彦)" userId="f6d56ef8-cfbe-4378-a414-e53b5fc5bae4" providerId="ADAL" clId="{1840FECE-C409-4480-B59F-6DA1DEE32FCC}" dt="2024-06-13T01:43:39.293" v="51" actId="700"/>
          <ac:spMkLst>
            <pc:docMk/>
            <pc:sldMk cId="234305762" sldId="280"/>
            <ac:spMk id="5" creationId="{0E081AEE-8E94-4EA5-4302-2D447756521C}"/>
          </ac:spMkLst>
        </pc:spChg>
      </pc:sldChg>
      <pc:sldChg chg="modSp mod">
        <pc:chgData name="Emoto M. (江本 雅彦)" userId="f6d56ef8-cfbe-4378-a414-e53b5fc5bae4" providerId="ADAL" clId="{1840FECE-C409-4480-B59F-6DA1DEE32FCC}" dt="2024-06-13T01:29:15.042" v="8" actId="20577"/>
        <pc:sldMkLst>
          <pc:docMk/>
          <pc:sldMk cId="2773262488" sldId="281"/>
        </pc:sldMkLst>
        <pc:spChg chg="mod">
          <ac:chgData name="Emoto M. (江本 雅彦)" userId="f6d56ef8-cfbe-4378-a414-e53b5fc5bae4" providerId="ADAL" clId="{1840FECE-C409-4480-B59F-6DA1DEE32FCC}" dt="2024-06-13T01:29:15.042" v="8" actId="20577"/>
          <ac:spMkLst>
            <pc:docMk/>
            <pc:sldMk cId="2773262488" sldId="281"/>
            <ac:spMk id="3" creationId="{7A2E822F-8AB8-6D8D-6BD3-5CC9617D5F1D}"/>
          </ac:spMkLst>
        </pc:spChg>
      </pc:sldChg>
      <pc:sldChg chg="modSp mod">
        <pc:chgData name="Emoto M. (江本 雅彦)" userId="f6d56ef8-cfbe-4378-a414-e53b5fc5bae4" providerId="ADAL" clId="{1840FECE-C409-4480-B59F-6DA1DEE32FCC}" dt="2024-06-13T01:32:41.720" v="9" actId="20577"/>
        <pc:sldMkLst>
          <pc:docMk/>
          <pc:sldMk cId="2729402603" sldId="286"/>
        </pc:sldMkLst>
        <pc:spChg chg="mod">
          <ac:chgData name="Emoto M. (江本 雅彦)" userId="f6d56ef8-cfbe-4378-a414-e53b5fc5bae4" providerId="ADAL" clId="{1840FECE-C409-4480-B59F-6DA1DEE32FCC}" dt="2024-06-13T01:32:41.720" v="9" actId="20577"/>
          <ac:spMkLst>
            <pc:docMk/>
            <pc:sldMk cId="2729402603" sldId="286"/>
            <ac:spMk id="5" creationId="{EB4B47FD-6C00-A1D2-6004-5D0DEF0C4A61}"/>
          </ac:spMkLst>
        </pc:spChg>
      </pc:sldChg>
      <pc:sldChg chg="modSp mod">
        <pc:chgData name="Emoto M. (江本 雅彦)" userId="f6d56ef8-cfbe-4378-a414-e53b5fc5bae4" providerId="ADAL" clId="{1840FECE-C409-4480-B59F-6DA1DEE32FCC}" dt="2024-06-13T01:38:45.138" v="36" actId="20577"/>
        <pc:sldMkLst>
          <pc:docMk/>
          <pc:sldMk cId="2336520815" sldId="293"/>
        </pc:sldMkLst>
        <pc:spChg chg="mod">
          <ac:chgData name="Emoto M. (江本 雅彦)" userId="f6d56ef8-cfbe-4378-a414-e53b5fc5bae4" providerId="ADAL" clId="{1840FECE-C409-4480-B59F-6DA1DEE32FCC}" dt="2024-06-13T01:38:45.138" v="36" actId="20577"/>
          <ac:spMkLst>
            <pc:docMk/>
            <pc:sldMk cId="2336520815" sldId="293"/>
            <ac:spMk id="7" creationId="{E373B574-5651-4E22-B33C-69C7BEC43DAE}"/>
          </ac:spMkLst>
        </pc:spChg>
      </pc:sldChg>
      <pc:sldChg chg="modSp mod">
        <pc:chgData name="Emoto M. (江本 雅彦)" userId="f6d56ef8-cfbe-4378-a414-e53b5fc5bae4" providerId="ADAL" clId="{1840FECE-C409-4480-B59F-6DA1DEE32FCC}" dt="2024-06-13T01:40:58.224" v="37" actId="313"/>
        <pc:sldMkLst>
          <pc:docMk/>
          <pc:sldMk cId="1660762300" sldId="299"/>
        </pc:sldMkLst>
        <pc:spChg chg="mod">
          <ac:chgData name="Emoto M. (江本 雅彦)" userId="f6d56ef8-cfbe-4378-a414-e53b5fc5bae4" providerId="ADAL" clId="{1840FECE-C409-4480-B59F-6DA1DEE32FCC}" dt="2024-06-13T01:40:58.224" v="37" actId="313"/>
          <ac:spMkLst>
            <pc:docMk/>
            <pc:sldMk cId="1660762300" sldId="299"/>
            <ac:spMk id="3" creationId="{8B7CF34D-568B-CB6D-D056-9B3A23674C50}"/>
          </ac:spMkLst>
        </pc:spChg>
      </pc:sldChg>
      <pc:sldChg chg="modSp mod">
        <pc:chgData name="Emoto M. (江本 雅彦)" userId="f6d56ef8-cfbe-4378-a414-e53b5fc5bae4" providerId="ADAL" clId="{1840FECE-C409-4480-B59F-6DA1DEE32FCC}" dt="2024-06-13T01:37:55.232" v="19" actId="20577"/>
        <pc:sldMkLst>
          <pc:docMk/>
          <pc:sldMk cId="1182232962" sldId="300"/>
        </pc:sldMkLst>
        <pc:spChg chg="mod">
          <ac:chgData name="Emoto M. (江本 雅彦)" userId="f6d56ef8-cfbe-4378-a414-e53b5fc5bae4" providerId="ADAL" clId="{1840FECE-C409-4480-B59F-6DA1DEE32FCC}" dt="2024-06-13T01:37:55.232" v="19" actId="20577"/>
          <ac:spMkLst>
            <pc:docMk/>
            <pc:sldMk cId="1182232962" sldId="300"/>
            <ac:spMk id="4" creationId="{4BFA189F-6C1C-073A-4CA0-38E599E0CEF9}"/>
          </ac:spMkLst>
        </pc:spChg>
      </pc:sldChg>
      <pc:sldChg chg="modSp mod">
        <pc:chgData name="Emoto M. (江本 雅彦)" userId="f6d56ef8-cfbe-4378-a414-e53b5fc5bae4" providerId="ADAL" clId="{1840FECE-C409-4480-B59F-6DA1DEE32FCC}" dt="2024-06-13T01:36:09.406" v="15" actId="20577"/>
        <pc:sldMkLst>
          <pc:docMk/>
          <pc:sldMk cId="885760226" sldId="301"/>
        </pc:sldMkLst>
        <pc:spChg chg="mod">
          <ac:chgData name="Emoto M. (江本 雅彦)" userId="f6d56ef8-cfbe-4378-a414-e53b5fc5bae4" providerId="ADAL" clId="{1840FECE-C409-4480-B59F-6DA1DEE32FCC}" dt="2024-06-13T01:36:09.406" v="15" actId="20577"/>
          <ac:spMkLst>
            <pc:docMk/>
            <pc:sldMk cId="885760226" sldId="301"/>
            <ac:spMk id="3" creationId="{10724540-C185-C784-5AB6-85122CCBBAF6}"/>
          </ac:spMkLst>
        </pc:spChg>
      </pc:sldChg>
      <pc:sldChg chg="addSp delSp modSp new mod modClrScheme chgLayout">
        <pc:chgData name="Emoto M. (江本 雅彦)" userId="f6d56ef8-cfbe-4378-a414-e53b5fc5bae4" providerId="ADAL" clId="{1840FECE-C409-4480-B59F-6DA1DEE32FCC}" dt="2024-06-13T01:45:56.135" v="139" actId="1076"/>
        <pc:sldMkLst>
          <pc:docMk/>
          <pc:sldMk cId="2331329047" sldId="305"/>
        </pc:sldMkLst>
        <pc:spChg chg="del mod ord">
          <ac:chgData name="Emoto M. (江本 雅彦)" userId="f6d56ef8-cfbe-4378-a414-e53b5fc5bae4" providerId="ADAL" clId="{1840FECE-C409-4480-B59F-6DA1DEE32FCC}" dt="2024-06-13T01:43:54.016" v="53" actId="700"/>
          <ac:spMkLst>
            <pc:docMk/>
            <pc:sldMk cId="2331329047" sldId="305"/>
            <ac:spMk id="2" creationId="{F1ADB6B4-284C-18BF-6EDD-228F4C617C12}"/>
          </ac:spMkLst>
        </pc:spChg>
        <pc:spChg chg="del">
          <ac:chgData name="Emoto M. (江本 雅彦)" userId="f6d56ef8-cfbe-4378-a414-e53b5fc5bae4" providerId="ADAL" clId="{1840FECE-C409-4480-B59F-6DA1DEE32FCC}" dt="2024-06-13T01:43:54.016" v="53" actId="700"/>
          <ac:spMkLst>
            <pc:docMk/>
            <pc:sldMk cId="2331329047" sldId="305"/>
            <ac:spMk id="3" creationId="{ED0A7500-4F15-BD33-A6BE-70C67F38C185}"/>
          </ac:spMkLst>
        </pc:spChg>
        <pc:spChg chg="mod ord">
          <ac:chgData name="Emoto M. (江本 雅彦)" userId="f6d56ef8-cfbe-4378-a414-e53b5fc5bae4" providerId="ADAL" clId="{1840FECE-C409-4480-B59F-6DA1DEE32FCC}" dt="2024-06-13T01:44:40.420" v="85" actId="700"/>
          <ac:spMkLst>
            <pc:docMk/>
            <pc:sldMk cId="2331329047" sldId="305"/>
            <ac:spMk id="4" creationId="{1C9A6CAD-02EE-7C1A-9841-0CF20B7EDA15}"/>
          </ac:spMkLst>
        </pc:spChg>
        <pc:spChg chg="add del mod ord">
          <ac:chgData name="Emoto M. (江本 雅彦)" userId="f6d56ef8-cfbe-4378-a414-e53b5fc5bae4" providerId="ADAL" clId="{1840FECE-C409-4480-B59F-6DA1DEE32FCC}" dt="2024-06-13T01:44:35.293" v="84" actId="478"/>
          <ac:spMkLst>
            <pc:docMk/>
            <pc:sldMk cId="2331329047" sldId="305"/>
            <ac:spMk id="5" creationId="{4B06E5D6-0493-D86E-BEFF-AA94E0B61A1F}"/>
          </ac:spMkLst>
        </pc:spChg>
        <pc:spChg chg="add del mod">
          <ac:chgData name="Emoto M. (江本 雅彦)" userId="f6d56ef8-cfbe-4378-a414-e53b5fc5bae4" providerId="ADAL" clId="{1840FECE-C409-4480-B59F-6DA1DEE32FCC}" dt="2024-06-13T01:44:40.420" v="85" actId="700"/>
          <ac:spMkLst>
            <pc:docMk/>
            <pc:sldMk cId="2331329047" sldId="305"/>
            <ac:spMk id="7" creationId="{3C004904-59F5-00A0-E82F-D8FA9D255F6C}"/>
          </ac:spMkLst>
        </pc:spChg>
        <pc:spChg chg="add mod">
          <ac:chgData name="Emoto M. (江本 雅彦)" userId="f6d56ef8-cfbe-4378-a414-e53b5fc5bae4" providerId="ADAL" clId="{1840FECE-C409-4480-B59F-6DA1DEE32FCC}" dt="2024-06-13T01:45:56.135" v="139" actId="1076"/>
          <ac:spMkLst>
            <pc:docMk/>
            <pc:sldMk cId="2331329047" sldId="305"/>
            <ac:spMk id="8" creationId="{928F6AB8-5510-EEE3-21A4-17C323DA036F}"/>
          </ac:spMkLst>
        </pc:spChg>
      </pc:sldChg>
      <pc:sldChg chg="addSp delSp modSp new del mod modClrScheme chgLayout">
        <pc:chgData name="Emoto M. (江本 雅彦)" userId="f6d56ef8-cfbe-4378-a414-e53b5fc5bae4" providerId="ADAL" clId="{1840FECE-C409-4480-B59F-6DA1DEE32FCC}" dt="2024-06-13T01:43:32.403" v="49" actId="680"/>
        <pc:sldMkLst>
          <pc:docMk/>
          <pc:sldMk cId="2441381355" sldId="305"/>
        </pc:sldMkLst>
        <pc:spChg chg="add del">
          <ac:chgData name="Emoto M. (江本 雅彦)" userId="f6d56ef8-cfbe-4378-a414-e53b5fc5bae4" providerId="ADAL" clId="{1840FECE-C409-4480-B59F-6DA1DEE32FCC}" dt="2024-06-13T01:43:28.419" v="42" actId="700"/>
          <ac:spMkLst>
            <pc:docMk/>
            <pc:sldMk cId="2441381355" sldId="305"/>
            <ac:spMk id="2" creationId="{E5BFEDF8-D029-AD04-FE79-273C0037CBFA}"/>
          </ac:spMkLst>
        </pc:spChg>
        <pc:spChg chg="add del mod">
          <ac:chgData name="Emoto M. (江本 雅彦)" userId="f6d56ef8-cfbe-4378-a414-e53b5fc5bae4" providerId="ADAL" clId="{1840FECE-C409-4480-B59F-6DA1DEE32FCC}" dt="2024-06-13T01:43:32.011" v="48" actId="5793"/>
          <ac:spMkLst>
            <pc:docMk/>
            <pc:sldMk cId="2441381355" sldId="305"/>
            <ac:spMk id="3" creationId="{1D253557-9CE1-965E-9D94-D6C7FE9EC580}"/>
          </ac:spMkLst>
        </pc:spChg>
        <pc:spChg chg="mod ord">
          <ac:chgData name="Emoto M. (江本 雅彦)" userId="f6d56ef8-cfbe-4378-a414-e53b5fc5bae4" providerId="ADAL" clId="{1840FECE-C409-4480-B59F-6DA1DEE32FCC}" dt="2024-06-13T01:43:28.419" v="42" actId="700"/>
          <ac:spMkLst>
            <pc:docMk/>
            <pc:sldMk cId="2441381355" sldId="305"/>
            <ac:spMk id="4" creationId="{DCAD3AC3-1BBD-6E9E-02AD-3A007CA739A1}"/>
          </ac:spMkLst>
        </pc:spChg>
      </pc:sldChg>
    </pc:docChg>
  </pc:docChgLst>
  <pc:docChgLst>
    <pc:chgData name="Emoto M. (江本 雅彦)" userId="f6d56ef8-cfbe-4378-a414-e53b5fc5bae4" providerId="ADAL" clId="{0BA943F3-13B3-4FD3-BC24-0E9BC54B4625}"/>
    <pc:docChg chg="undo custSel modSld">
      <pc:chgData name="Emoto M. (江本 雅彦)" userId="f6d56ef8-cfbe-4378-a414-e53b5fc5bae4" providerId="ADAL" clId="{0BA943F3-13B3-4FD3-BC24-0E9BC54B4625}" dt="2024-06-12T13:00:55.026" v="475" actId="20577"/>
      <pc:docMkLst>
        <pc:docMk/>
      </pc:docMkLst>
      <pc:sldChg chg="modSp mod">
        <pc:chgData name="Emoto M. (江本 雅彦)" userId="f6d56ef8-cfbe-4378-a414-e53b5fc5bae4" providerId="ADAL" clId="{0BA943F3-13B3-4FD3-BC24-0E9BC54B4625}" dt="2024-06-12T12:11:02.467" v="4" actId="27636"/>
        <pc:sldMkLst>
          <pc:docMk/>
          <pc:sldMk cId="3934870736" sldId="256"/>
        </pc:sldMkLst>
        <pc:spChg chg="mod">
          <ac:chgData name="Emoto M. (江本 雅彦)" userId="f6d56ef8-cfbe-4378-a414-e53b5fc5bae4" providerId="ADAL" clId="{0BA943F3-13B3-4FD3-BC24-0E9BC54B4625}" dt="2024-06-12T12:11:02.467" v="4" actId="27636"/>
          <ac:spMkLst>
            <pc:docMk/>
            <pc:sldMk cId="3934870736" sldId="256"/>
            <ac:spMk id="3" creationId="{7A2C262C-DBA0-7654-692D-819FF6A09183}"/>
          </ac:spMkLst>
        </pc:spChg>
      </pc:sldChg>
      <pc:sldChg chg="modSp mod">
        <pc:chgData name="Emoto M. (江本 雅彦)" userId="f6d56ef8-cfbe-4378-a414-e53b5fc5bae4" providerId="ADAL" clId="{0BA943F3-13B3-4FD3-BC24-0E9BC54B4625}" dt="2024-06-12T12:55:49.972" v="107" actId="20577"/>
        <pc:sldMkLst>
          <pc:docMk/>
          <pc:sldMk cId="28340526" sldId="277"/>
        </pc:sldMkLst>
        <pc:spChg chg="mod">
          <ac:chgData name="Emoto M. (江本 雅彦)" userId="f6d56ef8-cfbe-4378-a414-e53b5fc5bae4" providerId="ADAL" clId="{0BA943F3-13B3-4FD3-BC24-0E9BC54B4625}" dt="2024-06-12T12:55:49.972" v="107" actId="20577"/>
          <ac:spMkLst>
            <pc:docMk/>
            <pc:sldMk cId="28340526" sldId="277"/>
            <ac:spMk id="6" creationId="{92923C7E-F3A1-89D1-3E08-9EE9DECD116F}"/>
          </ac:spMkLst>
        </pc:spChg>
      </pc:sldChg>
      <pc:sldChg chg="modSp mod">
        <pc:chgData name="Emoto M. (江本 雅彦)" userId="f6d56ef8-cfbe-4378-a414-e53b5fc5bae4" providerId="ADAL" clId="{0BA943F3-13B3-4FD3-BC24-0E9BC54B4625}" dt="2024-06-12T13:00:55.026" v="475" actId="20577"/>
        <pc:sldMkLst>
          <pc:docMk/>
          <pc:sldMk cId="234305762" sldId="280"/>
        </pc:sldMkLst>
        <pc:spChg chg="mod">
          <ac:chgData name="Emoto M. (江本 雅彦)" userId="f6d56ef8-cfbe-4378-a414-e53b5fc5bae4" providerId="ADAL" clId="{0BA943F3-13B3-4FD3-BC24-0E9BC54B4625}" dt="2024-06-12T13:00:55.026" v="475" actId="20577"/>
          <ac:spMkLst>
            <pc:docMk/>
            <pc:sldMk cId="234305762" sldId="280"/>
            <ac:spMk id="3" creationId="{0209012C-C5C7-AB87-5F27-3F06D593276C}"/>
          </ac:spMkLst>
        </pc:spChg>
      </pc:sldChg>
      <pc:sldChg chg="modSp mod">
        <pc:chgData name="Emoto M. (江本 雅彦)" userId="f6d56ef8-cfbe-4378-a414-e53b5fc5bae4" providerId="ADAL" clId="{0BA943F3-13B3-4FD3-BC24-0E9BC54B4625}" dt="2024-06-12T12:40:28.094" v="52" actId="20577"/>
        <pc:sldMkLst>
          <pc:docMk/>
          <pc:sldMk cId="2563912077" sldId="290"/>
        </pc:sldMkLst>
        <pc:spChg chg="mod">
          <ac:chgData name="Emoto M. (江本 雅彦)" userId="f6d56ef8-cfbe-4378-a414-e53b5fc5bae4" providerId="ADAL" clId="{0BA943F3-13B3-4FD3-BC24-0E9BC54B4625}" dt="2024-06-12T12:40:28.094" v="52" actId="20577"/>
          <ac:spMkLst>
            <pc:docMk/>
            <pc:sldMk cId="2563912077" sldId="290"/>
            <ac:spMk id="4" creationId="{B87B08E2-91DC-4AD6-AD62-6F1217B17C29}"/>
          </ac:spMkLst>
        </pc:spChg>
      </pc:sldChg>
      <pc:sldChg chg="modSp mod">
        <pc:chgData name="Emoto M. (江本 雅彦)" userId="f6d56ef8-cfbe-4378-a414-e53b5fc5bae4" providerId="ADAL" clId="{0BA943F3-13B3-4FD3-BC24-0E9BC54B4625}" dt="2024-06-12T12:59:32.589" v="443" actId="20577"/>
        <pc:sldMkLst>
          <pc:docMk/>
          <pc:sldMk cId="1660762300" sldId="299"/>
        </pc:sldMkLst>
        <pc:spChg chg="mod">
          <ac:chgData name="Emoto M. (江本 雅彦)" userId="f6d56ef8-cfbe-4378-a414-e53b5fc5bae4" providerId="ADAL" clId="{0BA943F3-13B3-4FD3-BC24-0E9BC54B4625}" dt="2024-06-12T12:59:32.589" v="443" actId="20577"/>
          <ac:spMkLst>
            <pc:docMk/>
            <pc:sldMk cId="1660762300" sldId="299"/>
            <ac:spMk id="3" creationId="{8B7CF34D-568B-CB6D-D056-9B3A23674C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EB875-C54D-4A65-A7BB-6971F6D9D056}" type="datetimeFigureOut">
              <a:rPr lang="en-US" smtClean="0"/>
              <a:t>06/13/2024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323DE-960D-47AB-9DA1-80C7B26A819A}" type="slidenum">
              <a:rPr lang="en-US" smtClean="0"/>
              <a:t>‹#›</a:t>
            </a:fld>
            <a:endParaRPr lang="en-US"/>
          </a:p>
        </p:txBody>
      </p:sp>
    </p:spTree>
    <p:extLst>
      <p:ext uri="{BB962C8B-B14F-4D97-AF65-F5344CB8AC3E}">
        <p14:creationId xmlns:p14="http://schemas.microsoft.com/office/powerpoint/2010/main" val="190070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E3323DE-960D-47AB-9DA1-80C7B26A819A}" type="slidenum">
              <a:rPr lang="en-US" smtClean="0"/>
              <a:t>4</a:t>
            </a:fld>
            <a:endParaRPr lang="en-US"/>
          </a:p>
        </p:txBody>
      </p:sp>
    </p:spTree>
    <p:extLst>
      <p:ext uri="{BB962C8B-B14F-4D97-AF65-F5344CB8AC3E}">
        <p14:creationId xmlns:p14="http://schemas.microsoft.com/office/powerpoint/2010/main" val="2983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a:t>
            </a:r>
            <a:endParaRPr kumimoji="1" lang="ja-JP" altLang="en-US"/>
          </a:p>
        </p:txBody>
      </p:sp>
      <p:sp>
        <p:nvSpPr>
          <p:cNvPr id="4" name="スライド番号プレースホルダー 3"/>
          <p:cNvSpPr>
            <a:spLocks noGrp="1"/>
          </p:cNvSpPr>
          <p:nvPr>
            <p:ph type="sldNum" sz="quarter" idx="5"/>
          </p:nvPr>
        </p:nvSpPr>
        <p:spPr/>
        <p:txBody>
          <a:bodyPr/>
          <a:lstStyle/>
          <a:p>
            <a:fld id="{8E3323DE-960D-47AB-9DA1-80C7B26A819A}" type="slidenum">
              <a:rPr lang="en-US" smtClean="0"/>
              <a:t>5</a:t>
            </a:fld>
            <a:endParaRPr lang="en-US"/>
          </a:p>
        </p:txBody>
      </p:sp>
    </p:spTree>
    <p:extLst>
      <p:ext uri="{BB962C8B-B14F-4D97-AF65-F5344CB8AC3E}">
        <p14:creationId xmlns:p14="http://schemas.microsoft.com/office/powerpoint/2010/main" val="151970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3323DE-960D-47AB-9DA1-80C7B26A819A}" type="slidenum">
              <a:rPr lang="en-US" smtClean="0"/>
              <a:t>10</a:t>
            </a:fld>
            <a:endParaRPr lang="en-US"/>
          </a:p>
        </p:txBody>
      </p:sp>
    </p:spTree>
    <p:extLst>
      <p:ext uri="{BB962C8B-B14F-4D97-AF65-F5344CB8AC3E}">
        <p14:creationId xmlns:p14="http://schemas.microsoft.com/office/powerpoint/2010/main" val="121488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For the LHD experiment, the </a:t>
            </a:r>
            <a:r>
              <a:rPr kumimoji="1" lang="en-US" altLang="ja-JP" dirty="0" err="1"/>
              <a:t>AutoAna</a:t>
            </a:r>
            <a:r>
              <a:rPr kumimoji="1" lang="en-US" altLang="ja-JP" dirty="0"/>
              <a:t> system is working to execute analysis program automatically.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When a new data is registered into the DATABASE SERVER, the </a:t>
            </a:r>
            <a:r>
              <a:rPr kumimoji="1" lang="en-US" altLang="ja-JP" dirty="0" err="1"/>
              <a:t>AutoAna</a:t>
            </a:r>
            <a:r>
              <a:rPr kumimoji="1" lang="en-US" altLang="ja-JP" dirty="0"/>
              <a:t> runs analysis program that requires the new registered data as input.</a:t>
            </a:r>
          </a:p>
          <a:p>
            <a:endParaRPr kumimoji="1" lang="en-US" altLang="ja-JP" dirty="0"/>
          </a:p>
          <a:p>
            <a:r>
              <a:rPr kumimoji="1" lang="en-US" altLang="ja-JP" dirty="0"/>
              <a:t>This figure shows the overview of the </a:t>
            </a:r>
            <a:r>
              <a:rPr kumimoji="1" lang="en-US" altLang="ja-JP" dirty="0" err="1"/>
              <a:t>AutoAna</a:t>
            </a:r>
            <a:endParaRPr kumimoji="1" lang="en-US" altLang="ja-JP" dirty="0"/>
          </a:p>
          <a:p>
            <a:r>
              <a:rPr kumimoji="1" lang="en-US" altLang="ja-JP" dirty="0"/>
              <a:t>Blue arrow shows the data flow, and the green arrow shows the job flow.</a:t>
            </a:r>
          </a:p>
          <a:p>
            <a:endParaRPr kumimoji="1" lang="en-US" altLang="ja-JP" dirty="0"/>
          </a:p>
          <a:p>
            <a:r>
              <a:rPr kumimoji="1" lang="en-US" altLang="ja-JP" dirty="0"/>
              <a:t>The system consists of three components, SERVER, UPDATER, and EXECUTER.</a:t>
            </a:r>
          </a:p>
          <a:p>
            <a:r>
              <a:rPr kumimoji="1" lang="en-US" altLang="ja-JP" dirty="0"/>
              <a:t>The numbers of UPDATER and SERVER are one, but there are multiple EXECUTERS, </a:t>
            </a:r>
          </a:p>
          <a:p>
            <a:r>
              <a:rPr kumimoji="1" lang="en-US" altLang="ja-JP" dirty="0"/>
              <a:t>currently we prepare 400 EXECUTERS running on 11 PCs.</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7C2189-12CD-44AA-AB0F-33FA29361846}" type="slidenum">
              <a:rPr kumimoji="1" lang="ja-JP" altLang="en-US" smtClean="0"/>
              <a:t>11</a:t>
            </a:fld>
            <a:endParaRPr kumimoji="1" lang="ja-JP" altLang="en-US"/>
          </a:p>
        </p:txBody>
      </p:sp>
    </p:spTree>
    <p:extLst>
      <p:ext uri="{BB962C8B-B14F-4D97-AF65-F5344CB8AC3E}">
        <p14:creationId xmlns:p14="http://schemas.microsoft.com/office/powerpoint/2010/main" val="1772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a:t>
            </a:r>
            <a:endParaRPr kumimoji="1" lang="ja-JP" altLang="en-US"/>
          </a:p>
        </p:txBody>
      </p:sp>
      <p:sp>
        <p:nvSpPr>
          <p:cNvPr id="4" name="スライド番号プレースホルダー 3"/>
          <p:cNvSpPr>
            <a:spLocks noGrp="1"/>
          </p:cNvSpPr>
          <p:nvPr>
            <p:ph type="sldNum" sz="quarter" idx="5"/>
          </p:nvPr>
        </p:nvSpPr>
        <p:spPr/>
        <p:txBody>
          <a:bodyPr/>
          <a:lstStyle/>
          <a:p>
            <a:fld id="{8E3323DE-960D-47AB-9DA1-80C7B26A819A}" type="slidenum">
              <a:rPr lang="en-US" smtClean="0"/>
              <a:t>13</a:t>
            </a:fld>
            <a:endParaRPr lang="en-US"/>
          </a:p>
        </p:txBody>
      </p:sp>
    </p:spTree>
    <p:extLst>
      <p:ext uri="{BB962C8B-B14F-4D97-AF65-F5344CB8AC3E}">
        <p14:creationId xmlns:p14="http://schemas.microsoft.com/office/powerpoint/2010/main" val="127405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3323DE-960D-47AB-9DA1-80C7B26A819A}" type="slidenum">
              <a:rPr lang="en-US" smtClean="0"/>
              <a:t>14</a:t>
            </a:fld>
            <a:endParaRPr lang="en-US"/>
          </a:p>
        </p:txBody>
      </p:sp>
    </p:spTree>
    <p:extLst>
      <p:ext uri="{BB962C8B-B14F-4D97-AF65-F5344CB8AC3E}">
        <p14:creationId xmlns:p14="http://schemas.microsoft.com/office/powerpoint/2010/main" val="6607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3323DE-960D-47AB-9DA1-80C7B26A819A}" type="slidenum">
              <a:rPr lang="en-US" smtClean="0"/>
              <a:t>22</a:t>
            </a:fld>
            <a:endParaRPr lang="en-US"/>
          </a:p>
        </p:txBody>
      </p:sp>
    </p:spTree>
    <p:extLst>
      <p:ext uri="{BB962C8B-B14F-4D97-AF65-F5344CB8AC3E}">
        <p14:creationId xmlns:p14="http://schemas.microsoft.com/office/powerpoint/2010/main" val="224829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3323DE-960D-47AB-9DA1-80C7B26A819A}" type="slidenum">
              <a:rPr lang="en-US" smtClean="0"/>
              <a:t>29</a:t>
            </a:fld>
            <a:endParaRPr lang="en-US"/>
          </a:p>
        </p:txBody>
      </p:sp>
    </p:spTree>
    <p:extLst>
      <p:ext uri="{BB962C8B-B14F-4D97-AF65-F5344CB8AC3E}">
        <p14:creationId xmlns:p14="http://schemas.microsoft.com/office/powerpoint/2010/main" val="294469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323DE-960D-47AB-9DA1-80C7B26A819A}" type="slidenum">
              <a:rPr lang="en-US" smtClean="0"/>
              <a:t>33</a:t>
            </a:fld>
            <a:endParaRPr lang="en-US"/>
          </a:p>
        </p:txBody>
      </p:sp>
    </p:spTree>
    <p:extLst>
      <p:ext uri="{BB962C8B-B14F-4D97-AF65-F5344CB8AC3E}">
        <p14:creationId xmlns:p14="http://schemas.microsoft.com/office/powerpoint/2010/main" val="8183605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FB5C121-810C-494B-88BD-61EB5D09F72C}" type="datetime1">
              <a:rPr lang="en-US" smtClean="0"/>
              <a:t>06/13/2024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1338B62-EADD-435B-A74B-8C52B5D9D325}" type="slidenum">
              <a:rPr lang="en-US" smtClean="0"/>
              <a:t>‹#›</a:t>
            </a:fld>
            <a:endParaRPr lang="en-US"/>
          </a:p>
        </p:txBody>
      </p:sp>
    </p:spTree>
    <p:extLst>
      <p:ext uri="{BB962C8B-B14F-4D97-AF65-F5344CB8AC3E}">
        <p14:creationId xmlns:p14="http://schemas.microsoft.com/office/powerpoint/2010/main" val="316030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9680F-FCC0-47FE-B453-8505A29C9302}" type="datetime1">
              <a:rPr lang="en-US" smtClean="0"/>
              <a:t>06/13/2024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379840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A34EF-B9D0-41F1-B25D-6ED8588614AA}" type="datetime1">
              <a:rPr lang="en-US" smtClean="0"/>
              <a:t>06/13/2024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17012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F827F-463A-4C1A-89D2-DC11B2C41240}" type="datetime1">
              <a:rPr lang="en-US" smtClean="0"/>
              <a:t>06/13/2024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38B62-EADD-435B-A74B-8C52B5D9D325}" type="slidenum">
              <a:rPr lang="en-US" smtClean="0"/>
              <a:pPr/>
              <a:t>‹#›</a:t>
            </a:fld>
            <a:endParaRPr lang="en-US"/>
          </a:p>
        </p:txBody>
      </p:sp>
    </p:spTree>
    <p:extLst>
      <p:ext uri="{BB962C8B-B14F-4D97-AF65-F5344CB8AC3E}">
        <p14:creationId xmlns:p14="http://schemas.microsoft.com/office/powerpoint/2010/main" val="197145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E7B01FC-CDA4-4C12-83DE-68CBED2A729E}" type="datetime1">
              <a:rPr lang="en-US" smtClean="0"/>
              <a:t>06/13/2024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1338B62-EADD-435B-A74B-8C52B5D9D325}" type="slidenum">
              <a:rPr lang="en-US" smtClean="0"/>
              <a:t>‹#›</a:t>
            </a:fld>
            <a:endParaRPr lang="en-US"/>
          </a:p>
        </p:txBody>
      </p:sp>
    </p:spTree>
    <p:extLst>
      <p:ext uri="{BB962C8B-B14F-4D97-AF65-F5344CB8AC3E}">
        <p14:creationId xmlns:p14="http://schemas.microsoft.com/office/powerpoint/2010/main" val="92318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401027-8DFF-4C80-9576-8ADB4307C714}" type="datetime1">
              <a:rPr lang="en-US" smtClean="0"/>
              <a:t>06/13/2024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28605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5D88B0-7AD9-4A5D-ACB2-BAC51D4A213F}" type="datetime1">
              <a:rPr lang="en-US" smtClean="0"/>
              <a:t>06/13/2024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1479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AB3214-7F24-4E2B-96F9-C956513DD760}" type="datetime1">
              <a:rPr lang="en-US" smtClean="0"/>
              <a:t>06/13/2024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10346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FE3D7-B895-416F-8944-7A68836A75BC}" type="datetime1">
              <a:rPr lang="en-US" smtClean="0"/>
              <a:t>06/13/2024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294372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CEF61-B76A-42E9-922F-81733CB84781}" type="datetime1">
              <a:rPr lang="en-US" smtClean="0"/>
              <a:t>06/13/2024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338B62-EADD-435B-A74B-8C52B5D9D325}" type="slidenum">
              <a:rPr lang="en-US" smtClean="0"/>
              <a:pPr/>
              <a:t>‹#›</a:t>
            </a:fld>
            <a:endParaRPr lang="en-US"/>
          </a:p>
        </p:txBody>
      </p:sp>
    </p:spTree>
    <p:extLst>
      <p:ext uri="{BB962C8B-B14F-4D97-AF65-F5344CB8AC3E}">
        <p14:creationId xmlns:p14="http://schemas.microsoft.com/office/powerpoint/2010/main" val="42207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8C5F5-C8D3-40E6-B7A9-C67AA9AD6442}" type="datetime1">
              <a:rPr lang="en-US" smtClean="0"/>
              <a:t>06/13/2024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338B62-EADD-435B-A74B-8C52B5D9D325}" type="slidenum">
              <a:rPr lang="en-US" smtClean="0"/>
              <a:t>‹#›</a:t>
            </a:fld>
            <a:endParaRPr lang="en-US"/>
          </a:p>
        </p:txBody>
      </p:sp>
    </p:spTree>
    <p:extLst>
      <p:ext uri="{BB962C8B-B14F-4D97-AF65-F5344CB8AC3E}">
        <p14:creationId xmlns:p14="http://schemas.microsoft.com/office/powerpoint/2010/main" val="394088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C93962A-D58F-42CC-8CE3-0A242FC97E8E}" type="datetime1">
              <a:rPr lang="en-US" smtClean="0"/>
              <a:t>06/13/2024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1338B62-EADD-435B-A74B-8C52B5D9D325}" type="slidenum">
              <a:rPr lang="en-US" smtClean="0"/>
              <a:t>‹#›</a:t>
            </a:fld>
            <a:endParaRPr lang="en-US"/>
          </a:p>
        </p:txBody>
      </p:sp>
    </p:spTree>
    <p:extLst>
      <p:ext uri="{BB962C8B-B14F-4D97-AF65-F5344CB8AC3E}">
        <p14:creationId xmlns:p14="http://schemas.microsoft.com/office/powerpoint/2010/main" val="115954900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Visio_Drawing1.vsdx"/><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A7AE-6A79-AD1E-80E8-3340DA70A905}"/>
              </a:ext>
            </a:extLst>
          </p:cNvPr>
          <p:cNvSpPr>
            <a:spLocks noGrp="1"/>
          </p:cNvSpPr>
          <p:nvPr>
            <p:ph type="ctrTitle"/>
          </p:nvPr>
        </p:nvSpPr>
        <p:spPr/>
        <p:txBody>
          <a:bodyPr>
            <a:normAutofit/>
          </a:bodyPr>
          <a:lstStyle/>
          <a:p>
            <a:r>
              <a:rPr lang="en-US"/>
              <a:t>LHD physical Data management</a:t>
            </a:r>
          </a:p>
        </p:txBody>
      </p:sp>
      <p:sp>
        <p:nvSpPr>
          <p:cNvPr id="3" name="Subtitle 2">
            <a:extLst>
              <a:ext uri="{FF2B5EF4-FFF2-40B4-BE49-F238E27FC236}">
                <a16:creationId xmlns:a16="http://schemas.microsoft.com/office/drawing/2014/main" id="{7A2C262C-DBA0-7654-692D-819FF6A09183}"/>
              </a:ext>
            </a:extLst>
          </p:cNvPr>
          <p:cNvSpPr>
            <a:spLocks noGrp="1"/>
          </p:cNvSpPr>
          <p:nvPr>
            <p:ph type="subTitle" idx="1"/>
          </p:nvPr>
        </p:nvSpPr>
        <p:spPr>
          <a:xfrm>
            <a:off x="1048077" y="4454433"/>
            <a:ext cx="8053882" cy="2014099"/>
          </a:xfrm>
        </p:spPr>
        <p:txBody>
          <a:bodyPr vert="horz" lIns="91440" tIns="45720" rIns="91440" bIns="45720" rtlCol="0" anchor="t">
            <a:normAutofit/>
          </a:bodyPr>
          <a:lstStyle/>
          <a:p>
            <a:r>
              <a:rPr lang="en-US" sz="3200" dirty="0"/>
              <a:t>Masahiko </a:t>
            </a:r>
            <a:r>
              <a:rPr lang="en-US" sz="3200" dirty="0" err="1"/>
              <a:t>Emoto</a:t>
            </a:r>
            <a:endParaRPr lang="en-US" sz="3200" dirty="0"/>
          </a:p>
          <a:p>
            <a:r>
              <a:rPr lang="en-US" dirty="0"/>
              <a:t>National Institute for Fusion Science</a:t>
            </a:r>
          </a:p>
          <a:p>
            <a:r>
              <a:rPr lang="en-US" dirty="0">
                <a:latin typeface="Arial Black" panose="020B0A04020102020204" pitchFamily="34" charset="0"/>
                <a:ea typeface="+mn-lt"/>
                <a:cs typeface="Aharoni" panose="02010803020104030203" pitchFamily="2" charset="-79"/>
              </a:rPr>
              <a:t>AI and Visualizing large dataset workshop</a:t>
            </a:r>
          </a:p>
          <a:p>
            <a:r>
              <a:rPr lang="en-US" dirty="0">
                <a:latin typeface="Arial Black" panose="020B0A04020102020204" pitchFamily="34" charset="0"/>
                <a:ea typeface="+mn-lt"/>
                <a:cs typeface="Aharoni" panose="02010803020104030203" pitchFamily="2" charset="-79"/>
              </a:rPr>
              <a:t>13, Jun. 2024</a:t>
            </a:r>
          </a:p>
        </p:txBody>
      </p:sp>
    </p:spTree>
    <p:extLst>
      <p:ext uri="{BB962C8B-B14F-4D97-AF65-F5344CB8AC3E}">
        <p14:creationId xmlns:p14="http://schemas.microsoft.com/office/powerpoint/2010/main" val="393487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DA66E-ABDB-0425-8B13-296299D16A52}"/>
              </a:ext>
            </a:extLst>
          </p:cNvPr>
          <p:cNvSpPr>
            <a:spLocks noGrp="1"/>
          </p:cNvSpPr>
          <p:nvPr>
            <p:ph type="title"/>
          </p:nvPr>
        </p:nvSpPr>
        <p:spPr/>
        <p:txBody>
          <a:bodyPr/>
          <a:lstStyle/>
          <a:p>
            <a:r>
              <a:rPr lang="en-US"/>
              <a:t>Dependency of physical data</a:t>
            </a:r>
          </a:p>
        </p:txBody>
      </p:sp>
      <p:graphicFrame>
        <p:nvGraphicFramePr>
          <p:cNvPr id="7" name="オブジェクト 2">
            <a:extLst>
              <a:ext uri="{FF2B5EF4-FFF2-40B4-BE49-F238E27FC236}">
                <a16:creationId xmlns:a16="http://schemas.microsoft.com/office/drawing/2014/main" id="{52D39B96-5372-C00C-D744-4ED04AFCF31A}"/>
              </a:ext>
            </a:extLst>
          </p:cNvPr>
          <p:cNvGraphicFramePr>
            <a:graphicFrameLocks noGrp="1" noChangeAspect="1"/>
          </p:cNvGraphicFramePr>
          <p:nvPr>
            <p:ph type="pic" idx="1"/>
            <p:extLst>
              <p:ext uri="{D42A27DB-BD31-4B8C-83A1-F6EECF244321}">
                <p14:modId xmlns:p14="http://schemas.microsoft.com/office/powerpoint/2010/main" val="673699312"/>
              </p:ext>
            </p:extLst>
          </p:nvPr>
        </p:nvGraphicFramePr>
        <p:xfrm>
          <a:off x="0" y="212725"/>
          <a:ext cx="8304213" cy="6130925"/>
        </p:xfrm>
        <a:graphic>
          <a:graphicData uri="http://schemas.openxmlformats.org/presentationml/2006/ole">
            <mc:AlternateContent xmlns:mc="http://schemas.openxmlformats.org/markup-compatibility/2006">
              <mc:Choice xmlns:v="urn:schemas-microsoft-com:vml" Requires="v">
                <p:oleObj name="Visio" r:id="rId3" imgW="8553585" imgH="6315143" progId="Visio.Drawing.15">
                  <p:embed/>
                </p:oleObj>
              </mc:Choice>
              <mc:Fallback>
                <p:oleObj name="Visio" r:id="rId3" imgW="8553585" imgH="6315143" progId="Visio.Drawing.15">
                  <p:embed/>
                  <p:pic>
                    <p:nvPicPr>
                      <p:cNvPr id="7" name="オブジェクト 2">
                        <a:extLst>
                          <a:ext uri="{FF2B5EF4-FFF2-40B4-BE49-F238E27FC236}">
                            <a16:creationId xmlns:a16="http://schemas.microsoft.com/office/drawing/2014/main" id="{52D39B96-5372-C00C-D744-4ED04AFCF31A}"/>
                          </a:ext>
                        </a:extLst>
                      </p:cNvPr>
                      <p:cNvPicPr/>
                      <p:nvPr/>
                    </p:nvPicPr>
                    <p:blipFill>
                      <a:blip r:embed="rId4"/>
                      <a:stretch>
                        <a:fillRect/>
                      </a:stretch>
                    </p:blipFill>
                    <p:spPr>
                      <a:xfrm>
                        <a:off x="0" y="212725"/>
                        <a:ext cx="8304213" cy="6130925"/>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483C8B2F-A13C-F3C2-889E-AA345103AC93}"/>
              </a:ext>
            </a:extLst>
          </p:cNvPr>
          <p:cNvSpPr>
            <a:spLocks noGrp="1"/>
          </p:cNvSpPr>
          <p:nvPr>
            <p:ph type="body" sz="half" idx="2"/>
          </p:nvPr>
        </p:nvSpPr>
        <p:spPr/>
        <p:txBody>
          <a:bodyPr/>
          <a:lstStyle/>
          <a:p>
            <a:r>
              <a:rPr lang="en-US"/>
              <a:t>There are dependencies among physical data. For example, physical data, TSMAP, is calculated using 5 other physical data.</a:t>
            </a:r>
          </a:p>
          <a:p>
            <a:r>
              <a:rPr lang="en-US"/>
              <a:t>AutoAna system calculates and registers or updates the dependent data.  For example, when “Thomson” is updated, related diagnostics drawn by red are recalculated by AutoAna.</a:t>
            </a:r>
          </a:p>
          <a:p>
            <a:endParaRPr lang="en-US"/>
          </a:p>
          <a:p>
            <a:endParaRPr lang="en-US"/>
          </a:p>
        </p:txBody>
      </p:sp>
      <p:sp>
        <p:nvSpPr>
          <p:cNvPr id="9" name="Slide Number Placeholder 8">
            <a:extLst>
              <a:ext uri="{FF2B5EF4-FFF2-40B4-BE49-F238E27FC236}">
                <a16:creationId xmlns:a16="http://schemas.microsoft.com/office/drawing/2014/main" id="{DACE5B5C-2D64-E1ED-25CE-0849A8B50D5D}"/>
              </a:ext>
            </a:extLst>
          </p:cNvPr>
          <p:cNvSpPr>
            <a:spLocks noGrp="1"/>
          </p:cNvSpPr>
          <p:nvPr>
            <p:ph type="sldNum" sz="quarter" idx="12"/>
          </p:nvPr>
        </p:nvSpPr>
        <p:spPr/>
        <p:txBody>
          <a:bodyPr/>
          <a:lstStyle/>
          <a:p>
            <a:fld id="{51338B62-EADD-435B-A74B-8C52B5D9D325}" type="slidenum">
              <a:rPr lang="en-US" smtClean="0"/>
              <a:t>10</a:t>
            </a:fld>
            <a:endParaRPr lang="en-US"/>
          </a:p>
        </p:txBody>
      </p:sp>
    </p:spTree>
    <p:extLst>
      <p:ext uri="{BB962C8B-B14F-4D97-AF65-F5344CB8AC3E}">
        <p14:creationId xmlns:p14="http://schemas.microsoft.com/office/powerpoint/2010/main" val="12162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88C78CE-A598-4FCD-92DE-E3CA9CD7140E}"/>
              </a:ext>
            </a:extLst>
          </p:cNvPr>
          <p:cNvPicPr>
            <a:picLocks noChangeAspect="1"/>
          </p:cNvPicPr>
          <p:nvPr/>
        </p:nvPicPr>
        <p:blipFill>
          <a:blip r:embed="rId3"/>
          <a:stretch>
            <a:fillRect/>
          </a:stretch>
        </p:blipFill>
        <p:spPr>
          <a:xfrm>
            <a:off x="1719453" y="216645"/>
            <a:ext cx="9591675" cy="6153150"/>
          </a:xfrm>
          <a:prstGeom prst="rect">
            <a:avLst/>
          </a:prstGeom>
        </p:spPr>
      </p:pic>
      <p:graphicFrame>
        <p:nvGraphicFramePr>
          <p:cNvPr id="5" name="表 4">
            <a:extLst>
              <a:ext uri="{FF2B5EF4-FFF2-40B4-BE49-F238E27FC236}">
                <a16:creationId xmlns:a16="http://schemas.microsoft.com/office/drawing/2014/main" id="{5111511E-92BB-48D6-BEDD-4AA1B869D759}"/>
              </a:ext>
            </a:extLst>
          </p:cNvPr>
          <p:cNvGraphicFramePr>
            <a:graphicFrameLocks noGrp="1"/>
          </p:cNvGraphicFramePr>
          <p:nvPr/>
        </p:nvGraphicFramePr>
        <p:xfrm>
          <a:off x="328294" y="4475846"/>
          <a:ext cx="4812665" cy="2162065"/>
        </p:xfrm>
        <a:graphic>
          <a:graphicData uri="http://schemas.openxmlformats.org/drawingml/2006/table">
            <a:tbl>
              <a:tblPr firstRow="1" bandRow="1">
                <a:tableStyleId>{5C22544A-7EE6-4342-B048-85BDC9FD1C3A}</a:tableStyleId>
              </a:tblPr>
              <a:tblGrid>
                <a:gridCol w="1063626">
                  <a:extLst>
                    <a:ext uri="{9D8B030D-6E8A-4147-A177-3AD203B41FA5}">
                      <a16:colId xmlns:a16="http://schemas.microsoft.com/office/drawing/2014/main" val="2042536039"/>
                    </a:ext>
                  </a:extLst>
                </a:gridCol>
                <a:gridCol w="615516">
                  <a:extLst>
                    <a:ext uri="{9D8B030D-6E8A-4147-A177-3AD203B41FA5}">
                      <a16:colId xmlns:a16="http://schemas.microsoft.com/office/drawing/2014/main" val="1308707154"/>
                    </a:ext>
                  </a:extLst>
                </a:gridCol>
                <a:gridCol w="3133523">
                  <a:extLst>
                    <a:ext uri="{9D8B030D-6E8A-4147-A177-3AD203B41FA5}">
                      <a16:colId xmlns:a16="http://schemas.microsoft.com/office/drawing/2014/main" val="3605022421"/>
                    </a:ext>
                  </a:extLst>
                </a:gridCol>
              </a:tblGrid>
              <a:tr h="0">
                <a:tc>
                  <a:txBody>
                    <a:bodyPr/>
                    <a:lstStyle/>
                    <a:p>
                      <a:r>
                        <a:rPr kumimoji="1" lang="en-US" altLang="ja-JP" sz="1300"/>
                        <a:t>Name</a:t>
                      </a:r>
                      <a:endParaRPr kumimoji="1" lang="ja-JP" altLang="en-US" sz="1300"/>
                    </a:p>
                  </a:txBody>
                  <a:tcPr/>
                </a:tc>
                <a:tc>
                  <a:txBody>
                    <a:bodyPr/>
                    <a:lstStyle/>
                    <a:p>
                      <a:r>
                        <a:rPr kumimoji="1" lang="en-US" altLang="ja-JP" sz="1300"/>
                        <a:t>No</a:t>
                      </a:r>
                      <a:endParaRPr kumimoji="1" lang="ja-JP" altLang="en-US" sz="1300"/>
                    </a:p>
                  </a:txBody>
                  <a:tcPr/>
                </a:tc>
                <a:tc>
                  <a:txBody>
                    <a:bodyPr/>
                    <a:lstStyle/>
                    <a:p>
                      <a:r>
                        <a:rPr kumimoji="1" lang="en-US" altLang="ja-JP" sz="1300"/>
                        <a:t>Role</a:t>
                      </a:r>
                      <a:endParaRPr kumimoji="1" lang="ja-JP" altLang="en-US" sz="1300"/>
                    </a:p>
                  </a:txBody>
                  <a:tcPr/>
                </a:tc>
                <a:extLst>
                  <a:ext uri="{0D108BD9-81ED-4DB2-BD59-A6C34878D82A}">
                    <a16:rowId xmlns:a16="http://schemas.microsoft.com/office/drawing/2014/main" val="3392080148"/>
                  </a:ext>
                </a:extLst>
              </a:tr>
              <a:tr h="971112">
                <a:tc>
                  <a:txBody>
                    <a:bodyPr/>
                    <a:lstStyle/>
                    <a:p>
                      <a:r>
                        <a:rPr kumimoji="1" lang="en-US" altLang="ja-JP" sz="1300"/>
                        <a:t>UPDATER</a:t>
                      </a:r>
                      <a:endParaRPr kumimoji="1" lang="ja-JP" altLang="en-US" sz="1300"/>
                    </a:p>
                  </a:txBody>
                  <a:tcPr/>
                </a:tc>
                <a:tc>
                  <a:txBody>
                    <a:bodyPr/>
                    <a:lstStyle/>
                    <a:p>
                      <a:r>
                        <a:rPr kumimoji="1" lang="en-US" altLang="ja-JP" sz="1300"/>
                        <a:t>1</a:t>
                      </a:r>
                      <a:endParaRPr kumimoji="1" lang="ja-JP" altLang="en-US" sz="1300"/>
                    </a:p>
                  </a:txBody>
                  <a:tcPr/>
                </a:tc>
                <a:tc>
                  <a:txBody>
                    <a:bodyPr/>
                    <a:lstStyle/>
                    <a:p>
                      <a:r>
                        <a:rPr kumimoji="1" lang="en-US" altLang="ja-JP" sz="1300"/>
                        <a:t>Receives data notification packets from the Analyzed Server, and </a:t>
                      </a:r>
                      <a:r>
                        <a:rPr kumimoji="1" lang="en-US" altLang="ja-JP" sz="1300" err="1"/>
                        <a:t>requets</a:t>
                      </a:r>
                      <a:r>
                        <a:rPr kumimoji="1" lang="en-US" altLang="ja-JP" sz="1300"/>
                        <a:t> SERVER to create physical data that requires the registered data as input</a:t>
                      </a:r>
                      <a:endParaRPr kumimoji="1" lang="ja-JP" altLang="en-US" sz="1300"/>
                    </a:p>
                  </a:txBody>
                  <a:tcPr/>
                </a:tc>
                <a:extLst>
                  <a:ext uri="{0D108BD9-81ED-4DB2-BD59-A6C34878D82A}">
                    <a16:rowId xmlns:a16="http://schemas.microsoft.com/office/drawing/2014/main" val="4109752303"/>
                  </a:ext>
                </a:extLst>
              </a:tr>
              <a:tr h="343717">
                <a:tc>
                  <a:txBody>
                    <a:bodyPr/>
                    <a:lstStyle/>
                    <a:p>
                      <a:r>
                        <a:rPr kumimoji="1" lang="en-US" altLang="ja-JP" sz="1300"/>
                        <a:t>SERVER</a:t>
                      </a:r>
                      <a:endParaRPr kumimoji="1" lang="ja-JP" altLang="en-US" sz="1300"/>
                    </a:p>
                  </a:txBody>
                  <a:tcPr/>
                </a:tc>
                <a:tc>
                  <a:txBody>
                    <a:bodyPr/>
                    <a:lstStyle/>
                    <a:p>
                      <a:r>
                        <a:rPr kumimoji="1" lang="en-US" altLang="ja-JP" sz="1300"/>
                        <a:t>1</a:t>
                      </a:r>
                      <a:endParaRPr kumimoji="1" lang="ja-JP" altLang="en-US" sz="1300"/>
                    </a:p>
                  </a:txBody>
                  <a:tcPr/>
                </a:tc>
                <a:tc>
                  <a:txBody>
                    <a:bodyPr/>
                    <a:lstStyle/>
                    <a:p>
                      <a:r>
                        <a:rPr kumimoji="1" lang="en-US" altLang="ja-JP" sz="1300"/>
                        <a:t>Maintain the job requests.</a:t>
                      </a:r>
                      <a:endParaRPr kumimoji="1" lang="ja-JP" altLang="en-US" sz="1300"/>
                    </a:p>
                  </a:txBody>
                  <a:tcPr/>
                </a:tc>
                <a:extLst>
                  <a:ext uri="{0D108BD9-81ED-4DB2-BD59-A6C34878D82A}">
                    <a16:rowId xmlns:a16="http://schemas.microsoft.com/office/drawing/2014/main" val="863993322"/>
                  </a:ext>
                </a:extLst>
              </a:tr>
              <a:tr h="557676">
                <a:tc>
                  <a:txBody>
                    <a:bodyPr/>
                    <a:lstStyle/>
                    <a:p>
                      <a:r>
                        <a:rPr kumimoji="1" lang="en-US" altLang="ja-JP" sz="1300"/>
                        <a:t>EXECUTER</a:t>
                      </a:r>
                      <a:endParaRPr kumimoji="1" lang="ja-JP" altLang="en-US" sz="1300"/>
                    </a:p>
                  </a:txBody>
                  <a:tcPr/>
                </a:tc>
                <a:tc>
                  <a:txBody>
                    <a:bodyPr/>
                    <a:lstStyle/>
                    <a:p>
                      <a:r>
                        <a:rPr kumimoji="1" lang="en-US" altLang="ja-JP" sz="1300"/>
                        <a:t>160 ~</a:t>
                      </a:r>
                      <a:endParaRPr kumimoji="1" lang="ja-JP" altLang="en-US" sz="1300"/>
                    </a:p>
                  </a:txBody>
                  <a:tcPr/>
                </a:tc>
                <a:tc>
                  <a:txBody>
                    <a:bodyPr/>
                    <a:lstStyle/>
                    <a:p>
                      <a:r>
                        <a:rPr kumimoji="1" lang="en-US" altLang="ja-JP" sz="1300"/>
                        <a:t>Get a job request from SERVER to executer an analysis programs.</a:t>
                      </a:r>
                      <a:endParaRPr kumimoji="1" lang="ja-JP" altLang="en-US" sz="1300"/>
                    </a:p>
                  </a:txBody>
                  <a:tcPr/>
                </a:tc>
                <a:extLst>
                  <a:ext uri="{0D108BD9-81ED-4DB2-BD59-A6C34878D82A}">
                    <a16:rowId xmlns:a16="http://schemas.microsoft.com/office/drawing/2014/main" val="4035727361"/>
                  </a:ext>
                </a:extLst>
              </a:tr>
            </a:tbl>
          </a:graphicData>
        </a:graphic>
      </p:graphicFrame>
      <p:sp>
        <p:nvSpPr>
          <p:cNvPr id="3" name="Slide Number Placeholder 2">
            <a:extLst>
              <a:ext uri="{FF2B5EF4-FFF2-40B4-BE49-F238E27FC236}">
                <a16:creationId xmlns:a16="http://schemas.microsoft.com/office/drawing/2014/main" id="{4C035256-29C6-D160-2232-D5149CB296BC}"/>
              </a:ext>
            </a:extLst>
          </p:cNvPr>
          <p:cNvSpPr>
            <a:spLocks noGrp="1"/>
          </p:cNvSpPr>
          <p:nvPr>
            <p:ph type="sldNum" sz="quarter" idx="12"/>
          </p:nvPr>
        </p:nvSpPr>
        <p:spPr/>
        <p:txBody>
          <a:bodyPr/>
          <a:lstStyle/>
          <a:p>
            <a:fld id="{51338B62-EADD-435B-A74B-8C52B5D9D325}" type="slidenum">
              <a:rPr lang="en-US" smtClean="0"/>
              <a:t>11</a:t>
            </a:fld>
            <a:endParaRPr lang="en-US"/>
          </a:p>
        </p:txBody>
      </p:sp>
    </p:spTree>
    <p:extLst>
      <p:ext uri="{BB962C8B-B14F-4D97-AF65-F5344CB8AC3E}">
        <p14:creationId xmlns:p14="http://schemas.microsoft.com/office/powerpoint/2010/main" val="129847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1F0F9C-F961-9FE1-4343-D3F99995445A}"/>
              </a:ext>
            </a:extLst>
          </p:cNvPr>
          <p:cNvSpPr>
            <a:spLocks noGrp="1"/>
          </p:cNvSpPr>
          <p:nvPr>
            <p:ph type="title"/>
          </p:nvPr>
        </p:nvSpPr>
        <p:spPr/>
        <p:txBody>
          <a:bodyPr/>
          <a:lstStyle/>
          <a:p>
            <a:r>
              <a:rPr lang="en-US"/>
              <a:t>data viewer</a:t>
            </a:r>
          </a:p>
        </p:txBody>
      </p:sp>
      <p:sp>
        <p:nvSpPr>
          <p:cNvPr id="4" name="Text Placeholder 3">
            <a:extLst>
              <a:ext uri="{FF2B5EF4-FFF2-40B4-BE49-F238E27FC236}">
                <a16:creationId xmlns:a16="http://schemas.microsoft.com/office/drawing/2014/main" id="{54AB4D09-9420-4BEF-388D-B7020425F2ED}"/>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57D2A06-F65F-0B4D-A739-34948907A0C9}"/>
              </a:ext>
            </a:extLst>
          </p:cNvPr>
          <p:cNvSpPr>
            <a:spLocks noGrp="1"/>
          </p:cNvSpPr>
          <p:nvPr>
            <p:ph type="sldNum" sz="quarter" idx="12"/>
          </p:nvPr>
        </p:nvSpPr>
        <p:spPr/>
        <p:txBody>
          <a:bodyPr/>
          <a:lstStyle/>
          <a:p>
            <a:fld id="{51338B62-EADD-435B-A74B-8C52B5D9D325}" type="slidenum">
              <a:rPr lang="en-US" smtClean="0"/>
              <a:t>12</a:t>
            </a:fld>
            <a:endParaRPr lang="en-US"/>
          </a:p>
        </p:txBody>
      </p:sp>
    </p:spTree>
    <p:extLst>
      <p:ext uri="{BB962C8B-B14F-4D97-AF65-F5344CB8AC3E}">
        <p14:creationId xmlns:p14="http://schemas.microsoft.com/office/powerpoint/2010/main" val="296322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BBE3-9906-F0F4-DE38-87B0FFD097E9}"/>
              </a:ext>
            </a:extLst>
          </p:cNvPr>
          <p:cNvSpPr>
            <a:spLocks noGrp="1"/>
          </p:cNvSpPr>
          <p:nvPr>
            <p:ph type="title"/>
          </p:nvPr>
        </p:nvSpPr>
        <p:spPr/>
        <p:txBody>
          <a:bodyPr/>
          <a:lstStyle/>
          <a:p>
            <a:r>
              <a:rPr lang="en-US"/>
              <a:t>LHD Control Room</a:t>
            </a:r>
          </a:p>
        </p:txBody>
      </p:sp>
      <p:pic>
        <p:nvPicPr>
          <p:cNvPr id="7" name="Picture Placeholder 6" descr="A room with many computers and monitors&#10;&#10;Description automatically generated">
            <a:extLst>
              <a:ext uri="{FF2B5EF4-FFF2-40B4-BE49-F238E27FC236}">
                <a16:creationId xmlns:a16="http://schemas.microsoft.com/office/drawing/2014/main" id="{ED0B217A-5858-0CB0-D4EB-581B4097B4D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99" r="1099"/>
          <a:stretch>
            <a:fillRect/>
          </a:stretch>
        </p:blipFill>
        <p:spPr>
          <a:prstGeom prst="rect">
            <a:avLst/>
          </a:prstGeom>
        </p:spPr>
      </p:pic>
      <p:sp>
        <p:nvSpPr>
          <p:cNvPr id="4" name="Text Placeholder 3">
            <a:extLst>
              <a:ext uri="{FF2B5EF4-FFF2-40B4-BE49-F238E27FC236}">
                <a16:creationId xmlns:a16="http://schemas.microsoft.com/office/drawing/2014/main" id="{9D2FD04E-2503-D21E-303D-35E112B9C338}"/>
              </a:ext>
            </a:extLst>
          </p:cNvPr>
          <p:cNvSpPr>
            <a:spLocks noGrp="1"/>
          </p:cNvSpPr>
          <p:nvPr>
            <p:ph type="body" sz="half" idx="2"/>
          </p:nvPr>
        </p:nvSpPr>
        <p:spPr/>
        <p:txBody>
          <a:bodyPr vert="horz" lIns="91440" tIns="45720" rIns="91440" bIns="45720" rtlCol="0" anchor="t">
            <a:normAutofit/>
          </a:bodyPr>
          <a:lstStyle/>
          <a:p>
            <a:pPr marL="285750" indent="-285750">
              <a:buFont typeface="Arial" panose="020B0604020202020204" pitchFamily="34" charset="0"/>
              <a:buChar char="•"/>
            </a:pPr>
            <a:r>
              <a:rPr lang="en-US"/>
              <a:t>There are two kinds of data viewer are working  in the LHD control room, LastShot.py and myView2.</a:t>
            </a:r>
            <a:endParaRPr lang="ja-JP" altLang="en-US"/>
          </a:p>
        </p:txBody>
      </p:sp>
      <p:sp>
        <p:nvSpPr>
          <p:cNvPr id="5" name="Slide Number Placeholder 4">
            <a:extLst>
              <a:ext uri="{FF2B5EF4-FFF2-40B4-BE49-F238E27FC236}">
                <a16:creationId xmlns:a16="http://schemas.microsoft.com/office/drawing/2014/main" id="{0EA9A758-4B17-1A72-E2A4-DCEFB25E5E3E}"/>
              </a:ext>
            </a:extLst>
          </p:cNvPr>
          <p:cNvSpPr>
            <a:spLocks noGrp="1"/>
          </p:cNvSpPr>
          <p:nvPr>
            <p:ph type="sldNum" sz="quarter" idx="12"/>
          </p:nvPr>
        </p:nvSpPr>
        <p:spPr/>
        <p:txBody>
          <a:bodyPr/>
          <a:lstStyle/>
          <a:p>
            <a:fld id="{51338B62-EADD-435B-A74B-8C52B5D9D325}" type="slidenum">
              <a:rPr lang="en-US" smtClean="0"/>
              <a:t>13</a:t>
            </a:fld>
            <a:endParaRPr lang="en-US"/>
          </a:p>
        </p:txBody>
      </p:sp>
    </p:spTree>
    <p:extLst>
      <p:ext uri="{BB962C8B-B14F-4D97-AF65-F5344CB8AC3E}">
        <p14:creationId xmlns:p14="http://schemas.microsoft.com/office/powerpoint/2010/main" val="376988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DBE8-8495-A288-E6B3-B1896ACA38CF}"/>
              </a:ext>
            </a:extLst>
          </p:cNvPr>
          <p:cNvSpPr>
            <a:spLocks noGrp="1"/>
          </p:cNvSpPr>
          <p:nvPr>
            <p:ph type="title"/>
          </p:nvPr>
        </p:nvSpPr>
        <p:spPr/>
        <p:txBody>
          <a:bodyPr/>
          <a:lstStyle/>
          <a:p>
            <a:r>
              <a:rPr lang="en-US"/>
              <a:t>Lastshot.py (Main Screen)</a:t>
            </a:r>
          </a:p>
        </p:txBody>
      </p:sp>
      <p:pic>
        <p:nvPicPr>
          <p:cNvPr id="6" name="Content Placeholder 5" descr="A screenshot of a computer&#10;&#10;Description automatically generated">
            <a:extLst>
              <a:ext uri="{FF2B5EF4-FFF2-40B4-BE49-F238E27FC236}">
                <a16:creationId xmlns:a16="http://schemas.microsoft.com/office/drawing/2014/main" id="{8C039AB1-B6C1-BE6C-C725-7ABCCD23CE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7695" y="685800"/>
            <a:ext cx="6532959" cy="5019675"/>
          </a:xfrm>
          <a:prstGeom prst="rect">
            <a:avLst/>
          </a:prstGeom>
        </p:spPr>
      </p:pic>
      <p:sp>
        <p:nvSpPr>
          <p:cNvPr id="5" name="Text Placeholder 4">
            <a:extLst>
              <a:ext uri="{FF2B5EF4-FFF2-40B4-BE49-F238E27FC236}">
                <a16:creationId xmlns:a16="http://schemas.microsoft.com/office/drawing/2014/main" id="{31F08179-71B3-E54F-518F-4E979109436B}"/>
              </a:ext>
            </a:extLst>
          </p:cNvPr>
          <p:cNvSpPr>
            <a:spLocks noGrp="1"/>
          </p:cNvSpPr>
          <p:nvPr>
            <p:ph type="body" sz="half" idx="2"/>
          </p:nvPr>
        </p:nvSpPr>
        <p:spPr/>
        <p:txBody>
          <a:bodyPr vert="horz" lIns="91440" tIns="45720" rIns="91440" bIns="45720" rtlCol="0" anchor="t">
            <a:normAutofit/>
          </a:bodyPr>
          <a:lstStyle/>
          <a:p>
            <a:pPr marL="285750" indent="-285750">
              <a:buFont typeface="Arial" panose="020B0604020202020204" pitchFamily="34" charset="0"/>
              <a:buChar char="•"/>
            </a:pPr>
            <a:r>
              <a:rPr lang="en-US"/>
              <a:t>LastShot.py is a python-based application and shows the last principal data.</a:t>
            </a:r>
          </a:p>
          <a:p>
            <a:pPr marL="285750" indent="-285750">
              <a:buFont typeface="Arial" panose="020B0604020202020204" pitchFamily="34" charset="0"/>
              <a:buChar char="•"/>
            </a:pPr>
            <a:r>
              <a:rPr lang="en-US"/>
              <a:t>The data is drawn as first-come-first-served basis.  The registration of the data is broadcasted using IP-multicast, LastShot.py displays data when it received the notification.</a:t>
            </a:r>
          </a:p>
          <a:p>
            <a:pPr marL="285750" indent="-285750">
              <a:buFont typeface="Arial" panose="020B0604020202020204" pitchFamily="34" charset="0"/>
              <a:buChar char="•"/>
            </a:pPr>
            <a:r>
              <a:rPr lang="en-US"/>
              <a:t>This screen is shared using VNC reflector. Also, the graph is converted into PDF, and available from the web servers.</a:t>
            </a:r>
          </a:p>
          <a:p>
            <a:pPr marL="285750"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8012EF21-262E-C6BE-FF3D-71B547340242}"/>
              </a:ext>
            </a:extLst>
          </p:cNvPr>
          <p:cNvSpPr>
            <a:spLocks noGrp="1"/>
          </p:cNvSpPr>
          <p:nvPr>
            <p:ph type="sldNum" sz="quarter" idx="12"/>
          </p:nvPr>
        </p:nvSpPr>
        <p:spPr/>
        <p:txBody>
          <a:bodyPr/>
          <a:lstStyle/>
          <a:p>
            <a:fld id="{51338B62-EADD-435B-A74B-8C52B5D9D325}" type="slidenum">
              <a:rPr lang="en-US" smtClean="0"/>
              <a:t>14</a:t>
            </a:fld>
            <a:endParaRPr lang="en-US"/>
          </a:p>
        </p:txBody>
      </p:sp>
    </p:spTree>
    <p:extLst>
      <p:ext uri="{BB962C8B-B14F-4D97-AF65-F5344CB8AC3E}">
        <p14:creationId xmlns:p14="http://schemas.microsoft.com/office/powerpoint/2010/main" val="345746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94D5A7D-06D4-DD04-441B-4FEAC2522EAF}"/>
              </a:ext>
            </a:extLst>
          </p:cNvPr>
          <p:cNvSpPr>
            <a:spLocks noGrp="1"/>
          </p:cNvSpPr>
          <p:nvPr>
            <p:ph type="title"/>
          </p:nvPr>
        </p:nvSpPr>
        <p:spPr/>
        <p:txBody>
          <a:bodyPr/>
          <a:lstStyle/>
          <a:p>
            <a:r>
              <a:rPr lang="en-US" altLang="ja-JP"/>
              <a:t>Data flow</a:t>
            </a:r>
            <a:endParaRPr lang="ja-JP" altLang="en-US"/>
          </a:p>
        </p:txBody>
      </p:sp>
      <p:sp>
        <p:nvSpPr>
          <p:cNvPr id="5" name="テキスト プレースホルダー 4">
            <a:extLst>
              <a:ext uri="{FF2B5EF4-FFF2-40B4-BE49-F238E27FC236}">
                <a16:creationId xmlns:a16="http://schemas.microsoft.com/office/drawing/2014/main" id="{EB4B47FD-6C00-A1D2-6004-5D0DEF0C4A61}"/>
              </a:ext>
            </a:extLst>
          </p:cNvPr>
          <p:cNvSpPr>
            <a:spLocks noGrp="1"/>
          </p:cNvSpPr>
          <p:nvPr>
            <p:ph type="body" sz="half" idx="2"/>
          </p:nvPr>
        </p:nvSpPr>
        <p:spPr/>
        <p:txBody>
          <a:bodyPr vert="horz" lIns="91440" tIns="45720" rIns="91440" bIns="45720" rtlCol="0" anchor="t">
            <a:normAutofit/>
          </a:bodyPr>
          <a:lstStyle/>
          <a:p>
            <a:r>
              <a:rPr lang="en-US" altLang="ja-JP" dirty="0"/>
              <a:t>This figure shows the data and information flow during experiment.</a:t>
            </a:r>
          </a:p>
          <a:p>
            <a:r>
              <a:rPr lang="en-US" altLang="ja-JP" dirty="0">
                <a:ea typeface="HG明朝B"/>
              </a:rPr>
              <a:t>LastShot.py begins to draw new graph when it receives experiment sequence, and updates graph line when it receives the notification packet from the Kaiseki Server.</a:t>
            </a:r>
          </a:p>
        </p:txBody>
      </p:sp>
      <p:sp>
        <p:nvSpPr>
          <p:cNvPr id="2" name="スライド番号プレースホルダー 1">
            <a:extLst>
              <a:ext uri="{FF2B5EF4-FFF2-40B4-BE49-F238E27FC236}">
                <a16:creationId xmlns:a16="http://schemas.microsoft.com/office/drawing/2014/main" id="{9A48E1E4-6E09-82A3-AFBF-54429DFC82B9}"/>
              </a:ext>
            </a:extLst>
          </p:cNvPr>
          <p:cNvSpPr>
            <a:spLocks noGrp="1"/>
          </p:cNvSpPr>
          <p:nvPr>
            <p:ph type="sldNum" sz="quarter" idx="12"/>
          </p:nvPr>
        </p:nvSpPr>
        <p:spPr/>
        <p:txBody>
          <a:bodyPr/>
          <a:lstStyle/>
          <a:p>
            <a:fld id="{51338B62-EADD-435B-A74B-8C52B5D9D325}" type="slidenum">
              <a:rPr lang="en-US" smtClean="0"/>
              <a:t>15</a:t>
            </a:fld>
            <a:endParaRPr lang="en-US"/>
          </a:p>
        </p:txBody>
      </p:sp>
      <p:graphicFrame>
        <p:nvGraphicFramePr>
          <p:cNvPr id="7" name="Object 1">
            <a:extLst>
              <a:ext uri="{FF2B5EF4-FFF2-40B4-BE49-F238E27FC236}">
                <a16:creationId xmlns:a16="http://schemas.microsoft.com/office/drawing/2014/main" id="{5A8A35EF-25C1-061C-0E43-CB9015989711}"/>
              </a:ext>
            </a:extLst>
          </p:cNvPr>
          <p:cNvGraphicFramePr>
            <a:graphicFrameLocks noGrp="1" noChangeAspect="1"/>
          </p:cNvGraphicFramePr>
          <p:nvPr>
            <p:ph idx="1"/>
            <p:extLst>
              <p:ext uri="{D42A27DB-BD31-4B8C-83A1-F6EECF244321}">
                <p14:modId xmlns:p14="http://schemas.microsoft.com/office/powerpoint/2010/main" val="3529462027"/>
              </p:ext>
            </p:extLst>
          </p:nvPr>
        </p:nvGraphicFramePr>
        <p:xfrm>
          <a:off x="838200" y="801010"/>
          <a:ext cx="6711950" cy="4789255"/>
        </p:xfrm>
        <a:graphic>
          <a:graphicData uri="http://schemas.openxmlformats.org/presentationml/2006/ole">
            <mc:AlternateContent xmlns:mc="http://schemas.openxmlformats.org/markup-compatibility/2006">
              <mc:Choice xmlns:v="urn:schemas-microsoft-com:vml" Requires="v">
                <p:oleObj name="Visio" r:id="rId2" imgW="9144000" imgH="6524625" progId="Visio.Drawing.15">
                  <p:embed/>
                </p:oleObj>
              </mc:Choice>
              <mc:Fallback>
                <p:oleObj name="Visio" r:id="rId2" imgW="9144000" imgH="6524625" progId="Visio.Drawing.15">
                  <p:embed/>
                  <p:pic>
                    <p:nvPicPr>
                      <p:cNvPr id="7" name="Object 1">
                        <a:extLst>
                          <a:ext uri="{FF2B5EF4-FFF2-40B4-BE49-F238E27FC236}">
                            <a16:creationId xmlns:a16="http://schemas.microsoft.com/office/drawing/2014/main" id="{5A8A35EF-25C1-061C-0E43-CB9015989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01010"/>
                        <a:ext cx="6711950" cy="478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2940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C7E5-203F-38F9-533C-E99C0EF3BB68}"/>
              </a:ext>
            </a:extLst>
          </p:cNvPr>
          <p:cNvSpPr>
            <a:spLocks noGrp="1"/>
          </p:cNvSpPr>
          <p:nvPr>
            <p:ph type="title"/>
          </p:nvPr>
        </p:nvSpPr>
        <p:spPr/>
        <p:txBody>
          <a:bodyPr/>
          <a:lstStyle/>
          <a:p>
            <a:r>
              <a:rPr lang="en-US"/>
              <a:t>MyView2</a:t>
            </a:r>
            <a:br>
              <a:rPr lang="en-US"/>
            </a:br>
            <a:r>
              <a:rPr lang="en-US"/>
              <a:t>(front pc)</a:t>
            </a:r>
          </a:p>
        </p:txBody>
      </p:sp>
      <p:pic>
        <p:nvPicPr>
          <p:cNvPr id="5" name="コンテンツ プレースホルダー 4">
            <a:extLst>
              <a:ext uri="{FF2B5EF4-FFF2-40B4-BE49-F238E27FC236}">
                <a16:creationId xmlns:a16="http://schemas.microsoft.com/office/drawing/2014/main" id="{100A4A7F-ACFD-412E-BE73-2632C5EEE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707493"/>
            <a:ext cx="6711950" cy="4976289"/>
          </a:xfrm>
          <a:prstGeom prst="rect">
            <a:avLst/>
          </a:prstGeom>
          <a:noFill/>
          <a:ln>
            <a:noFill/>
          </a:ln>
        </p:spPr>
      </p:pic>
      <p:sp>
        <p:nvSpPr>
          <p:cNvPr id="4" name="Text Placeholder 3">
            <a:extLst>
              <a:ext uri="{FF2B5EF4-FFF2-40B4-BE49-F238E27FC236}">
                <a16:creationId xmlns:a16="http://schemas.microsoft.com/office/drawing/2014/main" id="{D4FFFBDF-E902-83DD-DEBB-80E9E07767E1}"/>
              </a:ext>
            </a:extLst>
          </p:cNvPr>
          <p:cNvSpPr>
            <a:spLocks noGrp="1"/>
          </p:cNvSpPr>
          <p:nvPr>
            <p:ph type="body" sz="half" idx="2"/>
          </p:nvPr>
        </p:nvSpPr>
        <p:spPr/>
        <p:txBody>
          <a:bodyPr vert="horz" lIns="91440" tIns="45720" rIns="91440" bIns="45720" rtlCol="0" anchor="t">
            <a:normAutofit/>
          </a:bodyPr>
          <a:lstStyle/>
          <a:p>
            <a:pPr marL="285750" indent="-285750">
              <a:buFont typeface="Arial" panose="020B0604020202020204" pitchFamily="34" charset="0"/>
              <a:buChar char="•"/>
            </a:pPr>
            <a:r>
              <a:rPr lang="en-US"/>
              <a:t>Data specific to the experiment are displayed by myView2 on the PC in the front row. </a:t>
            </a:r>
          </a:p>
          <a:p>
            <a:pPr marL="285750" indent="-285750" algn="l">
              <a:buFont typeface="Arial" panose="020B0604020202020204" pitchFamily="34" charset="0"/>
              <a:buChar char="•"/>
            </a:pPr>
            <a:r>
              <a:rPr lang="en-US"/>
              <a:t>MyView2 is written in python 3, and runs in Windows, MacOS, and Linux</a:t>
            </a:r>
          </a:p>
          <a:p>
            <a:pPr algn="l"/>
            <a:endParaRPr lang="en-US"/>
          </a:p>
        </p:txBody>
      </p:sp>
      <p:sp>
        <p:nvSpPr>
          <p:cNvPr id="6" name="Slide Number Placeholder 5">
            <a:extLst>
              <a:ext uri="{FF2B5EF4-FFF2-40B4-BE49-F238E27FC236}">
                <a16:creationId xmlns:a16="http://schemas.microsoft.com/office/drawing/2014/main" id="{AF84CBE1-923E-7737-E536-F57F2BCF1058}"/>
              </a:ext>
            </a:extLst>
          </p:cNvPr>
          <p:cNvSpPr>
            <a:spLocks noGrp="1"/>
          </p:cNvSpPr>
          <p:nvPr>
            <p:ph type="sldNum" sz="quarter" idx="12"/>
          </p:nvPr>
        </p:nvSpPr>
        <p:spPr/>
        <p:txBody>
          <a:bodyPr/>
          <a:lstStyle/>
          <a:p>
            <a:fld id="{51338B62-EADD-435B-A74B-8C52B5D9D325}" type="slidenum">
              <a:rPr lang="en-US" smtClean="0"/>
              <a:t>16</a:t>
            </a:fld>
            <a:endParaRPr lang="en-US"/>
          </a:p>
        </p:txBody>
      </p:sp>
    </p:spTree>
    <p:extLst>
      <p:ext uri="{BB962C8B-B14F-4D97-AF65-F5344CB8AC3E}">
        <p14:creationId xmlns:p14="http://schemas.microsoft.com/office/powerpoint/2010/main" val="130817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83F594-1661-A949-5A04-640813BFD98B}"/>
              </a:ext>
            </a:extLst>
          </p:cNvPr>
          <p:cNvSpPr>
            <a:spLocks noGrp="1"/>
          </p:cNvSpPr>
          <p:nvPr>
            <p:ph type="title"/>
          </p:nvPr>
        </p:nvSpPr>
        <p:spPr/>
        <p:txBody>
          <a:bodyPr/>
          <a:lstStyle/>
          <a:p>
            <a:r>
              <a:rPr lang="en-US"/>
              <a:t>MyView2, python based data viewer</a:t>
            </a:r>
          </a:p>
        </p:txBody>
      </p:sp>
      <p:sp>
        <p:nvSpPr>
          <p:cNvPr id="4" name="Content Placeholder 3">
            <a:extLst>
              <a:ext uri="{FF2B5EF4-FFF2-40B4-BE49-F238E27FC236}">
                <a16:creationId xmlns:a16="http://schemas.microsoft.com/office/drawing/2014/main" id="{37B5340D-EBBD-A602-57CE-9488A09FC8F0}"/>
              </a:ext>
            </a:extLst>
          </p:cNvPr>
          <p:cNvSpPr>
            <a:spLocks noGrp="1"/>
          </p:cNvSpPr>
          <p:nvPr>
            <p:ph idx="1"/>
          </p:nvPr>
        </p:nvSpPr>
        <p:spPr/>
        <p:txBody>
          <a:bodyPr vert="horz" lIns="91440" tIns="45720" rIns="91440" bIns="45720" rtlCol="0" anchor="t">
            <a:normAutofit/>
          </a:bodyPr>
          <a:lstStyle/>
          <a:p>
            <a:r>
              <a:rPr lang="en-US"/>
              <a:t>MyView2 is developed for visitors, who is co-researchers participating from outside. Using myView2, they can display the data they need as soon as they arrive at NIFS.</a:t>
            </a:r>
          </a:p>
          <a:p>
            <a:r>
              <a:rPr lang="en-US"/>
              <a:t>Because myView2 is written in Python3, and support Windows, MacOS, and Linux. So, they can run myView2 in their own computers.</a:t>
            </a:r>
          </a:p>
          <a:p>
            <a:r>
              <a:rPr lang="en-US"/>
              <a:t>Graph layout is customizable and predefined layout files are provided so that the visitors can display data soon.</a:t>
            </a:r>
          </a:p>
          <a:p>
            <a:r>
              <a:rPr lang="en-US"/>
              <a:t>It is developed for LHD experiment, but modular structure enables to view various kinds of data.</a:t>
            </a:r>
          </a:p>
          <a:p>
            <a:endParaRPr lang="en-US"/>
          </a:p>
          <a:p>
            <a:pPr marL="0" indent="0">
              <a:buNone/>
            </a:pPr>
            <a:endParaRPr lang="en-US"/>
          </a:p>
        </p:txBody>
      </p:sp>
      <p:sp>
        <p:nvSpPr>
          <p:cNvPr id="2" name="Slide Number Placeholder 1">
            <a:extLst>
              <a:ext uri="{FF2B5EF4-FFF2-40B4-BE49-F238E27FC236}">
                <a16:creationId xmlns:a16="http://schemas.microsoft.com/office/drawing/2014/main" id="{8AA1DE83-58B8-570A-EB55-115F6FB46657}"/>
              </a:ext>
            </a:extLst>
          </p:cNvPr>
          <p:cNvSpPr>
            <a:spLocks noGrp="1"/>
          </p:cNvSpPr>
          <p:nvPr>
            <p:ph type="sldNum" sz="quarter" idx="12"/>
          </p:nvPr>
        </p:nvSpPr>
        <p:spPr/>
        <p:txBody>
          <a:bodyPr/>
          <a:lstStyle/>
          <a:p>
            <a:fld id="{51338B62-EADD-435B-A74B-8C52B5D9D325}" type="slidenum">
              <a:rPr lang="en-US" smtClean="0"/>
              <a:t>17</a:t>
            </a:fld>
            <a:endParaRPr lang="en-US"/>
          </a:p>
        </p:txBody>
      </p:sp>
    </p:spTree>
    <p:extLst>
      <p:ext uri="{BB962C8B-B14F-4D97-AF65-F5344CB8AC3E}">
        <p14:creationId xmlns:p14="http://schemas.microsoft.com/office/powerpoint/2010/main" val="157194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FB199-2C52-3E86-5001-0207374E5092}"/>
              </a:ext>
            </a:extLst>
          </p:cNvPr>
          <p:cNvSpPr>
            <a:spLocks noGrp="1"/>
          </p:cNvSpPr>
          <p:nvPr>
            <p:ph type="sldNum" sz="quarter" idx="12"/>
          </p:nvPr>
        </p:nvSpPr>
        <p:spPr/>
        <p:txBody>
          <a:bodyPr/>
          <a:lstStyle/>
          <a:p>
            <a:fld id="{51338B62-EADD-435B-A74B-8C52B5D9D325}" type="slidenum">
              <a:rPr lang="en-US" smtClean="0"/>
              <a:t>18</a:t>
            </a:fld>
            <a:endParaRPr lang="en-US"/>
          </a:p>
        </p:txBody>
      </p:sp>
      <p:pic>
        <p:nvPicPr>
          <p:cNvPr id="6" name="Picture 5">
            <a:extLst>
              <a:ext uri="{FF2B5EF4-FFF2-40B4-BE49-F238E27FC236}">
                <a16:creationId xmlns:a16="http://schemas.microsoft.com/office/drawing/2014/main" id="{4DB4805D-D336-1CFE-8329-3EF2353925F9}"/>
              </a:ext>
            </a:extLst>
          </p:cNvPr>
          <p:cNvPicPr>
            <a:picLocks noChangeAspect="1"/>
          </p:cNvPicPr>
          <p:nvPr/>
        </p:nvPicPr>
        <p:blipFill>
          <a:blip r:embed="rId2"/>
          <a:stretch>
            <a:fillRect/>
          </a:stretch>
        </p:blipFill>
        <p:spPr>
          <a:xfrm>
            <a:off x="2721465" y="98462"/>
            <a:ext cx="4522304" cy="2430474"/>
          </a:xfrm>
          <a:prstGeom prst="rect">
            <a:avLst/>
          </a:prstGeom>
        </p:spPr>
      </p:pic>
      <p:pic>
        <p:nvPicPr>
          <p:cNvPr id="8" name="Picture 7">
            <a:extLst>
              <a:ext uri="{FF2B5EF4-FFF2-40B4-BE49-F238E27FC236}">
                <a16:creationId xmlns:a16="http://schemas.microsoft.com/office/drawing/2014/main" id="{17B0AEFE-E354-5F46-1B13-396B1F962247}"/>
              </a:ext>
            </a:extLst>
          </p:cNvPr>
          <p:cNvPicPr>
            <a:picLocks noChangeAspect="1"/>
          </p:cNvPicPr>
          <p:nvPr/>
        </p:nvPicPr>
        <p:blipFill>
          <a:blip r:embed="rId3"/>
          <a:stretch>
            <a:fillRect/>
          </a:stretch>
        </p:blipFill>
        <p:spPr>
          <a:xfrm>
            <a:off x="4033680" y="2197697"/>
            <a:ext cx="4581939" cy="2462524"/>
          </a:xfrm>
          <a:prstGeom prst="rect">
            <a:avLst/>
          </a:prstGeom>
        </p:spPr>
      </p:pic>
      <p:pic>
        <p:nvPicPr>
          <p:cNvPr id="10" name="Picture 9">
            <a:extLst>
              <a:ext uri="{FF2B5EF4-FFF2-40B4-BE49-F238E27FC236}">
                <a16:creationId xmlns:a16="http://schemas.microsoft.com/office/drawing/2014/main" id="{68D47296-D71E-6944-972E-D646D00E90A2}"/>
              </a:ext>
            </a:extLst>
          </p:cNvPr>
          <p:cNvPicPr>
            <a:picLocks noChangeAspect="1"/>
          </p:cNvPicPr>
          <p:nvPr/>
        </p:nvPicPr>
        <p:blipFill>
          <a:blip r:embed="rId4"/>
          <a:stretch>
            <a:fillRect/>
          </a:stretch>
        </p:blipFill>
        <p:spPr>
          <a:xfrm>
            <a:off x="5641660" y="4315350"/>
            <a:ext cx="4731026" cy="2542650"/>
          </a:xfrm>
          <a:prstGeom prst="rect">
            <a:avLst/>
          </a:prstGeom>
        </p:spPr>
      </p:pic>
      <p:sp>
        <p:nvSpPr>
          <p:cNvPr id="12" name="Rectangle: Folded Corner 11">
            <a:extLst>
              <a:ext uri="{FF2B5EF4-FFF2-40B4-BE49-F238E27FC236}">
                <a16:creationId xmlns:a16="http://schemas.microsoft.com/office/drawing/2014/main" id="{5D4D29CF-8C46-6C9B-EF6F-E8768F77A671}"/>
              </a:ext>
            </a:extLst>
          </p:cNvPr>
          <p:cNvSpPr/>
          <p:nvPr/>
        </p:nvSpPr>
        <p:spPr>
          <a:xfrm rot="10800000">
            <a:off x="834310" y="1041841"/>
            <a:ext cx="685800" cy="812800"/>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Arrow: Right 14">
            <a:extLst>
              <a:ext uri="{FF2B5EF4-FFF2-40B4-BE49-F238E27FC236}">
                <a16:creationId xmlns:a16="http://schemas.microsoft.com/office/drawing/2014/main" id="{8B1875E6-2A84-7904-0FBF-3A7EBF186BC8}"/>
              </a:ext>
            </a:extLst>
          </p:cNvPr>
          <p:cNvSpPr/>
          <p:nvPr/>
        </p:nvSpPr>
        <p:spPr>
          <a:xfrm>
            <a:off x="1879600" y="1313699"/>
            <a:ext cx="546100" cy="305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Folded Corner 17">
            <a:extLst>
              <a:ext uri="{FF2B5EF4-FFF2-40B4-BE49-F238E27FC236}">
                <a16:creationId xmlns:a16="http://schemas.microsoft.com/office/drawing/2014/main" id="{B816E73D-FBA4-BA05-E882-F8EF43629611}"/>
              </a:ext>
            </a:extLst>
          </p:cNvPr>
          <p:cNvSpPr/>
          <p:nvPr/>
        </p:nvSpPr>
        <p:spPr>
          <a:xfrm rot="10800000">
            <a:off x="2082800" y="2851550"/>
            <a:ext cx="685800" cy="812800"/>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Arrow: Right 18">
            <a:extLst>
              <a:ext uri="{FF2B5EF4-FFF2-40B4-BE49-F238E27FC236}">
                <a16:creationId xmlns:a16="http://schemas.microsoft.com/office/drawing/2014/main" id="{E472F451-A4B5-0684-CEDD-868D451D7482}"/>
              </a:ext>
            </a:extLst>
          </p:cNvPr>
          <p:cNvSpPr/>
          <p:nvPr/>
        </p:nvSpPr>
        <p:spPr>
          <a:xfrm>
            <a:off x="3128090" y="3123408"/>
            <a:ext cx="546100" cy="305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Folded Corner 19">
            <a:extLst>
              <a:ext uri="{FF2B5EF4-FFF2-40B4-BE49-F238E27FC236}">
                <a16:creationId xmlns:a16="http://schemas.microsoft.com/office/drawing/2014/main" id="{2956D253-E393-3C0A-89BC-631CD7B70534}"/>
              </a:ext>
            </a:extLst>
          </p:cNvPr>
          <p:cNvSpPr/>
          <p:nvPr/>
        </p:nvSpPr>
        <p:spPr>
          <a:xfrm rot="10800000">
            <a:off x="3690780" y="5049520"/>
            <a:ext cx="685800" cy="812800"/>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Arrow: Right 20">
            <a:extLst>
              <a:ext uri="{FF2B5EF4-FFF2-40B4-BE49-F238E27FC236}">
                <a16:creationId xmlns:a16="http://schemas.microsoft.com/office/drawing/2014/main" id="{2998A8E8-B756-AB43-EC7C-935F20BA8B84}"/>
              </a:ext>
            </a:extLst>
          </p:cNvPr>
          <p:cNvSpPr/>
          <p:nvPr/>
        </p:nvSpPr>
        <p:spPr>
          <a:xfrm>
            <a:off x="4736070" y="5321378"/>
            <a:ext cx="546100" cy="305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91A34C-15E6-D409-C554-6E3EECFDC578}"/>
              </a:ext>
            </a:extLst>
          </p:cNvPr>
          <p:cNvSpPr txBox="1"/>
          <p:nvPr/>
        </p:nvSpPr>
        <p:spPr>
          <a:xfrm>
            <a:off x="7335248" y="258705"/>
            <a:ext cx="4522303" cy="1569660"/>
          </a:xfrm>
          <a:prstGeom prst="rect">
            <a:avLst/>
          </a:prstGeom>
          <a:noFill/>
        </p:spPr>
        <p:txBody>
          <a:bodyPr wrap="square" rtlCol="0">
            <a:spAutoFit/>
          </a:bodyPr>
          <a:lstStyle/>
          <a:p>
            <a:r>
              <a:rPr lang="en-US" sz="2400"/>
              <a:t>Providing predefined profiles,</a:t>
            </a:r>
          </a:p>
          <a:p>
            <a:r>
              <a:rPr lang="en-US" sz="2400"/>
              <a:t>visitors can display the data</a:t>
            </a:r>
          </a:p>
          <a:p>
            <a:r>
              <a:rPr lang="en-US" sz="2400"/>
              <a:t>suitable for their interests soon.</a:t>
            </a:r>
          </a:p>
        </p:txBody>
      </p:sp>
    </p:spTree>
    <p:extLst>
      <p:ext uri="{BB962C8B-B14F-4D97-AF65-F5344CB8AC3E}">
        <p14:creationId xmlns:p14="http://schemas.microsoft.com/office/powerpoint/2010/main" val="208211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0311-B76F-E5D7-234B-38E794164E39}"/>
              </a:ext>
            </a:extLst>
          </p:cNvPr>
          <p:cNvSpPr>
            <a:spLocks noGrp="1"/>
          </p:cNvSpPr>
          <p:nvPr>
            <p:ph type="title"/>
          </p:nvPr>
        </p:nvSpPr>
        <p:spPr/>
        <p:txBody>
          <a:bodyPr/>
          <a:lstStyle/>
          <a:p>
            <a:r>
              <a:rPr lang="en-US"/>
              <a:t>Data loader</a:t>
            </a:r>
          </a:p>
        </p:txBody>
      </p:sp>
      <p:pic>
        <p:nvPicPr>
          <p:cNvPr id="12" name="Content Placeholder 11">
            <a:extLst>
              <a:ext uri="{FF2B5EF4-FFF2-40B4-BE49-F238E27FC236}">
                <a16:creationId xmlns:a16="http://schemas.microsoft.com/office/drawing/2014/main" id="{22F7F080-52C2-1DFE-1759-3FEC2EF1EB83}"/>
              </a:ext>
            </a:extLst>
          </p:cNvPr>
          <p:cNvPicPr>
            <a:picLocks noGrp="1" noChangeAspect="1"/>
          </p:cNvPicPr>
          <p:nvPr>
            <p:ph idx="1"/>
          </p:nvPr>
        </p:nvPicPr>
        <p:blipFill>
          <a:blip r:embed="rId2"/>
          <a:stretch>
            <a:fillRect/>
          </a:stretch>
        </p:blipFill>
        <p:spPr>
          <a:xfrm>
            <a:off x="838200" y="910718"/>
            <a:ext cx="6711950" cy="4569838"/>
          </a:xfrm>
        </p:spPr>
      </p:pic>
      <p:sp>
        <p:nvSpPr>
          <p:cNvPr id="4" name="Text Placeholder 3">
            <a:extLst>
              <a:ext uri="{FF2B5EF4-FFF2-40B4-BE49-F238E27FC236}">
                <a16:creationId xmlns:a16="http://schemas.microsoft.com/office/drawing/2014/main" id="{767A5867-F439-0E77-46AB-CB7B81C104BF}"/>
              </a:ext>
            </a:extLst>
          </p:cNvPr>
          <p:cNvSpPr>
            <a:spLocks noGrp="1"/>
          </p:cNvSpPr>
          <p:nvPr>
            <p:ph type="body" sz="half" idx="2"/>
          </p:nvPr>
        </p:nvSpPr>
        <p:spPr/>
        <p:txBody>
          <a:bodyPr vert="horz" lIns="91440" tIns="45720" rIns="91440" bIns="45720" rtlCol="0" anchor="t">
            <a:normAutofit/>
          </a:bodyPr>
          <a:lstStyle/>
          <a:p>
            <a:r>
              <a:rPr lang="en-US" dirty="0"/>
              <a:t>myView2 loads data using </a:t>
            </a:r>
            <a:r>
              <a:rPr lang="en-US" dirty="0" err="1"/>
              <a:t>DataLoader</a:t>
            </a:r>
            <a:r>
              <a:rPr lang="en-US" dirty="0"/>
              <a:t> modules. In order to load new data type, it is required to prepare its data loader.</a:t>
            </a:r>
          </a:p>
          <a:p>
            <a:r>
              <a:rPr lang="en-US" dirty="0"/>
              <a:t>Originally, myView2 was designed to use for LHD experiment, but it can now support data of other experiments.</a:t>
            </a:r>
          </a:p>
          <a:p>
            <a:endParaRPr lang="en-US" dirty="0"/>
          </a:p>
        </p:txBody>
      </p:sp>
      <p:sp>
        <p:nvSpPr>
          <p:cNvPr id="5" name="Slide Number Placeholder 4">
            <a:extLst>
              <a:ext uri="{FF2B5EF4-FFF2-40B4-BE49-F238E27FC236}">
                <a16:creationId xmlns:a16="http://schemas.microsoft.com/office/drawing/2014/main" id="{78B0D138-6964-94AF-30D0-F5D2547E25DD}"/>
              </a:ext>
            </a:extLst>
          </p:cNvPr>
          <p:cNvSpPr>
            <a:spLocks noGrp="1"/>
          </p:cNvSpPr>
          <p:nvPr>
            <p:ph type="sldNum" sz="quarter" idx="12"/>
          </p:nvPr>
        </p:nvSpPr>
        <p:spPr/>
        <p:txBody>
          <a:bodyPr/>
          <a:lstStyle/>
          <a:p>
            <a:fld id="{51338B62-EADD-435B-A74B-8C52B5D9D325}" type="slidenum">
              <a:rPr lang="en-US" smtClean="0"/>
              <a:t>19</a:t>
            </a:fld>
            <a:endParaRPr lang="en-US"/>
          </a:p>
        </p:txBody>
      </p:sp>
    </p:spTree>
    <p:extLst>
      <p:ext uri="{BB962C8B-B14F-4D97-AF65-F5344CB8AC3E}">
        <p14:creationId xmlns:p14="http://schemas.microsoft.com/office/powerpoint/2010/main" val="258973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16C7B-C999-0273-749D-3D14B45A6A07}"/>
              </a:ext>
            </a:extLst>
          </p:cNvPr>
          <p:cNvSpPr>
            <a:spLocks noGrp="1"/>
          </p:cNvSpPr>
          <p:nvPr>
            <p:ph type="title"/>
          </p:nvPr>
        </p:nvSpPr>
        <p:spPr/>
        <p:txBody>
          <a:bodyPr/>
          <a:lstStyle/>
          <a:p>
            <a:r>
              <a:rPr lang="ja-JP" altLang="en-US">
                <a:ea typeface="HG明朝B"/>
              </a:rPr>
              <a:t>Table of contents</a:t>
            </a:r>
            <a:endParaRPr lang="ja-JP" altLang="en-US"/>
          </a:p>
        </p:txBody>
      </p:sp>
      <p:sp>
        <p:nvSpPr>
          <p:cNvPr id="3" name="コンテンツ プレースホルダー 2">
            <a:extLst>
              <a:ext uri="{FF2B5EF4-FFF2-40B4-BE49-F238E27FC236}">
                <a16:creationId xmlns:a16="http://schemas.microsoft.com/office/drawing/2014/main" id="{EA67C972-E380-479A-4D0C-DC88FACC1326}"/>
              </a:ext>
            </a:extLst>
          </p:cNvPr>
          <p:cNvSpPr>
            <a:spLocks noGrp="1"/>
          </p:cNvSpPr>
          <p:nvPr>
            <p:ph idx="1"/>
          </p:nvPr>
        </p:nvSpPr>
        <p:spPr/>
        <p:txBody>
          <a:bodyPr vert="horz" lIns="91440" tIns="45720" rIns="91440" bIns="45720" rtlCol="0" anchor="t">
            <a:normAutofit/>
          </a:bodyPr>
          <a:lstStyle/>
          <a:p>
            <a:r>
              <a:rPr lang="ja-JP" altLang="en-US">
                <a:ea typeface="HG明朝B"/>
              </a:rPr>
              <a:t>LHD Experiment</a:t>
            </a:r>
            <a:endParaRPr lang="ja-JP" altLang="en-US">
              <a:ea typeface="HG明朝B" panose="02020809000000000000" pitchFamily="17" charset="-128"/>
            </a:endParaRPr>
          </a:p>
          <a:p>
            <a:pPr>
              <a:buClr>
                <a:srgbClr val="9E3611"/>
              </a:buClr>
            </a:pPr>
            <a:r>
              <a:rPr lang="ja-JP" altLang="en-US">
                <a:ea typeface="HG明朝B"/>
              </a:rPr>
              <a:t>Physical Data</a:t>
            </a:r>
          </a:p>
          <a:p>
            <a:pPr>
              <a:buClr>
                <a:srgbClr val="9E3611"/>
              </a:buClr>
            </a:pPr>
            <a:r>
              <a:rPr lang="ja-JP" altLang="en-US">
                <a:ea typeface="HG明朝B"/>
              </a:rPr>
              <a:t>Data Viewer</a:t>
            </a:r>
          </a:p>
          <a:p>
            <a:pPr>
              <a:buClr>
                <a:srgbClr val="9E3611"/>
              </a:buClr>
            </a:pPr>
            <a:r>
              <a:rPr lang="ja-JP" altLang="en-US">
                <a:ea typeface="HG明朝B"/>
              </a:rPr>
              <a:t>Open Data Server</a:t>
            </a:r>
          </a:p>
          <a:p>
            <a:pPr>
              <a:buClr>
                <a:srgbClr val="9E3611"/>
              </a:buClr>
            </a:pPr>
            <a:r>
              <a:rPr lang="ja-JP" altLang="en-US">
                <a:ea typeface="HG明朝B"/>
              </a:rPr>
              <a:t>Conclusion</a:t>
            </a:r>
          </a:p>
          <a:p>
            <a:pPr>
              <a:buClr>
                <a:srgbClr val="9E3611"/>
              </a:buClr>
            </a:pPr>
            <a:endParaRPr lang="ja-JP" altLang="en-US">
              <a:ea typeface="HG明朝B"/>
            </a:endParaRPr>
          </a:p>
        </p:txBody>
      </p:sp>
      <p:sp>
        <p:nvSpPr>
          <p:cNvPr id="4" name="スライド番号プレースホルダー 3">
            <a:extLst>
              <a:ext uri="{FF2B5EF4-FFF2-40B4-BE49-F238E27FC236}">
                <a16:creationId xmlns:a16="http://schemas.microsoft.com/office/drawing/2014/main" id="{FB81117E-7E5D-0817-766A-FAD095CA15BF}"/>
              </a:ext>
            </a:extLst>
          </p:cNvPr>
          <p:cNvSpPr>
            <a:spLocks noGrp="1"/>
          </p:cNvSpPr>
          <p:nvPr>
            <p:ph type="sldNum" sz="quarter" idx="12"/>
          </p:nvPr>
        </p:nvSpPr>
        <p:spPr/>
        <p:txBody>
          <a:bodyPr/>
          <a:lstStyle/>
          <a:p>
            <a:fld id="{51338B62-EADD-435B-A74B-8C52B5D9D325}" type="slidenum">
              <a:rPr lang="en-US" smtClean="0"/>
              <a:pPr/>
              <a:t>2</a:t>
            </a:fld>
            <a:endParaRPr lang="en-US"/>
          </a:p>
        </p:txBody>
      </p:sp>
    </p:spTree>
    <p:extLst>
      <p:ext uri="{BB962C8B-B14F-4D97-AF65-F5344CB8AC3E}">
        <p14:creationId xmlns:p14="http://schemas.microsoft.com/office/powerpoint/2010/main" val="2784093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93CAA4-E6B2-AD97-B7C1-F0DFA9316D75}"/>
              </a:ext>
            </a:extLst>
          </p:cNvPr>
          <p:cNvSpPr>
            <a:spLocks noGrp="1"/>
          </p:cNvSpPr>
          <p:nvPr>
            <p:ph type="title"/>
          </p:nvPr>
        </p:nvSpPr>
        <p:spPr/>
        <p:txBody>
          <a:bodyPr/>
          <a:lstStyle/>
          <a:p>
            <a:r>
              <a:rPr lang="en-US"/>
              <a:t>open data server</a:t>
            </a:r>
          </a:p>
        </p:txBody>
      </p:sp>
      <p:sp>
        <p:nvSpPr>
          <p:cNvPr id="7" name="Text Placeholder 6">
            <a:extLst>
              <a:ext uri="{FF2B5EF4-FFF2-40B4-BE49-F238E27FC236}">
                <a16:creationId xmlns:a16="http://schemas.microsoft.com/office/drawing/2014/main" id="{BD94260D-CB1C-0A0C-7648-239BDC6DE52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AE0344B-B74C-F761-1D92-28D9A29F5087}"/>
              </a:ext>
            </a:extLst>
          </p:cNvPr>
          <p:cNvSpPr>
            <a:spLocks noGrp="1"/>
          </p:cNvSpPr>
          <p:nvPr>
            <p:ph type="sldNum" sz="quarter" idx="12"/>
          </p:nvPr>
        </p:nvSpPr>
        <p:spPr/>
        <p:txBody>
          <a:bodyPr/>
          <a:lstStyle/>
          <a:p>
            <a:fld id="{51338B62-EADD-435B-A74B-8C52B5D9D325}" type="slidenum">
              <a:rPr lang="en-US" smtClean="0"/>
              <a:pPr/>
              <a:t>20</a:t>
            </a:fld>
            <a:endParaRPr lang="en-US"/>
          </a:p>
        </p:txBody>
      </p:sp>
    </p:spTree>
    <p:extLst>
      <p:ext uri="{BB962C8B-B14F-4D97-AF65-F5344CB8AC3E}">
        <p14:creationId xmlns:p14="http://schemas.microsoft.com/office/powerpoint/2010/main" val="135026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564A-4B11-394F-8F12-78DCC5D11C0B}"/>
              </a:ext>
            </a:extLst>
          </p:cNvPr>
          <p:cNvSpPr>
            <a:spLocks noGrp="1"/>
          </p:cNvSpPr>
          <p:nvPr>
            <p:ph type="title"/>
          </p:nvPr>
        </p:nvSpPr>
        <p:spPr/>
        <p:txBody>
          <a:bodyPr/>
          <a:lstStyle/>
          <a:p>
            <a:r>
              <a:rPr lang="en-US" altLang="ja-JP"/>
              <a:t>Open data server</a:t>
            </a:r>
            <a:endParaRPr lang="en-US"/>
          </a:p>
        </p:txBody>
      </p:sp>
      <p:sp>
        <p:nvSpPr>
          <p:cNvPr id="3" name="Content Placeholder 2">
            <a:extLst>
              <a:ext uri="{FF2B5EF4-FFF2-40B4-BE49-F238E27FC236}">
                <a16:creationId xmlns:a16="http://schemas.microsoft.com/office/drawing/2014/main" id="{10724540-C185-C784-5AB6-85122CCBBAF6}"/>
              </a:ext>
            </a:extLst>
          </p:cNvPr>
          <p:cNvSpPr>
            <a:spLocks noGrp="1"/>
          </p:cNvSpPr>
          <p:nvPr>
            <p:ph idx="1"/>
          </p:nvPr>
        </p:nvSpPr>
        <p:spPr/>
        <p:txBody>
          <a:bodyPr>
            <a:normAutofit/>
          </a:bodyPr>
          <a:lstStyle/>
          <a:p>
            <a:r>
              <a:rPr lang="en-US" altLang="ja-JP" dirty="0"/>
              <a:t>NIFS has been fully opening LHD measurement and analysis data to the public (open data) since the 2022 fiscal year</a:t>
            </a:r>
          </a:p>
          <a:p>
            <a:r>
              <a:rPr lang="en-US" altLang="ja-JP" dirty="0"/>
              <a:t>The open data includes raw data, physical data, analysis program codes, instrument overviews, shot summaries, visualization tools and other related utilities (developed in-house), etc.</a:t>
            </a:r>
          </a:p>
          <a:p>
            <a:r>
              <a:rPr lang="en-US" altLang="ja-JP" dirty="0"/>
              <a:t>Data are opened immediately after collection and analysis are completed, with no embargo period. </a:t>
            </a:r>
          </a:p>
          <a:p>
            <a:r>
              <a:rPr lang="en-US" altLang="ja-JP" dirty="0"/>
              <a:t>Data are available from the LHD Experimental Data Repository without limitation.</a:t>
            </a:r>
          </a:p>
          <a:p>
            <a:r>
              <a:rPr lang="en-US" altLang="ja-JP" dirty="0"/>
              <a:t>Total number of data </a:t>
            </a:r>
          </a:p>
          <a:p>
            <a:pPr lvl="1"/>
            <a:r>
              <a:rPr lang="en-US" altLang="ja-JP" dirty="0"/>
              <a:t>about 40 million measurements and analysis data,</a:t>
            </a:r>
          </a:p>
          <a:p>
            <a:pPr lvl="1"/>
            <a:r>
              <a:rPr lang="en-US" altLang="ja-JP" dirty="0"/>
              <a:t>about 2 PB.</a:t>
            </a:r>
          </a:p>
          <a:p>
            <a:endParaRPr lang="en-US" dirty="0"/>
          </a:p>
        </p:txBody>
      </p:sp>
      <p:sp>
        <p:nvSpPr>
          <p:cNvPr id="4" name="Slide Number Placeholder 3">
            <a:extLst>
              <a:ext uri="{FF2B5EF4-FFF2-40B4-BE49-F238E27FC236}">
                <a16:creationId xmlns:a16="http://schemas.microsoft.com/office/drawing/2014/main" id="{37FA33C6-E30C-E482-0EC6-5A02340AA246}"/>
              </a:ext>
            </a:extLst>
          </p:cNvPr>
          <p:cNvSpPr>
            <a:spLocks noGrp="1"/>
          </p:cNvSpPr>
          <p:nvPr>
            <p:ph type="sldNum" sz="quarter" idx="12"/>
          </p:nvPr>
        </p:nvSpPr>
        <p:spPr/>
        <p:txBody>
          <a:bodyPr/>
          <a:lstStyle/>
          <a:p>
            <a:fld id="{51338B62-EADD-435B-A74B-8C52B5D9D325}" type="slidenum">
              <a:rPr lang="en-US" smtClean="0"/>
              <a:pPr/>
              <a:t>21</a:t>
            </a:fld>
            <a:endParaRPr lang="en-US"/>
          </a:p>
        </p:txBody>
      </p:sp>
    </p:spTree>
    <p:extLst>
      <p:ext uri="{BB962C8B-B14F-4D97-AF65-F5344CB8AC3E}">
        <p14:creationId xmlns:p14="http://schemas.microsoft.com/office/powerpoint/2010/main" val="88576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691B8-1D4D-4F01-B174-F7D09D2CDB1C}"/>
              </a:ext>
            </a:extLst>
          </p:cNvPr>
          <p:cNvSpPr>
            <a:spLocks noGrp="1"/>
          </p:cNvSpPr>
          <p:nvPr>
            <p:ph type="title"/>
          </p:nvPr>
        </p:nvSpPr>
        <p:spPr/>
        <p:txBody>
          <a:bodyPr/>
          <a:lstStyle/>
          <a:p>
            <a:r>
              <a:rPr kumimoji="1" lang="en-US" altLang="ja-JP"/>
              <a:t>Physical Data:</a:t>
            </a:r>
            <a:br>
              <a:rPr kumimoji="1" lang="en-US" altLang="ja-JP"/>
            </a:br>
            <a:r>
              <a:rPr kumimoji="1" lang="en-US" altLang="ja-JP"/>
              <a:t>Open data server </a:t>
            </a:r>
            <a:endParaRPr kumimoji="1" lang="ja-JP" altLang="en-US"/>
          </a:p>
        </p:txBody>
      </p:sp>
      <p:sp>
        <p:nvSpPr>
          <p:cNvPr id="4" name="テキスト プレースホルダー 3">
            <a:extLst>
              <a:ext uri="{FF2B5EF4-FFF2-40B4-BE49-F238E27FC236}">
                <a16:creationId xmlns:a16="http://schemas.microsoft.com/office/drawing/2014/main" id="{5BD7106C-CD87-483F-9160-CEA2B241CFAB}"/>
              </a:ext>
            </a:extLst>
          </p:cNvPr>
          <p:cNvSpPr>
            <a:spLocks noGrp="1"/>
          </p:cNvSpPr>
          <p:nvPr>
            <p:ph type="body" sz="half" idx="2"/>
          </p:nvPr>
        </p:nvSpPr>
        <p:spPr/>
        <p:txBody>
          <a:bodyPr/>
          <a:lstStyle/>
          <a:p>
            <a:pPr marL="285750" indent="-285750">
              <a:buFont typeface="Arial" panose="020B0604020202020204" pitchFamily="34" charset="0"/>
              <a:buChar char="•"/>
            </a:pPr>
            <a:r>
              <a:rPr lang="en-US" altLang="ja-JP"/>
              <a:t>All the data acquired by LHD experiment is opened, and free to use.</a:t>
            </a:r>
          </a:p>
          <a:p>
            <a:pPr marL="285750" indent="-285750">
              <a:buFont typeface="Arial" panose="020B0604020202020204" pitchFamily="34" charset="0"/>
              <a:buChar char="•"/>
            </a:pPr>
            <a:r>
              <a:rPr lang="en-US" altLang="ja-JP"/>
              <a:t>The user can download data using standard Web browser and myView2.</a:t>
            </a:r>
          </a:p>
          <a:p>
            <a:endParaRPr kumimoji="1" lang="ja-JP" altLang="en-US"/>
          </a:p>
        </p:txBody>
      </p:sp>
      <p:sp>
        <p:nvSpPr>
          <p:cNvPr id="5" name="スライド番号プレースホルダー 4">
            <a:extLst>
              <a:ext uri="{FF2B5EF4-FFF2-40B4-BE49-F238E27FC236}">
                <a16:creationId xmlns:a16="http://schemas.microsoft.com/office/drawing/2014/main" id="{CE8ECA48-70E1-444D-B187-7856F775E210}"/>
              </a:ext>
            </a:extLst>
          </p:cNvPr>
          <p:cNvSpPr>
            <a:spLocks noGrp="1"/>
          </p:cNvSpPr>
          <p:nvPr>
            <p:ph type="sldNum" sz="quarter" idx="12"/>
          </p:nvPr>
        </p:nvSpPr>
        <p:spPr/>
        <p:txBody>
          <a:bodyPr/>
          <a:lstStyle/>
          <a:p>
            <a:fld id="{51338B62-EADD-435B-A74B-8C52B5D9D325}" type="slidenum">
              <a:rPr lang="en-US" smtClean="0"/>
              <a:pPr/>
              <a:t>22</a:t>
            </a:fld>
            <a:r>
              <a:rPr lang="en-US"/>
              <a:t>/x</a:t>
            </a:r>
          </a:p>
        </p:txBody>
      </p:sp>
      <p:pic>
        <p:nvPicPr>
          <p:cNvPr id="8" name="Content Placeholder 7">
            <a:extLst>
              <a:ext uri="{FF2B5EF4-FFF2-40B4-BE49-F238E27FC236}">
                <a16:creationId xmlns:a16="http://schemas.microsoft.com/office/drawing/2014/main" id="{42860E51-486C-A925-DC50-62E290DEF3BF}"/>
              </a:ext>
            </a:extLst>
          </p:cNvPr>
          <p:cNvPicPr>
            <a:picLocks noGrp="1" noChangeAspect="1"/>
          </p:cNvPicPr>
          <p:nvPr>
            <p:ph idx="1"/>
          </p:nvPr>
        </p:nvPicPr>
        <p:blipFill>
          <a:blip r:embed="rId3"/>
          <a:stretch>
            <a:fillRect/>
          </a:stretch>
        </p:blipFill>
        <p:spPr>
          <a:xfrm>
            <a:off x="679580" y="1170957"/>
            <a:ext cx="7230322" cy="4362095"/>
          </a:xfrm>
        </p:spPr>
      </p:pic>
      <p:sp>
        <p:nvSpPr>
          <p:cNvPr id="3" name="テキスト ボックス 5">
            <a:extLst>
              <a:ext uri="{FF2B5EF4-FFF2-40B4-BE49-F238E27FC236}">
                <a16:creationId xmlns:a16="http://schemas.microsoft.com/office/drawing/2014/main" id="{4BB7B5C2-F6D6-5B4F-5804-45675647CDD3}"/>
              </a:ext>
            </a:extLst>
          </p:cNvPr>
          <p:cNvSpPr txBox="1"/>
          <p:nvPr/>
        </p:nvSpPr>
        <p:spPr>
          <a:xfrm>
            <a:off x="842572" y="5715000"/>
            <a:ext cx="5498593" cy="646331"/>
          </a:xfrm>
          <a:prstGeom prst="rect">
            <a:avLst/>
          </a:prstGeom>
          <a:noFill/>
        </p:spPr>
        <p:txBody>
          <a:bodyPr wrap="square" rtlCol="0">
            <a:spAutoFit/>
          </a:bodyPr>
          <a:lstStyle/>
          <a:p>
            <a:r>
              <a:rPr lang="en-US" altLang="ja-JP">
                <a:latin typeface="ＭＳ Ｐゴシック" panose="020B0600070205080204" pitchFamily="50" charset="-128"/>
                <a:ea typeface="ＭＳ Ｐゴシック" panose="020B0600070205080204" pitchFamily="50" charset="-128"/>
              </a:rPr>
              <a:t>Open data Server for LHD Data</a:t>
            </a:r>
            <a:br>
              <a:rPr kumimoji="1" lang="en-US" altLang="ja-JP">
                <a:latin typeface="ＭＳ Ｐゴシック" panose="020B0600070205080204" pitchFamily="50" charset="-128"/>
                <a:ea typeface="ＭＳ Ｐゴシック" panose="020B0600070205080204" pitchFamily="50" charset="-128"/>
              </a:rPr>
            </a:br>
            <a:r>
              <a:rPr kumimoji="1" lang="en-US" altLang="ja-JP">
                <a:ea typeface="ＭＳ Ｐゴシック" panose="020B0600070205080204" pitchFamily="50" charset="-128"/>
              </a:rPr>
              <a:t> https://exp.lhd.nifs.ac.jp/opendatga/LHD</a:t>
            </a:r>
            <a:endParaRPr kumimoji="1" lang="ja-JP" altLang="en-US">
              <a:ea typeface="ＭＳ Ｐゴシック" panose="020B0600070205080204" pitchFamily="50" charset="-128"/>
            </a:endParaRPr>
          </a:p>
        </p:txBody>
      </p:sp>
    </p:spTree>
    <p:extLst>
      <p:ext uri="{BB962C8B-B14F-4D97-AF65-F5344CB8AC3E}">
        <p14:creationId xmlns:p14="http://schemas.microsoft.com/office/powerpoint/2010/main" val="2808577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EFCFF6-F964-8238-22BB-873C0AC0B174}"/>
              </a:ext>
            </a:extLst>
          </p:cNvPr>
          <p:cNvSpPr>
            <a:spLocks noGrp="1"/>
          </p:cNvSpPr>
          <p:nvPr>
            <p:ph type="title"/>
          </p:nvPr>
        </p:nvSpPr>
        <p:spPr>
          <a:xfrm>
            <a:off x="8549640" y="685800"/>
            <a:ext cx="3296920" cy="1737360"/>
          </a:xfrm>
        </p:spPr>
        <p:txBody>
          <a:bodyPr>
            <a:normAutofit/>
          </a:bodyPr>
          <a:lstStyle/>
          <a:p>
            <a:r>
              <a:rPr lang="en-US"/>
              <a:t>Data synchronization</a:t>
            </a:r>
          </a:p>
        </p:txBody>
      </p:sp>
      <p:sp>
        <p:nvSpPr>
          <p:cNvPr id="3" name="Text Placeholder 2">
            <a:extLst>
              <a:ext uri="{FF2B5EF4-FFF2-40B4-BE49-F238E27FC236}">
                <a16:creationId xmlns:a16="http://schemas.microsoft.com/office/drawing/2014/main" id="{E166AF46-F831-93C8-4131-A727DFCB113B}"/>
              </a:ext>
            </a:extLst>
          </p:cNvPr>
          <p:cNvSpPr>
            <a:spLocks noGrp="1"/>
          </p:cNvSpPr>
          <p:nvPr>
            <p:ph type="body" sz="half" idx="2"/>
          </p:nvPr>
        </p:nvSpPr>
        <p:spPr/>
        <p:txBody>
          <a:bodyPr/>
          <a:lstStyle/>
          <a:p>
            <a:pPr marL="285750" indent="-285750">
              <a:buFont typeface="Arial" panose="020B0604020202020204" pitchFamily="34" charset="0"/>
              <a:buChar char="•"/>
            </a:pPr>
            <a:r>
              <a:rPr lang="en-US"/>
              <a:t>Open data server is located in DMZ, which is accessible from the Internet by HTTP/HTTPS.</a:t>
            </a:r>
          </a:p>
          <a:p>
            <a:pPr marL="285750" indent="-285750">
              <a:buFont typeface="Arial" panose="020B0604020202020204" pitchFamily="34" charset="0"/>
              <a:buChar char="•"/>
            </a:pPr>
            <a:r>
              <a:rPr lang="en-US"/>
              <a:t>Data placed in the DMZ is periodically synchronized with data placed on the experimental LAN.</a:t>
            </a:r>
          </a:p>
          <a:p>
            <a:pPr marL="285750" indent="-285750">
              <a:buFont typeface="Arial" panose="020B0604020202020204" pitchFamily="34" charset="0"/>
              <a:buChar char="•"/>
            </a:pPr>
            <a:r>
              <a:rPr lang="en-US"/>
              <a:t>Currently, in order to avoid interfere with  ongoing experiment, synchronization is stopped during the daytime.</a:t>
            </a:r>
          </a:p>
          <a:p>
            <a:endParaRPr lang="en-US"/>
          </a:p>
        </p:txBody>
      </p:sp>
      <p:sp>
        <p:nvSpPr>
          <p:cNvPr id="4" name="Slide Number Placeholder 3">
            <a:extLst>
              <a:ext uri="{FF2B5EF4-FFF2-40B4-BE49-F238E27FC236}">
                <a16:creationId xmlns:a16="http://schemas.microsoft.com/office/drawing/2014/main" id="{142715B1-297C-7B03-E237-1F533877EEE6}"/>
              </a:ext>
            </a:extLst>
          </p:cNvPr>
          <p:cNvSpPr>
            <a:spLocks noGrp="1"/>
          </p:cNvSpPr>
          <p:nvPr>
            <p:ph type="sldNum" sz="quarter" idx="12"/>
          </p:nvPr>
        </p:nvSpPr>
        <p:spPr/>
        <p:txBody>
          <a:bodyPr/>
          <a:lstStyle/>
          <a:p>
            <a:fld id="{51338B62-EADD-435B-A74B-8C52B5D9D325}" type="slidenum">
              <a:rPr lang="en-US" smtClean="0"/>
              <a:t>23</a:t>
            </a:fld>
            <a:endParaRPr lang="en-US"/>
          </a:p>
        </p:txBody>
      </p:sp>
      <p:pic>
        <p:nvPicPr>
          <p:cNvPr id="8" name="Content Placeholder 6">
            <a:extLst>
              <a:ext uri="{FF2B5EF4-FFF2-40B4-BE49-F238E27FC236}">
                <a16:creationId xmlns:a16="http://schemas.microsoft.com/office/drawing/2014/main" id="{D688EF5F-1F96-4120-AC8F-68055C7F5809}"/>
              </a:ext>
            </a:extLst>
          </p:cNvPr>
          <p:cNvPicPr>
            <a:picLocks noGrp="1" noChangeAspect="1"/>
          </p:cNvPicPr>
          <p:nvPr>
            <p:ph idx="1"/>
          </p:nvPr>
        </p:nvPicPr>
        <p:blipFill>
          <a:blip r:embed="rId2"/>
          <a:stretch>
            <a:fillRect/>
          </a:stretch>
        </p:blipFill>
        <p:spPr>
          <a:xfrm>
            <a:off x="923358" y="685800"/>
            <a:ext cx="6541634" cy="5019675"/>
          </a:xfrm>
        </p:spPr>
      </p:pic>
    </p:spTree>
    <p:extLst>
      <p:ext uri="{BB962C8B-B14F-4D97-AF65-F5344CB8AC3E}">
        <p14:creationId xmlns:p14="http://schemas.microsoft.com/office/powerpoint/2010/main" val="56894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44E1-960D-E5EA-352A-26229C437F1E}"/>
              </a:ext>
            </a:extLst>
          </p:cNvPr>
          <p:cNvSpPr>
            <a:spLocks noGrp="1"/>
          </p:cNvSpPr>
          <p:nvPr>
            <p:ph type="title"/>
          </p:nvPr>
        </p:nvSpPr>
        <p:spPr/>
        <p:txBody>
          <a:bodyPr>
            <a:normAutofit fontScale="90000"/>
          </a:bodyPr>
          <a:lstStyle/>
          <a:p>
            <a:r>
              <a:rPr lang="en-US"/>
              <a:t>RAW Data:</a:t>
            </a:r>
            <a:br>
              <a:rPr lang="en-US"/>
            </a:br>
            <a:r>
              <a:rPr lang="en-US"/>
              <a:t>Data publication </a:t>
            </a:r>
            <a:br>
              <a:rPr lang="en-US"/>
            </a:br>
            <a:r>
              <a:rPr lang="en-US"/>
              <a:t>by AWS</a:t>
            </a:r>
          </a:p>
        </p:txBody>
      </p:sp>
      <p:pic>
        <p:nvPicPr>
          <p:cNvPr id="7" name="Content Placeholder 6">
            <a:extLst>
              <a:ext uri="{FF2B5EF4-FFF2-40B4-BE49-F238E27FC236}">
                <a16:creationId xmlns:a16="http://schemas.microsoft.com/office/drawing/2014/main" id="{5761E58B-C140-F8E3-1381-65578AF05560}"/>
              </a:ext>
            </a:extLst>
          </p:cNvPr>
          <p:cNvPicPr>
            <a:picLocks noGrp="1" noChangeAspect="1"/>
          </p:cNvPicPr>
          <p:nvPr>
            <p:ph idx="1"/>
          </p:nvPr>
        </p:nvPicPr>
        <p:blipFill>
          <a:blip r:embed="rId2"/>
          <a:stretch>
            <a:fillRect/>
          </a:stretch>
        </p:blipFill>
        <p:spPr>
          <a:xfrm>
            <a:off x="838200" y="858112"/>
            <a:ext cx="6711950" cy="4675051"/>
          </a:xfrm>
        </p:spPr>
      </p:pic>
      <p:sp>
        <p:nvSpPr>
          <p:cNvPr id="4" name="Text Placeholder 3">
            <a:extLst>
              <a:ext uri="{FF2B5EF4-FFF2-40B4-BE49-F238E27FC236}">
                <a16:creationId xmlns:a16="http://schemas.microsoft.com/office/drawing/2014/main" id="{E6789555-24F9-CD79-1CF6-1B486FC1465A}"/>
              </a:ext>
            </a:extLst>
          </p:cNvPr>
          <p:cNvSpPr>
            <a:spLocks noGrp="1"/>
          </p:cNvSpPr>
          <p:nvPr>
            <p:ph type="body" sz="half" idx="2"/>
          </p:nvPr>
        </p:nvSpPr>
        <p:spPr/>
        <p:txBody>
          <a:bodyPr/>
          <a:lstStyle/>
          <a:p>
            <a:r>
              <a:rPr lang="en-US"/>
              <a:t>Raw data is now available from Registry of Open Data on AWS.</a:t>
            </a:r>
          </a:p>
          <a:p>
            <a:r>
              <a:rPr lang="en-US"/>
              <a:t>The program was adopted by the Open Data Sponsorship Program, a social contribution program of Amazon (AWS), and approximately 2 PB of LHD experimental data was stored and released free of charge on AWS S3 storage </a:t>
            </a:r>
          </a:p>
        </p:txBody>
      </p:sp>
      <p:sp>
        <p:nvSpPr>
          <p:cNvPr id="5" name="Slide Number Placeholder 4">
            <a:extLst>
              <a:ext uri="{FF2B5EF4-FFF2-40B4-BE49-F238E27FC236}">
                <a16:creationId xmlns:a16="http://schemas.microsoft.com/office/drawing/2014/main" id="{B9286FD5-023D-686B-BF3B-77D561752BA6}"/>
              </a:ext>
            </a:extLst>
          </p:cNvPr>
          <p:cNvSpPr>
            <a:spLocks noGrp="1"/>
          </p:cNvSpPr>
          <p:nvPr>
            <p:ph type="sldNum" sz="quarter" idx="12"/>
          </p:nvPr>
        </p:nvSpPr>
        <p:spPr/>
        <p:txBody>
          <a:bodyPr/>
          <a:lstStyle/>
          <a:p>
            <a:fld id="{51338B62-EADD-435B-A74B-8C52B5D9D325}" type="slidenum">
              <a:rPr lang="en-US" smtClean="0"/>
              <a:pPr/>
              <a:t>24</a:t>
            </a:fld>
            <a:endParaRPr lang="en-US"/>
          </a:p>
        </p:txBody>
      </p:sp>
      <p:sp>
        <p:nvSpPr>
          <p:cNvPr id="19" name="テキスト ボックス 5">
            <a:extLst>
              <a:ext uri="{FF2B5EF4-FFF2-40B4-BE49-F238E27FC236}">
                <a16:creationId xmlns:a16="http://schemas.microsoft.com/office/drawing/2014/main" id="{5874C603-7CC7-7533-2104-D76EBD539F03}"/>
              </a:ext>
            </a:extLst>
          </p:cNvPr>
          <p:cNvSpPr txBox="1"/>
          <p:nvPr/>
        </p:nvSpPr>
        <p:spPr>
          <a:xfrm>
            <a:off x="838200" y="5949618"/>
            <a:ext cx="5821017" cy="646331"/>
          </a:xfrm>
          <a:prstGeom prst="rect">
            <a:avLst/>
          </a:prstGeom>
          <a:noFill/>
        </p:spPr>
        <p:txBody>
          <a:bodyPr wrap="square" rtlCol="0">
            <a:spAutoFit/>
          </a:bodyPr>
          <a:lstStyle/>
          <a:p>
            <a:r>
              <a:rPr lang="en-US" altLang="ja-JP">
                <a:latin typeface="ＭＳ Ｐゴシック" panose="020B0600070205080204" pitchFamily="50" charset="-128"/>
                <a:ea typeface="ＭＳ Ｐゴシック" panose="020B0600070205080204" pitchFamily="50" charset="-128"/>
              </a:rPr>
              <a:t>AWS </a:t>
            </a:r>
            <a:r>
              <a:rPr kumimoji="1" lang="ja-JP" altLang="en-US">
                <a:latin typeface="ＭＳ Ｐゴシック" panose="020B0600070205080204" pitchFamily="50" charset="-128"/>
                <a:ea typeface="ＭＳ Ｐゴシック" panose="020B0600070205080204" pitchFamily="50" charset="-128"/>
              </a:rPr>
              <a:t>ODP</a:t>
            </a:r>
            <a:r>
              <a:rPr lang="en-US" altLang="ja-JP">
                <a:latin typeface="ＭＳ Ｐゴシック" panose="020B0600070205080204" pitchFamily="50" charset="-128"/>
                <a:ea typeface="ＭＳ Ｐゴシック" panose="020B0600070205080204" pitchFamily="50" charset="-128"/>
              </a:rPr>
              <a:t>'s </a:t>
            </a:r>
            <a:r>
              <a:rPr kumimoji="1" lang="en-US" altLang="ja-JP">
                <a:latin typeface="ＭＳ Ｐゴシック" panose="020B0600070205080204" pitchFamily="50" charset="-128"/>
                <a:ea typeface="ＭＳ Ｐゴシック" panose="020B0600070205080204" pitchFamily="50" charset="-128"/>
              </a:rPr>
              <a:t>LHD </a:t>
            </a:r>
            <a:r>
              <a:rPr kumimoji="1" lang="ja-JP" altLang="en-US">
                <a:latin typeface="ＭＳ Ｐゴシック" panose="020B0600070205080204" pitchFamily="50" charset="-128"/>
                <a:ea typeface="ＭＳ Ｐゴシック" panose="020B0600070205080204" pitchFamily="50" charset="-128"/>
              </a:rPr>
              <a:t>Registry Page</a:t>
            </a:r>
            <a:br>
              <a:rPr kumimoji="1" lang="en-US" altLang="ja-JP">
                <a:latin typeface="ＭＳ Ｐゴシック" panose="020B0600070205080204" pitchFamily="50" charset="-128"/>
                <a:ea typeface="ＭＳ Ｐゴシック" panose="020B0600070205080204" pitchFamily="50" charset="-128"/>
              </a:rPr>
            </a:br>
            <a:r>
              <a:rPr kumimoji="1" lang="en-US" altLang="ja-JP">
                <a:ea typeface="ＭＳ Ｐゴシック" panose="020B0600070205080204" pitchFamily="50" charset="-128"/>
              </a:rPr>
              <a:t> https://registry.opendata.aws/nifs-lhd/</a:t>
            </a:r>
            <a:endParaRPr kumimoji="1" lang="ja-JP" altLang="en-US">
              <a:ea typeface="ＭＳ Ｐゴシック" panose="020B0600070205080204" pitchFamily="50" charset="-128"/>
            </a:endParaRPr>
          </a:p>
        </p:txBody>
      </p:sp>
    </p:spTree>
    <p:extLst>
      <p:ext uri="{BB962C8B-B14F-4D97-AF65-F5344CB8AC3E}">
        <p14:creationId xmlns:p14="http://schemas.microsoft.com/office/powerpoint/2010/main" val="387708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2FBB-F5DA-541C-8CDD-5D6B35B68373}"/>
              </a:ext>
            </a:extLst>
          </p:cNvPr>
          <p:cNvSpPr>
            <a:spLocks noGrp="1"/>
          </p:cNvSpPr>
          <p:nvPr>
            <p:ph type="title"/>
          </p:nvPr>
        </p:nvSpPr>
        <p:spPr/>
        <p:txBody>
          <a:bodyPr/>
          <a:lstStyle/>
          <a:p>
            <a:r>
              <a:rPr kumimoji="1" lang="en-US" altLang="ja-JP"/>
              <a:t>Aurora observation project</a:t>
            </a:r>
            <a:endParaRPr lang="en-US"/>
          </a:p>
        </p:txBody>
      </p:sp>
      <p:sp>
        <p:nvSpPr>
          <p:cNvPr id="4" name="Text Placeholder 3">
            <a:extLst>
              <a:ext uri="{FF2B5EF4-FFF2-40B4-BE49-F238E27FC236}">
                <a16:creationId xmlns:a16="http://schemas.microsoft.com/office/drawing/2014/main" id="{4BFA189F-6C1C-073A-4CA0-38E599E0CEF9}"/>
              </a:ext>
            </a:extLst>
          </p:cNvPr>
          <p:cNvSpPr>
            <a:spLocks noGrp="1"/>
          </p:cNvSpPr>
          <p:nvPr>
            <p:ph type="body" sz="half" idx="2"/>
          </p:nvPr>
        </p:nvSpPr>
        <p:spPr/>
        <p:txBody>
          <a:bodyPr/>
          <a:lstStyle/>
          <a:p>
            <a:r>
              <a:rPr lang="en-US" altLang="ja-JP" dirty="0"/>
              <a:t>Now, Open data Server provides the experimental data obtained by “Aurora Observation Project”. It is a</a:t>
            </a:r>
            <a:r>
              <a:rPr kumimoji="1" lang="en-US" altLang="ja-JP" dirty="0"/>
              <a:t> collaborative project among Kyoto University, Tohoku University and NIFS.</a:t>
            </a:r>
            <a:endParaRPr kumimoji="1" lang="ja-JP" altLang="en-US" dirty="0"/>
          </a:p>
          <a:p>
            <a:endParaRPr lang="en-US" dirty="0"/>
          </a:p>
        </p:txBody>
      </p:sp>
      <p:sp>
        <p:nvSpPr>
          <p:cNvPr id="5" name="Slide Number Placeholder 4">
            <a:extLst>
              <a:ext uri="{FF2B5EF4-FFF2-40B4-BE49-F238E27FC236}">
                <a16:creationId xmlns:a16="http://schemas.microsoft.com/office/drawing/2014/main" id="{59A7E420-B149-1978-86F7-87A799661989}"/>
              </a:ext>
            </a:extLst>
          </p:cNvPr>
          <p:cNvSpPr>
            <a:spLocks noGrp="1"/>
          </p:cNvSpPr>
          <p:nvPr>
            <p:ph type="sldNum" sz="quarter" idx="12"/>
          </p:nvPr>
        </p:nvSpPr>
        <p:spPr/>
        <p:txBody>
          <a:bodyPr/>
          <a:lstStyle/>
          <a:p>
            <a:fld id="{51338B62-EADD-435B-A74B-8C52B5D9D325}" type="slidenum">
              <a:rPr lang="en-US" smtClean="0"/>
              <a:pPr/>
              <a:t>25</a:t>
            </a:fld>
            <a:endParaRPr lang="en-US"/>
          </a:p>
        </p:txBody>
      </p:sp>
      <p:pic>
        <p:nvPicPr>
          <p:cNvPr id="6" name="コンテンツ プレースホルダー 7">
            <a:extLst>
              <a:ext uri="{FF2B5EF4-FFF2-40B4-BE49-F238E27FC236}">
                <a16:creationId xmlns:a16="http://schemas.microsoft.com/office/drawing/2014/main" id="{48AAE2CD-250C-4B9E-989C-1F1AE263272F}"/>
              </a:ext>
            </a:extLst>
          </p:cNvPr>
          <p:cNvPicPr>
            <a:picLocks noGrp="1" noChangeAspect="1"/>
          </p:cNvPicPr>
          <p:nvPr>
            <p:ph idx="1"/>
          </p:nvPr>
        </p:nvPicPr>
        <p:blipFill>
          <a:blip r:embed="rId2"/>
          <a:stretch>
            <a:fillRect/>
          </a:stretch>
        </p:blipFill>
        <p:spPr>
          <a:xfrm>
            <a:off x="838200" y="958977"/>
            <a:ext cx="6711950" cy="4473321"/>
          </a:xfrm>
        </p:spPr>
      </p:pic>
      <p:sp>
        <p:nvSpPr>
          <p:cNvPr id="3" name="TextBox 2">
            <a:extLst>
              <a:ext uri="{FF2B5EF4-FFF2-40B4-BE49-F238E27FC236}">
                <a16:creationId xmlns:a16="http://schemas.microsoft.com/office/drawing/2014/main" id="{1F253C49-2DA0-73F2-BE79-3894B47E5978}"/>
              </a:ext>
            </a:extLst>
          </p:cNvPr>
          <p:cNvSpPr txBox="1"/>
          <p:nvPr/>
        </p:nvSpPr>
        <p:spPr>
          <a:xfrm>
            <a:off x="685800" y="5710180"/>
            <a:ext cx="6853992" cy="646331"/>
          </a:xfrm>
          <a:prstGeom prst="rect">
            <a:avLst/>
          </a:prstGeom>
          <a:noFill/>
        </p:spPr>
        <p:txBody>
          <a:bodyPr wrap="none" rtlCol="0">
            <a:spAutoFit/>
          </a:bodyPr>
          <a:lstStyle/>
          <a:p>
            <a:r>
              <a:rPr lang="en-US"/>
              <a:t>Project Home Page  https://projects.nifs.ac.jp/aurora/en/</a:t>
            </a:r>
          </a:p>
          <a:p>
            <a:r>
              <a:rPr lang="en-US"/>
              <a:t>Open Data Server https://exp.lhd.nifs.ac.jp/opendata/HypSAC</a:t>
            </a:r>
          </a:p>
        </p:txBody>
      </p:sp>
    </p:spTree>
    <p:extLst>
      <p:ext uri="{BB962C8B-B14F-4D97-AF65-F5344CB8AC3E}">
        <p14:creationId xmlns:p14="http://schemas.microsoft.com/office/powerpoint/2010/main" val="1182232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C10D02-AECA-43BA-BDD3-2AD56631116F}"/>
              </a:ext>
            </a:extLst>
          </p:cNvPr>
          <p:cNvSpPr>
            <a:spLocks noGrp="1"/>
          </p:cNvSpPr>
          <p:nvPr>
            <p:ph type="title"/>
          </p:nvPr>
        </p:nvSpPr>
        <p:spPr/>
        <p:txBody>
          <a:bodyPr/>
          <a:lstStyle/>
          <a:p>
            <a:r>
              <a:rPr kumimoji="1" lang="en-US" altLang="ja-JP"/>
              <a:t>Myview2 for aurora data</a:t>
            </a:r>
            <a:endParaRPr kumimoji="1" lang="ja-JP" altLang="en-US"/>
          </a:p>
        </p:txBody>
      </p:sp>
      <p:sp>
        <p:nvSpPr>
          <p:cNvPr id="4" name="テキスト プレースホルダー 3">
            <a:extLst>
              <a:ext uri="{FF2B5EF4-FFF2-40B4-BE49-F238E27FC236}">
                <a16:creationId xmlns:a16="http://schemas.microsoft.com/office/drawing/2014/main" id="{2B3459EE-5C00-4D1D-A4C8-1709E63ECFD3}"/>
              </a:ext>
            </a:extLst>
          </p:cNvPr>
          <p:cNvSpPr>
            <a:spLocks noGrp="1"/>
          </p:cNvSpPr>
          <p:nvPr>
            <p:ph type="body" sz="half" idx="2"/>
          </p:nvPr>
        </p:nvSpPr>
        <p:spPr/>
        <p:txBody>
          <a:bodyPr/>
          <a:lstStyle/>
          <a:p>
            <a:r>
              <a:rPr kumimoji="1" lang="en-US" altLang="ja-JP"/>
              <a:t>MyView2 can display Aurora Project data same as LHD data.</a:t>
            </a:r>
            <a:endParaRPr kumimoji="1" lang="ja-JP" altLang="en-US"/>
          </a:p>
        </p:txBody>
      </p:sp>
      <p:sp>
        <p:nvSpPr>
          <p:cNvPr id="5" name="スライド番号プレースホルダー 4">
            <a:extLst>
              <a:ext uri="{FF2B5EF4-FFF2-40B4-BE49-F238E27FC236}">
                <a16:creationId xmlns:a16="http://schemas.microsoft.com/office/drawing/2014/main" id="{0D91DECB-59BA-45BD-82A4-4F8A817E7C57}"/>
              </a:ext>
            </a:extLst>
          </p:cNvPr>
          <p:cNvSpPr>
            <a:spLocks noGrp="1"/>
          </p:cNvSpPr>
          <p:nvPr>
            <p:ph type="sldNum" sz="quarter" idx="12"/>
          </p:nvPr>
        </p:nvSpPr>
        <p:spPr/>
        <p:txBody>
          <a:bodyPr/>
          <a:lstStyle/>
          <a:p>
            <a:fld id="{51338B62-EADD-435B-A74B-8C52B5D9D325}" type="slidenum">
              <a:rPr lang="en-US" smtClean="0"/>
              <a:pPr/>
              <a:t>26</a:t>
            </a:fld>
            <a:r>
              <a:rPr lang="en-US"/>
              <a:t>/x</a:t>
            </a:r>
          </a:p>
        </p:txBody>
      </p:sp>
      <p:pic>
        <p:nvPicPr>
          <p:cNvPr id="6" name="Picture 2">
            <a:extLst>
              <a:ext uri="{FF2B5EF4-FFF2-40B4-BE49-F238E27FC236}">
                <a16:creationId xmlns:a16="http://schemas.microsoft.com/office/drawing/2014/main" id="{D13AFDEF-05DA-44A6-934B-7AB892EAA2DF}"/>
              </a:ext>
            </a:extLst>
          </p:cNvPr>
          <p:cNvPicPr>
            <a:picLocks noGrp="1" noChangeAspect="1"/>
          </p:cNvPicPr>
          <p:nvPr>
            <p:ph idx="1"/>
          </p:nvPr>
        </p:nvPicPr>
        <p:blipFill>
          <a:blip r:embed="rId2"/>
          <a:stretch>
            <a:fillRect/>
          </a:stretch>
        </p:blipFill>
        <p:spPr>
          <a:xfrm>
            <a:off x="838200" y="1391997"/>
            <a:ext cx="6711950" cy="3607280"/>
          </a:xfrm>
          <a:prstGeom prst="rect">
            <a:avLst/>
          </a:prstGeom>
        </p:spPr>
      </p:pic>
    </p:spTree>
    <p:extLst>
      <p:ext uri="{BB962C8B-B14F-4D97-AF65-F5344CB8AC3E}">
        <p14:creationId xmlns:p14="http://schemas.microsoft.com/office/powerpoint/2010/main" val="417424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CA1ADA6-351D-4458-8822-69FAAD869FB7}"/>
              </a:ext>
            </a:extLst>
          </p:cNvPr>
          <p:cNvSpPr>
            <a:spLocks noGrp="1"/>
          </p:cNvSpPr>
          <p:nvPr>
            <p:ph type="title"/>
          </p:nvPr>
        </p:nvSpPr>
        <p:spPr/>
        <p:txBody>
          <a:bodyPr/>
          <a:lstStyle/>
          <a:p>
            <a:r>
              <a:rPr lang="en-US" altLang="ja-JP"/>
              <a:t>Modification for aurora data</a:t>
            </a:r>
            <a:endParaRPr lang="ja-JP" altLang="en-US"/>
          </a:p>
        </p:txBody>
      </p:sp>
      <p:sp>
        <p:nvSpPr>
          <p:cNvPr id="7" name="コンテンツ プレースホルダー 6">
            <a:extLst>
              <a:ext uri="{FF2B5EF4-FFF2-40B4-BE49-F238E27FC236}">
                <a16:creationId xmlns:a16="http://schemas.microsoft.com/office/drawing/2014/main" id="{E373B574-5651-4E22-B33C-69C7BEC43DAE}"/>
              </a:ext>
            </a:extLst>
          </p:cNvPr>
          <p:cNvSpPr>
            <a:spLocks noGrp="1"/>
          </p:cNvSpPr>
          <p:nvPr>
            <p:ph idx="1"/>
          </p:nvPr>
        </p:nvSpPr>
        <p:spPr/>
        <p:txBody>
          <a:bodyPr vert="horz" lIns="91440" tIns="45720" rIns="91440" bIns="45720" rtlCol="0" anchor="t">
            <a:normAutofit lnSpcReduction="10000"/>
          </a:bodyPr>
          <a:lstStyle/>
          <a:p>
            <a:pPr marL="0" indent="0">
              <a:buNone/>
            </a:pPr>
            <a:r>
              <a:rPr lang="en-US" altLang="ja-JP" dirty="0">
                <a:ea typeface="HG明朝B"/>
              </a:rPr>
              <a:t>In order to handle Aurora Project Data by the Kaiseki Server, a physical data server for LHD, modifications were required. </a:t>
            </a:r>
            <a:endParaRPr lang="en-US" altLang="ja-JP" dirty="0"/>
          </a:p>
          <a:p>
            <a:r>
              <a:rPr lang="en-US" altLang="ja-JP" dirty="0">
                <a:ea typeface="HG明朝B"/>
              </a:rPr>
              <a:t>LHD Experiment data is identified by shot (pulse) number and sub shot number. Sub shot number is used to identify a part of long pulse.  On the other hand, aurora data is identified by the observation start time. </a:t>
            </a:r>
          </a:p>
          <a:p>
            <a:endParaRPr lang="en-US" altLang="ja-JP" dirty="0"/>
          </a:p>
          <a:p>
            <a:pPr marL="0" indent="0">
              <a:buNone/>
            </a:pPr>
            <a:endParaRPr lang="en-US" altLang="ja-JP" dirty="0"/>
          </a:p>
          <a:p>
            <a:pPr marL="0" indent="0">
              <a:buNone/>
            </a:pPr>
            <a:r>
              <a:rPr lang="en-US" altLang="ja-JP" dirty="0">
                <a:ea typeface="HG明朝B"/>
              </a:rPr>
              <a:t>The Kaiseki Server must be modified to interpret shot number and sub shot number as date and time.</a:t>
            </a:r>
          </a:p>
          <a:p>
            <a:r>
              <a:rPr lang="en-US" altLang="ja-JP" dirty="0"/>
              <a:t>Shot number describes the date of ‘YYYYMMDD’ format, and it needs to convert from 32bit integer to 64bit integer.</a:t>
            </a:r>
          </a:p>
          <a:p>
            <a:r>
              <a:rPr lang="en-US" altLang="ja-JP" dirty="0"/>
              <a:t>Sub shot number describes the time of ‘HHMMDD’ format.</a:t>
            </a:r>
          </a:p>
          <a:p>
            <a:endParaRPr lang="en-US" altLang="ja-JP" dirty="0"/>
          </a:p>
        </p:txBody>
      </p:sp>
      <p:sp>
        <p:nvSpPr>
          <p:cNvPr id="5" name="スライド番号プレースホルダー 4">
            <a:extLst>
              <a:ext uri="{FF2B5EF4-FFF2-40B4-BE49-F238E27FC236}">
                <a16:creationId xmlns:a16="http://schemas.microsoft.com/office/drawing/2014/main" id="{722F8C47-EF3D-4701-8534-864B48B10BFB}"/>
              </a:ext>
            </a:extLst>
          </p:cNvPr>
          <p:cNvSpPr>
            <a:spLocks noGrp="1"/>
          </p:cNvSpPr>
          <p:nvPr>
            <p:ph type="sldNum" sz="quarter" idx="12"/>
          </p:nvPr>
        </p:nvSpPr>
        <p:spPr/>
        <p:txBody>
          <a:bodyPr/>
          <a:lstStyle/>
          <a:p>
            <a:fld id="{51338B62-EADD-435B-A74B-8C52B5D9D325}" type="slidenum">
              <a:rPr lang="en-US" smtClean="0"/>
              <a:pPr/>
              <a:t>27</a:t>
            </a:fld>
            <a:r>
              <a:rPr lang="en-US"/>
              <a:t>/x</a:t>
            </a:r>
          </a:p>
        </p:txBody>
      </p:sp>
      <p:sp>
        <p:nvSpPr>
          <p:cNvPr id="8" name="矢印: 下 7">
            <a:extLst>
              <a:ext uri="{FF2B5EF4-FFF2-40B4-BE49-F238E27FC236}">
                <a16:creationId xmlns:a16="http://schemas.microsoft.com/office/drawing/2014/main" id="{3881E2AF-AD78-49EF-9E75-421778EBCCA4}"/>
              </a:ext>
            </a:extLst>
          </p:cNvPr>
          <p:cNvSpPr/>
          <p:nvPr/>
        </p:nvSpPr>
        <p:spPr>
          <a:xfrm>
            <a:off x="4898744" y="3730879"/>
            <a:ext cx="1026160"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652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E449FD-58F3-D03A-56CB-DB17BAF640C1}"/>
              </a:ext>
            </a:extLst>
          </p:cNvPr>
          <p:cNvSpPr>
            <a:spLocks noGrp="1"/>
          </p:cNvSpPr>
          <p:nvPr>
            <p:ph type="title"/>
          </p:nvPr>
        </p:nvSpPr>
        <p:spPr/>
        <p:txBody>
          <a:bodyPr/>
          <a:lstStyle/>
          <a:p>
            <a:r>
              <a:rPr lang="en-US"/>
              <a:t>displaying aurora data</a:t>
            </a:r>
          </a:p>
        </p:txBody>
      </p:sp>
      <p:sp>
        <p:nvSpPr>
          <p:cNvPr id="6" name="Content Placeholder 5">
            <a:extLst>
              <a:ext uri="{FF2B5EF4-FFF2-40B4-BE49-F238E27FC236}">
                <a16:creationId xmlns:a16="http://schemas.microsoft.com/office/drawing/2014/main" id="{92923C7E-F3A1-89D1-3E08-9EE9DECD116F}"/>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Another problem is that it takes long time to display aurora data. ( ~ 10 min)</a:t>
            </a:r>
          </a:p>
          <a:p>
            <a:pPr marL="0" indent="0">
              <a:buNone/>
            </a:pPr>
            <a:endParaRPr lang="en-US" dirty="0"/>
          </a:p>
          <a:p>
            <a:r>
              <a:rPr lang="en-US" dirty="0"/>
              <a:t>The size of aurora data is larger than that of typical LHD data. </a:t>
            </a:r>
          </a:p>
          <a:p>
            <a:pPr lvl="1"/>
            <a:r>
              <a:rPr lang="en-US" dirty="0"/>
              <a:t>Thomson Data : ~ MB</a:t>
            </a:r>
          </a:p>
          <a:p>
            <a:pPr lvl="1"/>
            <a:r>
              <a:rPr lang="en-US" dirty="0"/>
              <a:t>Aurora Data : 2GB</a:t>
            </a:r>
          </a:p>
          <a:p>
            <a:r>
              <a:rPr lang="en-US" dirty="0"/>
              <a:t>Most of the time is spent for converting text into numerical array rather than downloading the data from the Internet.</a:t>
            </a:r>
          </a:p>
          <a:p>
            <a:pPr>
              <a:buClr>
                <a:srgbClr val="9E3611"/>
              </a:buClr>
            </a:pPr>
            <a:endParaRPr lang="en-US" dirty="0"/>
          </a:p>
          <a:p>
            <a:pPr>
              <a:buClr>
                <a:srgbClr val="9E3611"/>
              </a:buClr>
            </a:pPr>
            <a:endParaRPr lang="en-US" dirty="0"/>
          </a:p>
          <a:p>
            <a:pPr>
              <a:buClr>
                <a:srgbClr val="9E3611"/>
              </a:buClr>
            </a:pPr>
            <a:r>
              <a:rPr lang="en-US" dirty="0"/>
              <a:t>myView2 converts text file into python internal object format (.PKL file), and stores them in the local cache, then reuses them if they are referred again.</a:t>
            </a:r>
          </a:p>
          <a:p>
            <a:pPr marL="0" indent="0">
              <a:buNone/>
            </a:pPr>
            <a:endParaRPr lang="en-US" dirty="0"/>
          </a:p>
        </p:txBody>
      </p:sp>
      <p:sp>
        <p:nvSpPr>
          <p:cNvPr id="3" name="Slide Number Placeholder 2">
            <a:extLst>
              <a:ext uri="{FF2B5EF4-FFF2-40B4-BE49-F238E27FC236}">
                <a16:creationId xmlns:a16="http://schemas.microsoft.com/office/drawing/2014/main" id="{5811D485-DD30-8394-0E8D-CB9D9A8BFB99}"/>
              </a:ext>
            </a:extLst>
          </p:cNvPr>
          <p:cNvSpPr>
            <a:spLocks noGrp="1"/>
          </p:cNvSpPr>
          <p:nvPr>
            <p:ph type="sldNum" sz="quarter" idx="12"/>
          </p:nvPr>
        </p:nvSpPr>
        <p:spPr/>
        <p:txBody>
          <a:bodyPr/>
          <a:lstStyle/>
          <a:p>
            <a:fld id="{51338B62-EADD-435B-A74B-8C52B5D9D325}" type="slidenum">
              <a:rPr lang="en-US" smtClean="0"/>
              <a:t>28</a:t>
            </a:fld>
            <a:endParaRPr lang="en-US"/>
          </a:p>
        </p:txBody>
      </p:sp>
      <p:sp>
        <p:nvSpPr>
          <p:cNvPr id="4" name="矢印: 下 3">
            <a:extLst>
              <a:ext uri="{FF2B5EF4-FFF2-40B4-BE49-F238E27FC236}">
                <a16:creationId xmlns:a16="http://schemas.microsoft.com/office/drawing/2014/main" id="{D29528D8-4E3A-4D4E-685A-0862854B0B86}"/>
              </a:ext>
            </a:extLst>
          </p:cNvPr>
          <p:cNvSpPr/>
          <p:nvPr/>
        </p:nvSpPr>
        <p:spPr>
          <a:xfrm>
            <a:off x="5489294" y="4645279"/>
            <a:ext cx="1026160"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4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2D3D-5276-443B-DA00-68EADED9CA97}"/>
              </a:ext>
            </a:extLst>
          </p:cNvPr>
          <p:cNvSpPr>
            <a:spLocks noGrp="1"/>
          </p:cNvSpPr>
          <p:nvPr>
            <p:ph type="title"/>
          </p:nvPr>
        </p:nvSpPr>
        <p:spPr/>
        <p:txBody>
          <a:bodyPr/>
          <a:lstStyle/>
          <a:p>
            <a:r>
              <a:rPr lang="en-US"/>
              <a:t>Performance improvement</a:t>
            </a:r>
          </a:p>
        </p:txBody>
      </p:sp>
      <p:sp>
        <p:nvSpPr>
          <p:cNvPr id="4" name="Text Placeholder 3">
            <a:extLst>
              <a:ext uri="{FF2B5EF4-FFF2-40B4-BE49-F238E27FC236}">
                <a16:creationId xmlns:a16="http://schemas.microsoft.com/office/drawing/2014/main" id="{FD332757-7F5C-5825-2315-0F5E118E49A5}"/>
              </a:ext>
            </a:extLst>
          </p:cNvPr>
          <p:cNvSpPr>
            <a:spLocks noGrp="1"/>
          </p:cNvSpPr>
          <p:nvPr>
            <p:ph type="body" sz="half" idx="2"/>
          </p:nvPr>
        </p:nvSpPr>
        <p:spPr/>
        <p:txBody>
          <a:bodyPr>
            <a:normAutofit fontScale="85000" lnSpcReduction="10000"/>
          </a:bodyPr>
          <a:lstStyle/>
          <a:p>
            <a:r>
              <a:rPr lang="en-US"/>
              <a:t>Data is store into local cache</a:t>
            </a:r>
          </a:p>
          <a:p>
            <a:r>
              <a:rPr lang="en-US">
                <a:solidFill>
                  <a:schemeClr val="tx1"/>
                </a:solidFill>
              </a:rPr>
              <a:t>Check if the timestamp of the remote file with local cache, and load from the local cache if the remote file is not updated.</a:t>
            </a:r>
          </a:p>
          <a:p>
            <a:r>
              <a:rPr lang="en-US"/>
              <a:t>The cache data is stored as binary data.</a:t>
            </a:r>
          </a:p>
          <a:p>
            <a:r>
              <a:rPr lang="en-US">
                <a:solidFill>
                  <a:schemeClr val="tx1"/>
                </a:solidFill>
              </a:rPr>
              <a:t>Save the array data as </a:t>
            </a:r>
            <a:r>
              <a:rPr lang="en-US" err="1">
                <a:solidFill>
                  <a:schemeClr val="tx1"/>
                </a:solidFill>
              </a:rPr>
              <a:t>pkl</a:t>
            </a:r>
            <a:r>
              <a:rPr lang="en-US">
                <a:solidFill>
                  <a:schemeClr val="tx1"/>
                </a:solidFill>
              </a:rPr>
              <a:t> format to eliminate text-to-binary conversion time.</a:t>
            </a:r>
          </a:p>
          <a:p>
            <a:r>
              <a:rPr lang="en-US"/>
              <a:t>Serialize data loading of the same target.</a:t>
            </a:r>
          </a:p>
          <a:p>
            <a:r>
              <a:rPr lang="en-US">
                <a:solidFill>
                  <a:schemeClr val="tx1"/>
                </a:solidFill>
              </a:rPr>
              <a:t>myView2 loaded the data parallel for each graph line to enhance drawing speed. If there are multiple lines referencing the same file, the text-to-binary conversion process will be duplicated, which in turn will slow down the process.</a:t>
            </a:r>
          </a:p>
          <a:p>
            <a:endParaRPr lang="en-US"/>
          </a:p>
        </p:txBody>
      </p:sp>
      <p:sp>
        <p:nvSpPr>
          <p:cNvPr id="5" name="Slide Number Placeholder 4">
            <a:extLst>
              <a:ext uri="{FF2B5EF4-FFF2-40B4-BE49-F238E27FC236}">
                <a16:creationId xmlns:a16="http://schemas.microsoft.com/office/drawing/2014/main" id="{E33608D4-1298-08E4-9A46-30E624E27E74}"/>
              </a:ext>
            </a:extLst>
          </p:cNvPr>
          <p:cNvSpPr>
            <a:spLocks noGrp="1"/>
          </p:cNvSpPr>
          <p:nvPr>
            <p:ph type="sldNum" sz="quarter" idx="12"/>
          </p:nvPr>
        </p:nvSpPr>
        <p:spPr/>
        <p:txBody>
          <a:bodyPr/>
          <a:lstStyle/>
          <a:p>
            <a:fld id="{51338B62-EADD-435B-A74B-8C52B5D9D325}" type="slidenum">
              <a:rPr lang="en-US" smtClean="0"/>
              <a:t>29</a:t>
            </a:fld>
            <a:endParaRPr lang="en-US"/>
          </a:p>
        </p:txBody>
      </p:sp>
      <p:pic>
        <p:nvPicPr>
          <p:cNvPr id="8" name="Content Placeholder 7">
            <a:extLst>
              <a:ext uri="{FF2B5EF4-FFF2-40B4-BE49-F238E27FC236}">
                <a16:creationId xmlns:a16="http://schemas.microsoft.com/office/drawing/2014/main" id="{3A839F67-16CC-3FAF-7A6D-E17C584BAF22}"/>
              </a:ext>
            </a:extLst>
          </p:cNvPr>
          <p:cNvPicPr>
            <a:picLocks noGrp="1" noChangeAspect="1"/>
          </p:cNvPicPr>
          <p:nvPr>
            <p:ph idx="1"/>
          </p:nvPr>
        </p:nvPicPr>
        <p:blipFill>
          <a:blip r:embed="rId3"/>
          <a:stretch>
            <a:fillRect/>
          </a:stretch>
        </p:blipFill>
        <p:spPr>
          <a:xfrm>
            <a:off x="838200" y="925319"/>
            <a:ext cx="6711950" cy="4540637"/>
          </a:xfrm>
        </p:spPr>
      </p:pic>
    </p:spTree>
    <p:extLst>
      <p:ext uri="{BB962C8B-B14F-4D97-AF65-F5344CB8AC3E}">
        <p14:creationId xmlns:p14="http://schemas.microsoft.com/office/powerpoint/2010/main" val="382720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855A3-6E68-4936-ECA5-59480784A90E}"/>
              </a:ext>
            </a:extLst>
          </p:cNvPr>
          <p:cNvSpPr>
            <a:spLocks noGrp="1"/>
          </p:cNvSpPr>
          <p:nvPr>
            <p:ph type="title"/>
          </p:nvPr>
        </p:nvSpPr>
        <p:spPr/>
        <p:txBody>
          <a:bodyPr/>
          <a:lstStyle/>
          <a:p>
            <a:r>
              <a:rPr lang="en-US"/>
              <a:t>LHD experiment</a:t>
            </a:r>
          </a:p>
        </p:txBody>
      </p:sp>
      <p:sp>
        <p:nvSpPr>
          <p:cNvPr id="6" name="Text Placeholder 5">
            <a:extLst>
              <a:ext uri="{FF2B5EF4-FFF2-40B4-BE49-F238E27FC236}">
                <a16:creationId xmlns:a16="http://schemas.microsoft.com/office/drawing/2014/main" id="{E17BF5FB-5275-C6C2-DAF1-E507213C76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E69C79-460D-75B8-DAB0-8F2E9B8C8939}"/>
              </a:ext>
            </a:extLst>
          </p:cNvPr>
          <p:cNvSpPr>
            <a:spLocks noGrp="1"/>
          </p:cNvSpPr>
          <p:nvPr>
            <p:ph type="sldNum" sz="quarter" idx="12"/>
          </p:nvPr>
        </p:nvSpPr>
        <p:spPr/>
        <p:txBody>
          <a:bodyPr/>
          <a:lstStyle/>
          <a:p>
            <a:fld id="{51338B62-EADD-435B-A74B-8C52B5D9D325}" type="slidenum">
              <a:rPr lang="en-US" smtClean="0"/>
              <a:pPr/>
              <a:t>3</a:t>
            </a:fld>
            <a:endParaRPr lang="en-US"/>
          </a:p>
        </p:txBody>
      </p:sp>
    </p:spTree>
    <p:extLst>
      <p:ext uri="{BB962C8B-B14F-4D97-AF65-F5344CB8AC3E}">
        <p14:creationId xmlns:p14="http://schemas.microsoft.com/office/powerpoint/2010/main" val="337025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0E875A-A379-000F-1807-2F7E5F69BEFA}"/>
              </a:ext>
            </a:extLst>
          </p:cNvPr>
          <p:cNvSpPr>
            <a:spLocks noGrp="1"/>
          </p:cNvSpPr>
          <p:nvPr>
            <p:ph type="title"/>
          </p:nvPr>
        </p:nvSpPr>
        <p:spPr/>
        <p:txBody>
          <a:bodyPr/>
          <a:lstStyle/>
          <a:p>
            <a:r>
              <a:rPr lang="en-US"/>
              <a:t>conclusion</a:t>
            </a:r>
          </a:p>
        </p:txBody>
      </p:sp>
      <p:sp>
        <p:nvSpPr>
          <p:cNvPr id="7" name="Text Placeholder 6">
            <a:extLst>
              <a:ext uri="{FF2B5EF4-FFF2-40B4-BE49-F238E27FC236}">
                <a16:creationId xmlns:a16="http://schemas.microsoft.com/office/drawing/2014/main" id="{7AF3F2F7-E2B5-16B6-6595-C3B10D6ADF8C}"/>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3828FA0-FBF0-F8CA-E637-DC9B1F791E95}"/>
              </a:ext>
            </a:extLst>
          </p:cNvPr>
          <p:cNvSpPr>
            <a:spLocks noGrp="1"/>
          </p:cNvSpPr>
          <p:nvPr>
            <p:ph type="sldNum" sz="quarter" idx="12"/>
          </p:nvPr>
        </p:nvSpPr>
        <p:spPr/>
        <p:txBody>
          <a:bodyPr/>
          <a:lstStyle/>
          <a:p>
            <a:fld id="{51338B62-EADD-435B-A74B-8C52B5D9D325}" type="slidenum">
              <a:rPr lang="en-US" smtClean="0"/>
              <a:pPr/>
              <a:t>30</a:t>
            </a:fld>
            <a:endParaRPr lang="en-US"/>
          </a:p>
        </p:txBody>
      </p:sp>
    </p:spTree>
    <p:extLst>
      <p:ext uri="{BB962C8B-B14F-4D97-AF65-F5344CB8AC3E}">
        <p14:creationId xmlns:p14="http://schemas.microsoft.com/office/powerpoint/2010/main" val="355750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977B-8030-9E71-59DB-7688129B3851}"/>
              </a:ext>
            </a:extLst>
          </p:cNvPr>
          <p:cNvSpPr>
            <a:spLocks noGrp="1"/>
          </p:cNvSpPr>
          <p:nvPr>
            <p:ph type="title"/>
          </p:nvPr>
        </p:nvSpPr>
        <p:spPr/>
        <p:txBody>
          <a:bodyPr/>
          <a:lstStyle/>
          <a:p>
            <a:r>
              <a:rPr kumimoji="1" lang="en-US" altLang="ja-JP"/>
              <a:t>summary</a:t>
            </a:r>
            <a:endParaRPr lang="en-US"/>
          </a:p>
        </p:txBody>
      </p:sp>
      <p:sp>
        <p:nvSpPr>
          <p:cNvPr id="3" name="Content Placeholder 2">
            <a:extLst>
              <a:ext uri="{FF2B5EF4-FFF2-40B4-BE49-F238E27FC236}">
                <a16:creationId xmlns:a16="http://schemas.microsoft.com/office/drawing/2014/main" id="{8B7CF34D-568B-CB6D-D056-9B3A23674C50}"/>
              </a:ext>
            </a:extLst>
          </p:cNvPr>
          <p:cNvSpPr>
            <a:spLocks noGrp="1"/>
          </p:cNvSpPr>
          <p:nvPr>
            <p:ph idx="1"/>
          </p:nvPr>
        </p:nvSpPr>
        <p:spPr/>
        <p:txBody>
          <a:bodyPr/>
          <a:lstStyle/>
          <a:p>
            <a:r>
              <a:rPr kumimoji="1" lang="en-US" altLang="ja-JP" dirty="0"/>
              <a:t>The physical data is managed the Kaiseki Server, a physical data server,  and stored as text file.</a:t>
            </a:r>
          </a:p>
          <a:p>
            <a:r>
              <a:rPr kumimoji="1" lang="en-US" altLang="ja-JP" dirty="0"/>
              <a:t>Raw2Ana and AutoAna systems are working to register physical data between short pulse discharges.</a:t>
            </a:r>
          </a:p>
          <a:p>
            <a:r>
              <a:rPr kumimoji="1" lang="en-US" altLang="ja-JP" dirty="0"/>
              <a:t>In order to visualize LHD physical data, myView2 is available.</a:t>
            </a:r>
          </a:p>
          <a:p>
            <a:r>
              <a:rPr kumimoji="1" lang="en-US" altLang="ja-JP" dirty="0"/>
              <a:t>Data of the LHD experiment is now available freely from Open Data Server and Open Data Repository by AWS.</a:t>
            </a:r>
          </a:p>
          <a:p>
            <a:r>
              <a:rPr kumimoji="1" lang="en-US" altLang="ja-JP" dirty="0"/>
              <a:t>Open Data Server now provides Aurora Project Data as well as LHD data, and ready for other data.</a:t>
            </a:r>
          </a:p>
          <a:p>
            <a:endParaRPr lang="en-US" dirty="0"/>
          </a:p>
        </p:txBody>
      </p:sp>
      <p:sp>
        <p:nvSpPr>
          <p:cNvPr id="4" name="Slide Number Placeholder 3">
            <a:extLst>
              <a:ext uri="{FF2B5EF4-FFF2-40B4-BE49-F238E27FC236}">
                <a16:creationId xmlns:a16="http://schemas.microsoft.com/office/drawing/2014/main" id="{D96A9E9B-8390-8774-ECDC-E7ADBFA166CC}"/>
              </a:ext>
            </a:extLst>
          </p:cNvPr>
          <p:cNvSpPr>
            <a:spLocks noGrp="1"/>
          </p:cNvSpPr>
          <p:nvPr>
            <p:ph type="sldNum" sz="quarter" idx="12"/>
          </p:nvPr>
        </p:nvSpPr>
        <p:spPr/>
        <p:txBody>
          <a:bodyPr/>
          <a:lstStyle/>
          <a:p>
            <a:fld id="{51338B62-EADD-435B-A74B-8C52B5D9D325}" type="slidenum">
              <a:rPr lang="en-US" smtClean="0"/>
              <a:pPr/>
              <a:t>31</a:t>
            </a:fld>
            <a:endParaRPr lang="en-US"/>
          </a:p>
        </p:txBody>
      </p:sp>
    </p:spTree>
    <p:extLst>
      <p:ext uri="{BB962C8B-B14F-4D97-AF65-F5344CB8AC3E}">
        <p14:creationId xmlns:p14="http://schemas.microsoft.com/office/powerpoint/2010/main" val="1660762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9012C-C5C7-AB87-5F27-3F06D593276C}"/>
              </a:ext>
            </a:extLst>
          </p:cNvPr>
          <p:cNvSpPr>
            <a:spLocks noGrp="1"/>
          </p:cNvSpPr>
          <p:nvPr>
            <p:ph idx="1"/>
          </p:nvPr>
        </p:nvSpPr>
        <p:spPr/>
        <p:txBody>
          <a:bodyPr/>
          <a:lstStyle/>
          <a:p>
            <a:r>
              <a:rPr lang="en-US" altLang="ja-JP" dirty="0"/>
              <a:t>Support for more generic data other than plasma experiment</a:t>
            </a:r>
          </a:p>
          <a:p>
            <a:pPr marL="274320" lvl="1" indent="0">
              <a:buNone/>
            </a:pPr>
            <a:r>
              <a:rPr lang="en-US" altLang="ja-JP" dirty="0"/>
              <a:t>➔ Each data can be identified by tags rather than shot number.</a:t>
            </a:r>
          </a:p>
          <a:p>
            <a:r>
              <a:rPr lang="en-US" altLang="ja-JP" dirty="0"/>
              <a:t>Improve data access to Open Data Server</a:t>
            </a:r>
          </a:p>
          <a:p>
            <a:pPr marL="274320" lvl="1" indent="0">
              <a:buNone/>
            </a:pPr>
            <a:r>
              <a:rPr lang="en-US" altLang="ja-JP" dirty="0"/>
              <a:t>➔ </a:t>
            </a:r>
            <a:r>
              <a:rPr lang="en-US" dirty="0"/>
              <a:t>Support standards: </a:t>
            </a:r>
            <a:r>
              <a:rPr lang="en-US" dirty="0" err="1"/>
              <a:t>gRPC</a:t>
            </a:r>
            <a:r>
              <a:rPr lang="en-US" dirty="0"/>
              <a:t>, HDF5, IMAS, etc.</a:t>
            </a:r>
          </a:p>
          <a:p>
            <a:pPr marL="274320" lvl="1" indent="0">
              <a:buNone/>
            </a:pPr>
            <a:r>
              <a:rPr lang="en-US" altLang="ja-JP" dirty="0"/>
              <a:t>➔ </a:t>
            </a:r>
            <a:r>
              <a:rPr lang="en-US" dirty="0"/>
              <a:t>Efficient data access : Retrieve META information, or slice of data without downloading whole data</a:t>
            </a:r>
          </a:p>
          <a:p>
            <a:pPr marL="274320" lvl="1" indent="0">
              <a:buNone/>
            </a:pPr>
            <a:endParaRPr lang="en-US" dirty="0"/>
          </a:p>
        </p:txBody>
      </p:sp>
      <p:sp>
        <p:nvSpPr>
          <p:cNvPr id="5" name="Slide Number Placeholder 4">
            <a:extLst>
              <a:ext uri="{FF2B5EF4-FFF2-40B4-BE49-F238E27FC236}">
                <a16:creationId xmlns:a16="http://schemas.microsoft.com/office/drawing/2014/main" id="{0E081AEE-8E94-4EA5-4302-2D447756521C}"/>
              </a:ext>
            </a:extLst>
          </p:cNvPr>
          <p:cNvSpPr>
            <a:spLocks noGrp="1"/>
          </p:cNvSpPr>
          <p:nvPr>
            <p:ph type="sldNum" sz="quarter" idx="12"/>
          </p:nvPr>
        </p:nvSpPr>
        <p:spPr/>
        <p:txBody>
          <a:bodyPr/>
          <a:lstStyle/>
          <a:p>
            <a:fld id="{51338B62-EADD-435B-A74B-8C52B5D9D325}" type="slidenum">
              <a:rPr lang="en-US" smtClean="0"/>
              <a:t>32</a:t>
            </a:fld>
            <a:endParaRPr lang="en-US"/>
          </a:p>
        </p:txBody>
      </p:sp>
      <p:sp>
        <p:nvSpPr>
          <p:cNvPr id="2" name="Title 1">
            <a:extLst>
              <a:ext uri="{FF2B5EF4-FFF2-40B4-BE49-F238E27FC236}">
                <a16:creationId xmlns:a16="http://schemas.microsoft.com/office/drawing/2014/main" id="{5635731A-1310-02E6-7815-623E610D6C87}"/>
              </a:ext>
            </a:extLst>
          </p:cNvPr>
          <p:cNvSpPr>
            <a:spLocks noGrp="1"/>
          </p:cNvSpPr>
          <p:nvPr>
            <p:ph type="title"/>
          </p:nvPr>
        </p:nvSpPr>
        <p:spPr/>
        <p:txBody>
          <a:bodyPr/>
          <a:lstStyle/>
          <a:p>
            <a:r>
              <a:rPr lang="en-US"/>
              <a:t>future plan</a:t>
            </a:r>
          </a:p>
        </p:txBody>
      </p:sp>
    </p:spTree>
    <p:extLst>
      <p:ext uri="{BB962C8B-B14F-4D97-AF65-F5344CB8AC3E}">
        <p14:creationId xmlns:p14="http://schemas.microsoft.com/office/powerpoint/2010/main" val="234305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9A6CAD-02EE-7C1A-9841-0CF20B7EDA15}"/>
              </a:ext>
            </a:extLst>
          </p:cNvPr>
          <p:cNvSpPr>
            <a:spLocks noGrp="1"/>
          </p:cNvSpPr>
          <p:nvPr>
            <p:ph type="sldNum" sz="quarter" idx="12"/>
          </p:nvPr>
        </p:nvSpPr>
        <p:spPr/>
        <p:txBody>
          <a:bodyPr/>
          <a:lstStyle/>
          <a:p>
            <a:fld id="{51338B62-EADD-435B-A74B-8C52B5D9D325}" type="slidenum">
              <a:rPr lang="en-US" smtClean="0"/>
              <a:pPr/>
              <a:t>33</a:t>
            </a:fld>
            <a:endParaRPr lang="en-US"/>
          </a:p>
        </p:txBody>
      </p:sp>
      <p:sp>
        <p:nvSpPr>
          <p:cNvPr id="8" name="TextBox 7">
            <a:extLst>
              <a:ext uri="{FF2B5EF4-FFF2-40B4-BE49-F238E27FC236}">
                <a16:creationId xmlns:a16="http://schemas.microsoft.com/office/drawing/2014/main" id="{928F6AB8-5510-EEE3-21A4-17C323DA036F}"/>
              </a:ext>
            </a:extLst>
          </p:cNvPr>
          <p:cNvSpPr txBox="1"/>
          <p:nvPr/>
        </p:nvSpPr>
        <p:spPr>
          <a:xfrm>
            <a:off x="2388637" y="4272161"/>
            <a:ext cx="7219092" cy="1446550"/>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Thank you for your attention</a:t>
            </a: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32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6CA0FF-8504-40A5-8876-B4A2991CA1FD}"/>
              </a:ext>
            </a:extLst>
          </p:cNvPr>
          <p:cNvSpPr>
            <a:spLocks noGrp="1"/>
          </p:cNvSpPr>
          <p:nvPr>
            <p:ph type="title"/>
          </p:nvPr>
        </p:nvSpPr>
        <p:spPr/>
        <p:txBody>
          <a:bodyPr/>
          <a:lstStyle/>
          <a:p>
            <a:r>
              <a:rPr kumimoji="1" lang="en-US" altLang="ja-JP" err="1">
                <a:ea typeface="HG明朝B"/>
              </a:rPr>
              <a:t>Lhd</a:t>
            </a:r>
            <a:r>
              <a:rPr kumimoji="1" lang="en-US" altLang="ja-JP">
                <a:ea typeface="HG明朝B"/>
              </a:rPr>
              <a:t> Experiment sequence</a:t>
            </a:r>
            <a:endParaRPr kumimoji="1" lang="ja-JP" altLang="en-US">
              <a:ea typeface="HG明朝B"/>
            </a:endParaRPr>
          </a:p>
        </p:txBody>
      </p:sp>
      <p:pic>
        <p:nvPicPr>
          <p:cNvPr id="7" name="コンテンツ プレースホルダー 6">
            <a:extLst>
              <a:ext uri="{FF2B5EF4-FFF2-40B4-BE49-F238E27FC236}">
                <a16:creationId xmlns:a16="http://schemas.microsoft.com/office/drawing/2014/main" id="{E610F8F4-6EB4-432E-B61F-151D399CF5F5}"/>
              </a:ext>
            </a:extLst>
          </p:cNvPr>
          <p:cNvPicPr>
            <a:picLocks noGrp="1" noChangeAspect="1"/>
          </p:cNvPicPr>
          <p:nvPr>
            <p:ph idx="1"/>
          </p:nvPr>
        </p:nvPicPr>
        <p:blipFill>
          <a:blip r:embed="rId3"/>
          <a:stretch>
            <a:fillRect/>
          </a:stretch>
        </p:blipFill>
        <p:spPr>
          <a:xfrm>
            <a:off x="862467" y="685800"/>
            <a:ext cx="6663415" cy="5019675"/>
          </a:xfrm>
        </p:spPr>
      </p:pic>
      <p:sp>
        <p:nvSpPr>
          <p:cNvPr id="4" name="テキスト プレースホルダー 3">
            <a:extLst>
              <a:ext uri="{FF2B5EF4-FFF2-40B4-BE49-F238E27FC236}">
                <a16:creationId xmlns:a16="http://schemas.microsoft.com/office/drawing/2014/main" id="{B87B08E2-91DC-4AD6-AD62-6F1217B17C29}"/>
              </a:ext>
            </a:extLst>
          </p:cNvPr>
          <p:cNvSpPr>
            <a:spLocks noGrp="1"/>
          </p:cNvSpPr>
          <p:nvPr>
            <p:ph type="body" sz="half" idx="2"/>
          </p:nvPr>
        </p:nvSpPr>
        <p:spPr/>
        <p:txBody>
          <a:bodyPr vert="horz" lIns="91440" tIns="45720" rIns="91440" bIns="45720" rtlCol="0" anchor="t">
            <a:normAutofit/>
          </a:bodyPr>
          <a:lstStyle/>
          <a:p>
            <a:pPr marL="285750" indent="-285750">
              <a:buFont typeface="Arial" panose="020B0604020202020204" pitchFamily="34" charset="0"/>
              <a:buChar char="•"/>
            </a:pPr>
            <a:r>
              <a:rPr kumimoji="1" lang="en-US" altLang="ja-JP" dirty="0">
                <a:ea typeface="HG明朝B"/>
              </a:rPr>
              <a:t>Typical LHD experiment is  short pulse repetitive plasma discharges of 3-minute cycle.</a:t>
            </a:r>
          </a:p>
          <a:p>
            <a:pPr marL="285750" indent="-285750">
              <a:buFont typeface="Arial" panose="020B0604020202020204" pitchFamily="34" charset="0"/>
              <a:buChar char="•"/>
            </a:pPr>
            <a:r>
              <a:rPr kumimoji="1" lang="en-US" altLang="ja-JP" dirty="0"/>
              <a:t>Sequence signal of discharges triggers data collection.</a:t>
            </a:r>
          </a:p>
          <a:p>
            <a:pPr marL="285750" indent="-285750">
              <a:buFont typeface="Arial" panose="020B0604020202020204" pitchFamily="34" charset="0"/>
              <a:buChar char="•"/>
            </a:pPr>
            <a:r>
              <a:rPr kumimoji="1" lang="en-US" altLang="ja-JP" dirty="0"/>
              <a:t>When the collected data become available, they are converted into physical data and registered into the physical data server.</a:t>
            </a:r>
          </a:p>
          <a:p>
            <a:pPr marL="285750" indent="-285750">
              <a:buFont typeface="Arial" panose="020B0604020202020204" pitchFamily="34" charset="0"/>
              <a:buChar char="•"/>
            </a:pPr>
            <a:r>
              <a:rPr kumimoji="1" lang="en-US" altLang="ja-JP" dirty="0">
                <a:ea typeface="HG明朝B"/>
              </a:rPr>
              <a:t>In order to operate experiment efficiently, it is required to supply the last results of the ongoing experiment as soon as possible.</a:t>
            </a:r>
            <a:endParaRPr lang="en-US" altLang="ja-JP" dirty="0">
              <a:ea typeface="HG明朝B"/>
            </a:endParaRPr>
          </a:p>
        </p:txBody>
      </p:sp>
      <p:sp>
        <p:nvSpPr>
          <p:cNvPr id="5" name="スライド番号プレースホルダー 4">
            <a:extLst>
              <a:ext uri="{FF2B5EF4-FFF2-40B4-BE49-F238E27FC236}">
                <a16:creationId xmlns:a16="http://schemas.microsoft.com/office/drawing/2014/main" id="{FB3E37F3-9EF6-41B9-9BE8-9C10822B8E86}"/>
              </a:ext>
            </a:extLst>
          </p:cNvPr>
          <p:cNvSpPr>
            <a:spLocks noGrp="1"/>
          </p:cNvSpPr>
          <p:nvPr>
            <p:ph type="sldNum" sz="quarter" idx="12"/>
          </p:nvPr>
        </p:nvSpPr>
        <p:spPr/>
        <p:txBody>
          <a:bodyPr/>
          <a:lstStyle/>
          <a:p>
            <a:fld id="{51338B62-EADD-435B-A74B-8C52B5D9D325}" type="slidenum">
              <a:rPr lang="en-US" smtClean="0"/>
              <a:pPr/>
              <a:t>4</a:t>
            </a:fld>
            <a:endParaRPr lang="en-US"/>
          </a:p>
        </p:txBody>
      </p:sp>
    </p:spTree>
    <p:extLst>
      <p:ext uri="{BB962C8B-B14F-4D97-AF65-F5344CB8AC3E}">
        <p14:creationId xmlns:p14="http://schemas.microsoft.com/office/powerpoint/2010/main" val="256391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BBE3-9906-F0F4-DE38-87B0FFD097E9}"/>
              </a:ext>
            </a:extLst>
          </p:cNvPr>
          <p:cNvSpPr>
            <a:spLocks noGrp="1"/>
          </p:cNvSpPr>
          <p:nvPr>
            <p:ph type="title"/>
          </p:nvPr>
        </p:nvSpPr>
        <p:spPr/>
        <p:txBody>
          <a:bodyPr/>
          <a:lstStyle/>
          <a:p>
            <a:r>
              <a:rPr lang="en-US"/>
              <a:t>LHD Control Room</a:t>
            </a:r>
          </a:p>
        </p:txBody>
      </p:sp>
      <p:pic>
        <p:nvPicPr>
          <p:cNvPr id="7" name="Picture Placeholder 6" descr="A room with many computers and monitors&#10;&#10;Description automatically generated">
            <a:extLst>
              <a:ext uri="{FF2B5EF4-FFF2-40B4-BE49-F238E27FC236}">
                <a16:creationId xmlns:a16="http://schemas.microsoft.com/office/drawing/2014/main" id="{ED0B217A-5858-0CB0-D4EB-581B4097B4D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99" r="1099"/>
          <a:stretch>
            <a:fillRect/>
          </a:stretch>
        </p:blipFill>
        <p:spPr>
          <a:prstGeom prst="rect">
            <a:avLst/>
          </a:prstGeom>
        </p:spPr>
      </p:pic>
      <p:sp>
        <p:nvSpPr>
          <p:cNvPr id="4" name="Text Placeholder 3">
            <a:extLst>
              <a:ext uri="{FF2B5EF4-FFF2-40B4-BE49-F238E27FC236}">
                <a16:creationId xmlns:a16="http://schemas.microsoft.com/office/drawing/2014/main" id="{9D2FD04E-2503-D21E-303D-35E112B9C338}"/>
              </a:ext>
            </a:extLst>
          </p:cNvPr>
          <p:cNvSpPr>
            <a:spLocks noGrp="1"/>
          </p:cNvSpPr>
          <p:nvPr>
            <p:ph type="body" sz="half" idx="2"/>
          </p:nvPr>
        </p:nvSpPr>
        <p:spPr/>
        <p:txBody>
          <a:bodyPr vert="horz" lIns="91440" tIns="45720" rIns="91440" bIns="45720" rtlCol="0" anchor="t">
            <a:normAutofit fontScale="92500"/>
          </a:bodyPr>
          <a:lstStyle/>
          <a:p>
            <a:pPr marL="285750" indent="-285750" algn="l">
              <a:buFont typeface="Arial" panose="020B0604020202020204" pitchFamily="34" charset="0"/>
              <a:buChar char="•"/>
            </a:pPr>
            <a:r>
              <a:rPr lang="en-US"/>
              <a:t>In LHD control room, the latest data is displayed using main screens, and personal computers in front of coordinator desk.</a:t>
            </a:r>
          </a:p>
          <a:p>
            <a:pPr marL="285750" indent="-285750" algn="l">
              <a:buFont typeface="Arial" panose="020B0604020202020204" pitchFamily="34" charset="0"/>
              <a:buChar char="•"/>
            </a:pPr>
            <a:r>
              <a:rPr lang="en-US"/>
              <a:t>The coordinator modify the parameters of ongoing experiment by refereeing the results. </a:t>
            </a:r>
          </a:p>
          <a:p>
            <a:pPr marL="285750" indent="-285750" algn="l">
              <a:buFont typeface="Arial" panose="020B0604020202020204" pitchFamily="34" charset="0"/>
              <a:buChar char="•"/>
            </a:pPr>
            <a:r>
              <a:rPr lang="en-US"/>
              <a:t>The principal data, such as NBI injection, plasma current, and electron temperature are displayed in the main panel.</a:t>
            </a:r>
          </a:p>
          <a:p>
            <a:pPr marL="285750" indent="-285750">
              <a:buFont typeface="Arial" panose="020B0604020202020204" pitchFamily="34" charset="0"/>
              <a:buChar char="•"/>
            </a:pPr>
            <a:r>
              <a:rPr lang="en-US"/>
              <a:t>Other data specific for experiment are displayed by multiple PC.</a:t>
            </a:r>
          </a:p>
        </p:txBody>
      </p:sp>
      <p:sp>
        <p:nvSpPr>
          <p:cNvPr id="5" name="Slide Number Placeholder 4">
            <a:extLst>
              <a:ext uri="{FF2B5EF4-FFF2-40B4-BE49-F238E27FC236}">
                <a16:creationId xmlns:a16="http://schemas.microsoft.com/office/drawing/2014/main" id="{0EA9A758-4B17-1A72-E2A4-DCEFB25E5E3E}"/>
              </a:ext>
            </a:extLst>
          </p:cNvPr>
          <p:cNvSpPr>
            <a:spLocks noGrp="1"/>
          </p:cNvSpPr>
          <p:nvPr>
            <p:ph type="sldNum" sz="quarter" idx="12"/>
          </p:nvPr>
        </p:nvSpPr>
        <p:spPr/>
        <p:txBody>
          <a:bodyPr/>
          <a:lstStyle/>
          <a:p>
            <a:fld id="{51338B62-EADD-435B-A74B-8C52B5D9D325}" type="slidenum">
              <a:rPr lang="en-US" smtClean="0"/>
              <a:t>5</a:t>
            </a:fld>
            <a:endParaRPr lang="en-US"/>
          </a:p>
        </p:txBody>
      </p:sp>
    </p:spTree>
    <p:extLst>
      <p:ext uri="{BB962C8B-B14F-4D97-AF65-F5344CB8AC3E}">
        <p14:creationId xmlns:p14="http://schemas.microsoft.com/office/powerpoint/2010/main" val="113551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30D681-4E83-6F02-7D49-A096B53C6714}"/>
              </a:ext>
            </a:extLst>
          </p:cNvPr>
          <p:cNvSpPr>
            <a:spLocks noGrp="1"/>
          </p:cNvSpPr>
          <p:nvPr>
            <p:ph type="title"/>
          </p:nvPr>
        </p:nvSpPr>
        <p:spPr/>
        <p:txBody>
          <a:bodyPr/>
          <a:lstStyle/>
          <a:p>
            <a:r>
              <a:rPr lang="en-US"/>
              <a:t>physical data</a:t>
            </a:r>
          </a:p>
        </p:txBody>
      </p:sp>
      <p:sp>
        <p:nvSpPr>
          <p:cNvPr id="7" name="Text Placeholder 6">
            <a:extLst>
              <a:ext uri="{FF2B5EF4-FFF2-40B4-BE49-F238E27FC236}">
                <a16:creationId xmlns:a16="http://schemas.microsoft.com/office/drawing/2014/main" id="{BF952697-9C23-12AD-0045-0A5CECC0934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F77B5634-6995-379B-2AFE-ED4251E8F3BB}"/>
              </a:ext>
            </a:extLst>
          </p:cNvPr>
          <p:cNvSpPr>
            <a:spLocks noGrp="1"/>
          </p:cNvSpPr>
          <p:nvPr>
            <p:ph type="sldNum" sz="quarter" idx="12"/>
          </p:nvPr>
        </p:nvSpPr>
        <p:spPr/>
        <p:txBody>
          <a:bodyPr/>
          <a:lstStyle/>
          <a:p>
            <a:fld id="{51338B62-EADD-435B-A74B-8C52B5D9D325}" type="slidenum">
              <a:rPr lang="en-US" smtClean="0"/>
              <a:t>6</a:t>
            </a:fld>
            <a:endParaRPr lang="en-US"/>
          </a:p>
        </p:txBody>
      </p:sp>
    </p:spTree>
    <p:extLst>
      <p:ext uri="{BB962C8B-B14F-4D97-AF65-F5344CB8AC3E}">
        <p14:creationId xmlns:p14="http://schemas.microsoft.com/office/powerpoint/2010/main" val="333988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EBA9-8179-384E-A70B-05524D3655A4}"/>
              </a:ext>
            </a:extLst>
          </p:cNvPr>
          <p:cNvSpPr>
            <a:spLocks noGrp="1"/>
          </p:cNvSpPr>
          <p:nvPr>
            <p:ph type="title"/>
          </p:nvPr>
        </p:nvSpPr>
        <p:spPr/>
        <p:txBody>
          <a:bodyPr/>
          <a:lstStyle/>
          <a:p>
            <a:r>
              <a:rPr lang="en-US" err="1"/>
              <a:t>lhd</a:t>
            </a:r>
            <a:r>
              <a:rPr lang="en-US"/>
              <a:t> experiment data</a:t>
            </a:r>
          </a:p>
        </p:txBody>
      </p:sp>
      <p:sp>
        <p:nvSpPr>
          <p:cNvPr id="3" name="Content Placeholder 2">
            <a:extLst>
              <a:ext uri="{FF2B5EF4-FFF2-40B4-BE49-F238E27FC236}">
                <a16:creationId xmlns:a16="http://schemas.microsoft.com/office/drawing/2014/main" id="{7A2E822F-8AB8-6D8D-6BD3-5CC9617D5F1D}"/>
              </a:ext>
            </a:extLst>
          </p:cNvPr>
          <p:cNvSpPr>
            <a:spLocks noGrp="1"/>
          </p:cNvSpPr>
          <p:nvPr>
            <p:ph idx="1"/>
          </p:nvPr>
        </p:nvSpPr>
        <p:spPr/>
        <p:txBody>
          <a:bodyPr/>
          <a:lstStyle/>
          <a:p>
            <a:r>
              <a:rPr lang="en-US" dirty="0"/>
              <a:t>Two kinds of data systems are working for the LHD experiment, </a:t>
            </a:r>
            <a:r>
              <a:rPr lang="en-US" dirty="0">
                <a:solidFill>
                  <a:srgbClr val="FF0000"/>
                </a:solidFill>
              </a:rPr>
              <a:t>LABCOM System </a:t>
            </a:r>
            <a:r>
              <a:rPr lang="en-US" dirty="0"/>
              <a:t>for raw signal data, and </a:t>
            </a:r>
            <a:r>
              <a:rPr lang="en-US" dirty="0">
                <a:solidFill>
                  <a:srgbClr val="FF0000"/>
                </a:solidFill>
              </a:rPr>
              <a:t>Kaiseki Server System </a:t>
            </a:r>
            <a:r>
              <a:rPr lang="en-US" dirty="0"/>
              <a:t>for physical data including analysis data.</a:t>
            </a:r>
          </a:p>
          <a:p>
            <a:r>
              <a:rPr lang="en-US" dirty="0"/>
              <a:t>The raw signal data is binary data which is memory image of digitizers or video cameras.</a:t>
            </a:r>
          </a:p>
          <a:p>
            <a:r>
              <a:rPr lang="en-US" dirty="0"/>
              <a:t>Physical data is a</a:t>
            </a:r>
            <a:r>
              <a:rPr lang="ja-JP" altLang="en-US" dirty="0"/>
              <a:t> </a:t>
            </a:r>
            <a:r>
              <a:rPr lang="en-US" dirty="0"/>
              <a:t>text file data which describes physical quantities, such as, time series of NBI power injection or time series of electron temperatures distributions. Some of physical data are calculated using raw signal data, and others are calculated using several other physical data and raw data.</a:t>
            </a:r>
          </a:p>
        </p:txBody>
      </p:sp>
      <p:sp>
        <p:nvSpPr>
          <p:cNvPr id="5" name="Slide Number Placeholder 4">
            <a:extLst>
              <a:ext uri="{FF2B5EF4-FFF2-40B4-BE49-F238E27FC236}">
                <a16:creationId xmlns:a16="http://schemas.microsoft.com/office/drawing/2014/main" id="{F6487FEC-3E1E-C9DA-E1BA-FD36E4935365}"/>
              </a:ext>
            </a:extLst>
          </p:cNvPr>
          <p:cNvSpPr>
            <a:spLocks noGrp="1"/>
          </p:cNvSpPr>
          <p:nvPr>
            <p:ph type="sldNum" sz="quarter" idx="12"/>
          </p:nvPr>
        </p:nvSpPr>
        <p:spPr/>
        <p:txBody>
          <a:bodyPr/>
          <a:lstStyle/>
          <a:p>
            <a:fld id="{51338B62-EADD-435B-A74B-8C52B5D9D325}" type="slidenum">
              <a:rPr lang="en-US" smtClean="0"/>
              <a:t>7</a:t>
            </a:fld>
            <a:endParaRPr lang="en-US"/>
          </a:p>
        </p:txBody>
      </p:sp>
    </p:spTree>
    <p:extLst>
      <p:ext uri="{BB962C8B-B14F-4D97-AF65-F5344CB8AC3E}">
        <p14:creationId xmlns:p14="http://schemas.microsoft.com/office/powerpoint/2010/main" val="277326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4FA4-8B7D-411B-8E44-518C1D43E3FA}"/>
              </a:ext>
            </a:extLst>
          </p:cNvPr>
          <p:cNvSpPr>
            <a:spLocks noGrp="1"/>
          </p:cNvSpPr>
          <p:nvPr>
            <p:ph type="title"/>
          </p:nvPr>
        </p:nvSpPr>
        <p:spPr>
          <a:xfrm>
            <a:off x="8537510" y="685800"/>
            <a:ext cx="3549121" cy="1371600"/>
          </a:xfrm>
        </p:spPr>
        <p:txBody>
          <a:bodyPr/>
          <a:lstStyle/>
          <a:p>
            <a:r>
              <a:rPr lang="en-US"/>
              <a:t>Physical Data Format</a:t>
            </a:r>
          </a:p>
        </p:txBody>
      </p:sp>
      <p:sp>
        <p:nvSpPr>
          <p:cNvPr id="3" name="Content Placeholder 2">
            <a:extLst>
              <a:ext uri="{FF2B5EF4-FFF2-40B4-BE49-F238E27FC236}">
                <a16:creationId xmlns:a16="http://schemas.microsoft.com/office/drawing/2014/main" id="{4CD2DA86-AA96-0ADC-562E-A188CBECF3B4}"/>
              </a:ext>
            </a:extLst>
          </p:cNvPr>
          <p:cNvSpPr>
            <a:spLocks noGrp="1"/>
          </p:cNvSpPr>
          <p:nvPr>
            <p:ph idx="1"/>
          </p:nvPr>
        </p:nvSpPr>
        <p:spPr/>
        <p:txBody>
          <a:bodyPr>
            <a:normAutofit fontScale="85000" lnSpcReduction="20000"/>
          </a:bodyPr>
          <a:lstStyle/>
          <a:p>
            <a:pPr marL="0" indent="0">
              <a:buNone/>
            </a:pPr>
            <a:r>
              <a:rPr lang="en-US" b="0" i="0">
                <a:solidFill>
                  <a:srgbClr val="000000"/>
                </a:solidFill>
                <a:effectLst/>
                <a:highlight>
                  <a:srgbClr val="DDDDDD"/>
                </a:highlight>
                <a:latin typeface="Meiryo" panose="020B0604030504040204" pitchFamily="50" charset="-128"/>
                <a:ea typeface="Meiryo" panose="020B0604030504040204" pitchFamily="50" charset="-128"/>
              </a:rPr>
              <a:t># [Parameters]</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Name = 'SXR'</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ShotNo</a:t>
            </a:r>
            <a:r>
              <a:rPr lang="en-US" b="0" i="0">
                <a:solidFill>
                  <a:srgbClr val="000000"/>
                </a:solidFill>
                <a:effectLst/>
                <a:highlight>
                  <a:srgbClr val="DDDDDD"/>
                </a:highlight>
                <a:latin typeface="Meiryo" panose="020B0604030504040204" pitchFamily="50" charset="-128"/>
                <a:ea typeface="Meiryo" panose="020B0604030504040204" pitchFamily="50" charset="-128"/>
              </a:rPr>
              <a:t> = 6115</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Date = '1/29 15:14'</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DimNo</a:t>
            </a:r>
            <a:r>
              <a:rPr lang="en-US" b="0" i="0">
                <a:solidFill>
                  <a:srgbClr val="000000"/>
                </a:solidFill>
                <a:effectLst/>
                <a:highlight>
                  <a:srgbClr val="DDDDDD"/>
                </a:highlight>
                <a:latin typeface="Meiryo" panose="020B0604030504040204" pitchFamily="50" charset="-128"/>
                <a:ea typeface="Meiryo" panose="020B0604030504040204" pitchFamily="50" charset="-128"/>
              </a:rPr>
              <a:t> = 2</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DimName</a:t>
            </a:r>
            <a:r>
              <a:rPr lang="en-US" b="0" i="0">
                <a:solidFill>
                  <a:srgbClr val="000000"/>
                </a:solidFill>
                <a:effectLst/>
                <a:highlight>
                  <a:srgbClr val="DDDDDD"/>
                </a:highlight>
                <a:latin typeface="Meiryo" panose="020B0604030504040204" pitchFamily="50" charset="-128"/>
                <a:ea typeface="Meiryo" panose="020B0604030504040204" pitchFamily="50" charset="-128"/>
              </a:rPr>
              <a:t> = 'R', 'TIME'</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Dimsize</a:t>
            </a:r>
            <a:r>
              <a:rPr lang="en-US" b="0" i="0">
                <a:solidFill>
                  <a:srgbClr val="000000"/>
                </a:solidFill>
                <a:effectLst/>
                <a:highlight>
                  <a:srgbClr val="DDDDDD"/>
                </a:highlight>
                <a:latin typeface="Meiryo" panose="020B0604030504040204" pitchFamily="50" charset="-128"/>
                <a:ea typeface="Meiryo" panose="020B0604030504040204" pitchFamily="50" charset="-128"/>
              </a:rPr>
              <a:t> = 80, 100</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DimUnit</a:t>
            </a:r>
            <a:r>
              <a:rPr lang="en-US" b="0" i="0">
                <a:solidFill>
                  <a:srgbClr val="000000"/>
                </a:solidFill>
                <a:effectLst/>
                <a:highlight>
                  <a:srgbClr val="DDDDDD"/>
                </a:highlight>
                <a:latin typeface="Meiryo" panose="020B0604030504040204" pitchFamily="50" charset="-128"/>
                <a:ea typeface="Meiryo" panose="020B0604030504040204" pitchFamily="50" charset="-128"/>
              </a:rPr>
              <a:t> =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m','s</a:t>
            </a:r>
            <a:r>
              <a:rPr lang="en-US" b="0" i="0">
                <a:solidFill>
                  <a:srgbClr val="000000"/>
                </a:solidFill>
                <a:effectLst/>
                <a:highlight>
                  <a:srgbClr val="DDDDDD"/>
                </a:highlight>
                <a:latin typeface="Meiryo" panose="020B0604030504040204" pitchFamily="50" charset="-128"/>
                <a:ea typeface="Meiryo" panose="020B0604030504040204" pitchFamily="50" charset="-128"/>
              </a:rPr>
              <a:t>'</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ValNo</a:t>
            </a:r>
            <a:r>
              <a:rPr lang="en-US" b="0" i="0">
                <a:solidFill>
                  <a:srgbClr val="000000"/>
                </a:solidFill>
                <a:effectLst/>
                <a:highlight>
                  <a:srgbClr val="DDDDDD"/>
                </a:highlight>
                <a:latin typeface="Meiryo" panose="020B0604030504040204" pitchFamily="50" charset="-128"/>
                <a:ea typeface="Meiryo" panose="020B0604030504040204" pitchFamily="50" charset="-128"/>
              </a:rPr>
              <a:t> = 4</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Val= 'dt',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dR</a:t>
            </a:r>
            <a:r>
              <a:rPr lang="en-US" b="0" i="0">
                <a:solidFill>
                  <a:srgbClr val="000000"/>
                </a:solidFill>
                <a:effectLst/>
                <a:highlight>
                  <a:srgbClr val="DDDDDD"/>
                </a:highlight>
                <a:latin typeface="Meiryo" panose="020B0604030504040204" pitchFamily="50" charset="-128"/>
                <a:ea typeface="Meiryo" panose="020B0604030504040204" pitchFamily="50" charset="-128"/>
              </a:rPr>
              <a:t>', 'SXR',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dSXR</a:t>
            </a:r>
            <a:r>
              <a:rPr lang="en-US" b="0" i="0">
                <a:solidFill>
                  <a:srgbClr val="000000"/>
                </a:solidFill>
                <a:effectLst/>
                <a:highlight>
                  <a:srgbClr val="DDDDDD"/>
                </a:highlight>
                <a:latin typeface="Meiryo" panose="020B0604030504040204" pitchFamily="50" charset="-128"/>
                <a:ea typeface="Meiryo" panose="020B0604030504040204" pitchFamily="50" charset="-128"/>
              </a:rPr>
              <a:t>'</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ValUnit</a:t>
            </a:r>
            <a:r>
              <a:rPr lang="en-US" b="0" i="0">
                <a:solidFill>
                  <a:srgbClr val="000000"/>
                </a:solidFill>
                <a:effectLst/>
                <a:highlight>
                  <a:srgbClr val="DDDDDD"/>
                </a:highlight>
                <a:latin typeface="Meiryo" panose="020B0604030504040204" pitchFamily="50" charset="-128"/>
                <a:ea typeface="Meiryo" panose="020B0604030504040204" pitchFamily="50" charset="-128"/>
              </a:rPr>
              <a:t> = 's', 'm', 'V', 'V'</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[comments]</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PHI=3.5</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a:t>
            </a:r>
            <a:r>
              <a:rPr lang="en-US" b="0" i="0" err="1">
                <a:solidFill>
                  <a:srgbClr val="000000"/>
                </a:solidFill>
                <a:effectLst/>
                <a:highlight>
                  <a:srgbClr val="DDDDDD"/>
                </a:highlight>
                <a:latin typeface="Meiryo" panose="020B0604030504040204" pitchFamily="50" charset="-128"/>
                <a:ea typeface="Meiryo" panose="020B0604030504040204" pitchFamily="50" charset="-128"/>
              </a:rPr>
              <a:t>PHIunit</a:t>
            </a:r>
            <a:r>
              <a:rPr lang="en-US" b="0" i="0">
                <a:solidFill>
                  <a:srgbClr val="000000"/>
                </a:solidFill>
                <a:effectLst/>
                <a:highlight>
                  <a:srgbClr val="DDDDDD"/>
                </a:highlight>
                <a:latin typeface="Meiryo" panose="020B0604030504040204" pitchFamily="50" charset="-128"/>
                <a:ea typeface="Meiryo" panose="020B0604030504040204" pitchFamily="50" charset="-128"/>
              </a:rPr>
              <a:t>='</a:t>
            </a:r>
            <a:r>
              <a:rPr lang="en-US" b="0" i="0" err="1">
                <a:solidFill>
                  <a:srgbClr val="000000"/>
                </a:solidFill>
                <a:effectLst/>
                <a:highlight>
                  <a:srgbClr val="DDDDDD"/>
                </a:highlight>
                <a:latin typeface="Meiryo" panose="020B0604030504040204" pitchFamily="50" charset="-128"/>
                <a:ea typeface="Meiryo" panose="020B0604030504040204" pitchFamily="50" charset="-128"/>
              </a:rPr>
              <a:t>portNO</a:t>
            </a:r>
            <a:r>
              <a:rPr lang="en-US" b="0" i="0">
                <a:solidFill>
                  <a:srgbClr val="000000"/>
                </a:solidFill>
                <a:effectLst/>
                <a:highlight>
                  <a:srgbClr val="DDDDDD"/>
                </a:highlight>
                <a:latin typeface="Meiryo" panose="020B0604030504040204" pitchFamily="50" charset="-128"/>
                <a:ea typeface="Meiryo" panose="020B0604030504040204" pitchFamily="50" charset="-128"/>
              </a:rPr>
              <a:t>'</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comments = 'Be thickness = 7.5 micro m'</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 [data]</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3.26640, 0.302, 0.01, 0.02, -0.0000518, 0.0000002</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3.27489, 0.302, 0.01, 0.02, -0.0000076, 0.0000001</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3.28338, 0.302 ,0.01, 0.021, -0.0000820, 0.0000003</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3.29186, 0.302, 0.01, 0.021, 0.0000149, 0.0000003</a:t>
            </a:r>
            <a:br>
              <a:rPr lang="en-US"/>
            </a:br>
            <a:r>
              <a:rPr lang="en-US" b="0" i="0">
                <a:solidFill>
                  <a:srgbClr val="000000"/>
                </a:solidFill>
                <a:effectLst/>
                <a:highlight>
                  <a:srgbClr val="DDDDDD"/>
                </a:highlight>
                <a:latin typeface="Meiryo" panose="020B0604030504040204" pitchFamily="50" charset="-128"/>
                <a:ea typeface="Meiryo" panose="020B0604030504040204" pitchFamily="50" charset="-128"/>
              </a:rPr>
              <a:t>...................................</a:t>
            </a:r>
            <a:endParaRPr lang="en-US"/>
          </a:p>
        </p:txBody>
      </p:sp>
      <p:sp>
        <p:nvSpPr>
          <p:cNvPr id="4" name="Text Placeholder 3">
            <a:extLst>
              <a:ext uri="{FF2B5EF4-FFF2-40B4-BE49-F238E27FC236}">
                <a16:creationId xmlns:a16="http://schemas.microsoft.com/office/drawing/2014/main" id="{C5E0FBFD-FFF1-5828-E745-DEE77C80E0EB}"/>
              </a:ext>
            </a:extLst>
          </p:cNvPr>
          <p:cNvSpPr>
            <a:spLocks noGrp="1"/>
          </p:cNvSpPr>
          <p:nvPr>
            <p:ph type="body" sz="half" idx="2"/>
          </p:nvPr>
        </p:nvSpPr>
        <p:spPr>
          <a:xfrm>
            <a:off x="8537510" y="2576511"/>
            <a:ext cx="3549121" cy="3001617"/>
          </a:xfrm>
        </p:spPr>
        <p:txBody>
          <a:bodyPr vert="horz" lIns="91440" tIns="45720" rIns="91440" bIns="45720" rtlCol="0" anchor="t">
            <a:normAutofit/>
          </a:bodyPr>
          <a:lstStyle/>
          <a:p>
            <a:pPr marL="285750" indent="-285750">
              <a:buFont typeface="Arial" panose="020B0604020202020204" pitchFamily="34" charset="0"/>
              <a:buChar char="•"/>
            </a:pPr>
            <a:r>
              <a:rPr lang="en-US"/>
              <a:t>All the physical data is stored as comma separated text file, and files are compressed in the Kaiseki Server.</a:t>
            </a:r>
          </a:p>
          <a:p>
            <a:pPr marL="285750" indent="-285750" algn="l">
              <a:buFont typeface="Arial" panose="020B0604020202020204" pitchFamily="34" charset="0"/>
              <a:buChar char="•"/>
            </a:pPr>
            <a:r>
              <a:rPr lang="en-US"/>
              <a:t>Soon after the LHD project began, data acquit ion is done by each researcher. This format is adopted because it was easy to handle by researchers who were not familiar with programming.</a:t>
            </a:r>
          </a:p>
          <a:p>
            <a:pPr marL="285750" indent="-285750">
              <a:buFont typeface="Arial" panose="020B0604020202020204" pitchFamily="34" charset="0"/>
              <a:buChar char="•"/>
            </a:pPr>
            <a:endParaRPr lang="en-US"/>
          </a:p>
        </p:txBody>
      </p:sp>
      <p:sp>
        <p:nvSpPr>
          <p:cNvPr id="6" name="Slide Number Placeholder 5">
            <a:extLst>
              <a:ext uri="{FF2B5EF4-FFF2-40B4-BE49-F238E27FC236}">
                <a16:creationId xmlns:a16="http://schemas.microsoft.com/office/drawing/2014/main" id="{BAF942EF-171D-5D13-6A49-A6EBDD62444A}"/>
              </a:ext>
            </a:extLst>
          </p:cNvPr>
          <p:cNvSpPr>
            <a:spLocks noGrp="1"/>
          </p:cNvSpPr>
          <p:nvPr>
            <p:ph type="sldNum" sz="quarter" idx="12"/>
          </p:nvPr>
        </p:nvSpPr>
        <p:spPr/>
        <p:txBody>
          <a:bodyPr/>
          <a:lstStyle/>
          <a:p>
            <a:fld id="{51338B62-EADD-435B-A74B-8C52B5D9D325}" type="slidenum">
              <a:rPr lang="en-US" smtClean="0"/>
              <a:t>8</a:t>
            </a:fld>
            <a:endParaRPr lang="en-US"/>
          </a:p>
        </p:txBody>
      </p:sp>
    </p:spTree>
    <p:extLst>
      <p:ext uri="{BB962C8B-B14F-4D97-AF65-F5344CB8AC3E}">
        <p14:creationId xmlns:p14="http://schemas.microsoft.com/office/powerpoint/2010/main" val="220602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6E96-9D45-F415-474B-E99F56E7B71B}"/>
              </a:ext>
            </a:extLst>
          </p:cNvPr>
          <p:cNvSpPr>
            <a:spLocks noGrp="1"/>
          </p:cNvSpPr>
          <p:nvPr>
            <p:ph type="title"/>
          </p:nvPr>
        </p:nvSpPr>
        <p:spPr/>
        <p:txBody>
          <a:bodyPr/>
          <a:lstStyle/>
          <a:p>
            <a:r>
              <a:rPr lang="en-US"/>
              <a:t>automatic physical data calculation</a:t>
            </a:r>
          </a:p>
        </p:txBody>
      </p:sp>
      <p:sp>
        <p:nvSpPr>
          <p:cNvPr id="3" name="Content Placeholder 2">
            <a:extLst>
              <a:ext uri="{FF2B5EF4-FFF2-40B4-BE49-F238E27FC236}">
                <a16:creationId xmlns:a16="http://schemas.microsoft.com/office/drawing/2014/main" id="{A701A7B8-35D8-BDF1-62CA-F6EC87DC8ABB}"/>
              </a:ext>
            </a:extLst>
          </p:cNvPr>
          <p:cNvSpPr>
            <a:spLocks noGrp="1"/>
          </p:cNvSpPr>
          <p:nvPr>
            <p:ph idx="1"/>
          </p:nvPr>
        </p:nvSpPr>
        <p:spPr/>
        <p:txBody>
          <a:bodyPr/>
          <a:lstStyle/>
          <a:p>
            <a:pPr marL="0" indent="0">
              <a:buNone/>
            </a:pPr>
            <a:r>
              <a:rPr lang="en-US"/>
              <a:t>In order to achieve quick data registration, there are two kinds of automatic registration systems are working.</a:t>
            </a:r>
          </a:p>
          <a:p>
            <a:r>
              <a:rPr lang="en-US"/>
              <a:t>Raw2Ana</a:t>
            </a:r>
          </a:p>
          <a:p>
            <a:pPr marL="0" indent="0">
              <a:buNone/>
            </a:pPr>
            <a:r>
              <a:rPr lang="en-US"/>
              <a:t>Raw2ana is an automatic calculation system to run programs that convert raw signal data into physical data. The executable program is started as soon as the collected data becomes available.</a:t>
            </a:r>
          </a:p>
          <a:p>
            <a:r>
              <a:rPr lang="en-US"/>
              <a:t>AutoAna</a:t>
            </a:r>
          </a:p>
          <a:p>
            <a:pPr marL="0" indent="0">
              <a:buNone/>
            </a:pPr>
            <a:r>
              <a:rPr lang="en-US"/>
              <a:t>AutoAna is an automatic calculation system to run programs to calculate physical data using other physical data. The programs are started as soon as the required physical data are prepared. </a:t>
            </a:r>
          </a:p>
          <a:p>
            <a:endParaRPr lang="en-US"/>
          </a:p>
        </p:txBody>
      </p:sp>
      <p:sp>
        <p:nvSpPr>
          <p:cNvPr id="5" name="Slide Number Placeholder 4">
            <a:extLst>
              <a:ext uri="{FF2B5EF4-FFF2-40B4-BE49-F238E27FC236}">
                <a16:creationId xmlns:a16="http://schemas.microsoft.com/office/drawing/2014/main" id="{E2D61A60-15AA-0347-EE5E-2FABBAA8AD57}"/>
              </a:ext>
            </a:extLst>
          </p:cNvPr>
          <p:cNvSpPr>
            <a:spLocks noGrp="1"/>
          </p:cNvSpPr>
          <p:nvPr>
            <p:ph type="sldNum" sz="quarter" idx="12"/>
          </p:nvPr>
        </p:nvSpPr>
        <p:spPr/>
        <p:txBody>
          <a:bodyPr/>
          <a:lstStyle/>
          <a:p>
            <a:fld id="{51338B62-EADD-435B-A74B-8C52B5D9D325}" type="slidenum">
              <a:rPr lang="en-US" smtClean="0"/>
              <a:t>9</a:t>
            </a:fld>
            <a:endParaRPr lang="en-US"/>
          </a:p>
        </p:txBody>
      </p:sp>
    </p:spTree>
    <p:extLst>
      <p:ext uri="{BB962C8B-B14F-4D97-AF65-F5344CB8AC3E}">
        <p14:creationId xmlns:p14="http://schemas.microsoft.com/office/powerpoint/2010/main" val="2779854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660</TotalTime>
  <Words>2062</Words>
  <Application>Microsoft Office PowerPoint</Application>
  <PresentationFormat>Widescreen</PresentationFormat>
  <Paragraphs>195</Paragraphs>
  <Slides>33</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HG明朝B</vt:lpstr>
      <vt:lpstr>ＭＳ Ｐゴシック</vt:lpstr>
      <vt:lpstr>Meiryo</vt:lpstr>
      <vt:lpstr>Aptos</vt:lpstr>
      <vt:lpstr>Arial</vt:lpstr>
      <vt:lpstr>Arial Black</vt:lpstr>
      <vt:lpstr>Rockwell</vt:lpstr>
      <vt:lpstr>Rockwell Condensed</vt:lpstr>
      <vt:lpstr>Times New Roman</vt:lpstr>
      <vt:lpstr>Wingdings</vt:lpstr>
      <vt:lpstr>Wood Type</vt:lpstr>
      <vt:lpstr>Visio</vt:lpstr>
      <vt:lpstr>LHD physical Data management</vt:lpstr>
      <vt:lpstr>Table of contents</vt:lpstr>
      <vt:lpstr>LHD experiment</vt:lpstr>
      <vt:lpstr>Lhd Experiment sequence</vt:lpstr>
      <vt:lpstr>LHD Control Room</vt:lpstr>
      <vt:lpstr>physical data</vt:lpstr>
      <vt:lpstr>lhd experiment data</vt:lpstr>
      <vt:lpstr>Physical Data Format</vt:lpstr>
      <vt:lpstr>automatic physical data calculation</vt:lpstr>
      <vt:lpstr>Dependency of physical data</vt:lpstr>
      <vt:lpstr>PowerPoint Presentation</vt:lpstr>
      <vt:lpstr>data viewer</vt:lpstr>
      <vt:lpstr>LHD Control Room</vt:lpstr>
      <vt:lpstr>Lastshot.py (Main Screen)</vt:lpstr>
      <vt:lpstr>Data flow</vt:lpstr>
      <vt:lpstr>MyView2 (front pc)</vt:lpstr>
      <vt:lpstr>MyView2, python based data viewer</vt:lpstr>
      <vt:lpstr>PowerPoint Presentation</vt:lpstr>
      <vt:lpstr>Data loader</vt:lpstr>
      <vt:lpstr>open data server</vt:lpstr>
      <vt:lpstr>Open data server</vt:lpstr>
      <vt:lpstr>Physical Data: Open data server </vt:lpstr>
      <vt:lpstr>Data synchronization</vt:lpstr>
      <vt:lpstr>RAW Data: Data publication  by AWS</vt:lpstr>
      <vt:lpstr>Aurora observation project</vt:lpstr>
      <vt:lpstr>Myview2 for aurora data</vt:lpstr>
      <vt:lpstr>Modification for aurora data</vt:lpstr>
      <vt:lpstr>displaying aurora data</vt:lpstr>
      <vt:lpstr>Performance improvement</vt:lpstr>
      <vt:lpstr>conclusion</vt:lpstr>
      <vt:lpstr>summary</vt:lpstr>
      <vt:lpstr>future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LHD physical Data management</dc:title>
  <dc:creator>Emoto M. (江本 雅彦)</dc:creator>
  <cp:lastModifiedBy>Emoto M. (江本 雅彦)</cp:lastModifiedBy>
  <cp:revision>2</cp:revision>
  <dcterms:created xsi:type="dcterms:W3CDTF">2024-06-03T06:57:16Z</dcterms:created>
  <dcterms:modified xsi:type="dcterms:W3CDTF">2024-06-13T01:45:56Z</dcterms:modified>
</cp:coreProperties>
</file>