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8"/>
  </p:notesMasterIdLst>
  <p:handoutMasterIdLst>
    <p:handoutMasterId r:id="rId29"/>
  </p:handoutMasterIdLst>
  <p:sldIdLst>
    <p:sldId id="259" r:id="rId5"/>
    <p:sldId id="491" r:id="rId6"/>
    <p:sldId id="564" r:id="rId7"/>
    <p:sldId id="574" r:id="rId8"/>
    <p:sldId id="568" r:id="rId9"/>
    <p:sldId id="586" r:id="rId10"/>
    <p:sldId id="565" r:id="rId11"/>
    <p:sldId id="270" r:id="rId12"/>
    <p:sldId id="272" r:id="rId13"/>
    <p:sldId id="578" r:id="rId14"/>
    <p:sldId id="594" r:id="rId15"/>
    <p:sldId id="576" r:id="rId16"/>
    <p:sldId id="579" r:id="rId17"/>
    <p:sldId id="595" r:id="rId18"/>
    <p:sldId id="588" r:id="rId19"/>
    <p:sldId id="580" r:id="rId20"/>
    <p:sldId id="589" r:id="rId21"/>
    <p:sldId id="590" r:id="rId22"/>
    <p:sldId id="591" r:id="rId23"/>
    <p:sldId id="592" r:id="rId24"/>
    <p:sldId id="593" r:id="rId25"/>
    <p:sldId id="596" r:id="rId26"/>
    <p:sldId id="504" r:id="rId27"/>
  </p:sldIdLst>
  <p:sldSz cx="9144000" cy="6858000" type="screen4x3"/>
  <p:notesSz cx="6805613" cy="9944100"/>
  <p:defaultTex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F5F5F"/>
    <a:srgbClr val="B2B2B2"/>
    <a:srgbClr val="E7D0B7"/>
    <a:srgbClr val="FF3300"/>
    <a:srgbClr val="00A84C"/>
    <a:srgbClr val="EFB9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99715" autoAdjust="0"/>
  </p:normalViewPr>
  <p:slideViewPr>
    <p:cSldViewPr>
      <p:cViewPr varScale="1">
        <p:scale>
          <a:sx n="114" d="100"/>
          <a:sy n="114" d="100"/>
        </p:scale>
        <p:origin x="112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8412"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9219" name="Rectangle 3"/>
          <p:cNvSpPr>
            <a:spLocks noGrp="1" noChangeArrowheads="1"/>
          </p:cNvSpPr>
          <p:nvPr>
            <p:ph type="dt" sz="quarter" idx="1"/>
          </p:nvPr>
        </p:nvSpPr>
        <p:spPr bwMode="auto">
          <a:xfrm>
            <a:off x="3857202" y="0"/>
            <a:ext cx="2948412"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9220" name="Rectangle 4"/>
          <p:cNvSpPr>
            <a:spLocks noGrp="1" noChangeArrowheads="1"/>
          </p:cNvSpPr>
          <p:nvPr>
            <p:ph type="ftr" sz="quarter" idx="2"/>
          </p:nvPr>
        </p:nvSpPr>
        <p:spPr bwMode="auto">
          <a:xfrm>
            <a:off x="0" y="9447133"/>
            <a:ext cx="2948412"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9221" name="Rectangle 5"/>
          <p:cNvSpPr>
            <a:spLocks noGrp="1" noChangeArrowheads="1"/>
          </p:cNvSpPr>
          <p:nvPr>
            <p:ph type="sldNum" sz="quarter" idx="3"/>
          </p:nvPr>
        </p:nvSpPr>
        <p:spPr bwMode="auto">
          <a:xfrm>
            <a:off x="3857202" y="9447133"/>
            <a:ext cx="2948412"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61E0D05-FB54-49BF-B2CC-D64C6194FACE}" type="slidenum">
              <a:rPr lang="en-GB"/>
              <a:pPr>
                <a:defRPr/>
              </a:pPr>
              <a:t>‹#›</a:t>
            </a:fld>
            <a:endParaRPr lang="en-GB"/>
          </a:p>
        </p:txBody>
      </p:sp>
    </p:spTree>
    <p:extLst>
      <p:ext uri="{BB962C8B-B14F-4D97-AF65-F5344CB8AC3E}">
        <p14:creationId xmlns:p14="http://schemas.microsoft.com/office/powerpoint/2010/main" val="2046999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8412"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57202" y="0"/>
            <a:ext cx="2948412"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0484" name="Rectangle 4"/>
          <p:cNvSpPr>
            <a:spLocks noGrp="1" noRot="1" noChangeAspect="1" noChangeArrowheads="1" noTextEdit="1"/>
          </p:cNvSpPr>
          <p:nvPr>
            <p:ph type="sldImg" idx="2"/>
          </p:nvPr>
        </p:nvSpPr>
        <p:spPr bwMode="auto">
          <a:xfrm>
            <a:off x="919163" y="746125"/>
            <a:ext cx="4967287"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7204" y="4723567"/>
            <a:ext cx="4991206" cy="44742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47133"/>
            <a:ext cx="2948412"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57202" y="9447133"/>
            <a:ext cx="2948412"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3F54EF3-37AF-4CE0-9453-28CF6FCDF6CD}" type="slidenum">
              <a:rPr lang="en-GB"/>
              <a:pPr>
                <a:defRPr/>
              </a:pPr>
              <a:t>‹#›</a:t>
            </a:fld>
            <a:endParaRPr lang="en-GB"/>
          </a:p>
        </p:txBody>
      </p:sp>
    </p:spTree>
    <p:extLst>
      <p:ext uri="{BB962C8B-B14F-4D97-AF65-F5344CB8AC3E}">
        <p14:creationId xmlns:p14="http://schemas.microsoft.com/office/powerpoint/2010/main" val="2861543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fld id="{57B8E422-5388-4F54-9334-E0B763CA1614}" type="slidenum">
              <a:rPr lang="en-GB" sz="1200" smtClean="0">
                <a:latin typeface="Arial" charset="0"/>
              </a:rPr>
              <a:pPr/>
              <a:t>1</a:t>
            </a:fld>
            <a:endParaRPr lang="en-GB" sz="120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0" y="476250"/>
            <a:ext cx="9144000" cy="0"/>
          </a:xfrm>
          <a:prstGeom prst="line">
            <a:avLst/>
          </a:prstGeom>
          <a:noFill/>
          <a:ln w="15875">
            <a:solidFill>
              <a:srgbClr val="969696"/>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5" name="Picture 5" descr="PowerPoint_Graph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5"/>
          <p:cNvSpPr txBox="1">
            <a:spLocks noChangeArrowheads="1"/>
          </p:cNvSpPr>
          <p:nvPr userDrawn="1"/>
        </p:nvSpPr>
        <p:spPr bwMode="auto">
          <a:xfrm>
            <a:off x="2555776" y="6308323"/>
            <a:ext cx="5715000" cy="477054"/>
          </a:xfrm>
          <a:prstGeom prst="rect">
            <a:avLst/>
          </a:prstGeom>
          <a:noFill/>
          <a:ln w="9525">
            <a:noFill/>
            <a:miter lim="800000"/>
            <a:headEnd/>
            <a:tailEnd/>
          </a:ln>
          <a:effectLst/>
        </p:spPr>
        <p:txBody>
          <a:bodyPr>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spcBef>
                <a:spcPct val="50000"/>
              </a:spcBef>
              <a:defRPr/>
            </a:pPr>
            <a:r>
              <a:rPr lang="en-GB" sz="1000" dirty="0">
                <a:solidFill>
                  <a:srgbClr val="002060"/>
                </a:solidFill>
                <a:latin typeface="Garamond" pitchFamily="18" charset="0"/>
              </a:rPr>
              <a:t>ICALEPCS</a:t>
            </a:r>
            <a:r>
              <a:rPr lang="en-GB" sz="1000" baseline="0" dirty="0">
                <a:solidFill>
                  <a:srgbClr val="002060"/>
                </a:solidFill>
                <a:latin typeface="Garamond" pitchFamily="18" charset="0"/>
              </a:rPr>
              <a:t> conference 2021</a:t>
            </a:r>
          </a:p>
          <a:p>
            <a:pPr>
              <a:spcBef>
                <a:spcPct val="50000"/>
              </a:spcBef>
              <a:defRPr/>
            </a:pPr>
            <a:r>
              <a:rPr lang="en-US" sz="1000" kern="1200" dirty="0">
                <a:solidFill>
                  <a:schemeClr val="tx1"/>
                </a:solidFill>
                <a:effectLst/>
                <a:latin typeface="Garamond" panose="02020404030301010803" pitchFamily="18" charset="0"/>
                <a:ea typeface="+mn-ea"/>
                <a:cs typeface="+mn-cs"/>
              </a:rPr>
              <a:t>The views and opinions expressed herein do not necessarily reflect those of the ITER Organization</a:t>
            </a:r>
            <a:endParaRPr lang="en-GB" sz="1000" dirty="0">
              <a:solidFill>
                <a:srgbClr val="002060"/>
              </a:solidFill>
              <a:latin typeface="Garamond" pitchFamily="18" charset="0"/>
            </a:endParaRPr>
          </a:p>
        </p:txBody>
      </p:sp>
      <p:sp>
        <p:nvSpPr>
          <p:cNvPr id="7" name="Text Box 16"/>
          <p:cNvSpPr txBox="1">
            <a:spLocks noChangeArrowheads="1"/>
          </p:cNvSpPr>
          <p:nvPr userDrawn="1"/>
        </p:nvSpPr>
        <p:spPr bwMode="auto">
          <a:xfrm>
            <a:off x="8458200" y="6438900"/>
            <a:ext cx="585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spcBef>
                <a:spcPct val="50000"/>
              </a:spcBef>
              <a:defRPr/>
            </a:pPr>
            <a:r>
              <a:rPr lang="en-GB" sz="1000" dirty="0">
                <a:solidFill>
                  <a:srgbClr val="002060"/>
                </a:solidFill>
                <a:latin typeface="Garamond" pitchFamily="18" charset="0"/>
              </a:rPr>
              <a:t>Page </a:t>
            </a:r>
            <a:fld id="{A94ED32C-4B0C-415A-B937-C6EA6630FF85}" type="slidenum">
              <a:rPr lang="en-GB" sz="1000" smtClean="0">
                <a:solidFill>
                  <a:srgbClr val="002060"/>
                </a:solidFill>
                <a:latin typeface="Garamond" pitchFamily="18" charset="0"/>
              </a:rPr>
              <a:pPr>
                <a:spcBef>
                  <a:spcPct val="50000"/>
                </a:spcBef>
                <a:defRPr/>
              </a:pPr>
              <a:t>‹#›</a:t>
            </a:fld>
            <a:endParaRPr lang="en-GB" sz="1000" dirty="0">
              <a:solidFill>
                <a:srgbClr val="002060"/>
              </a:solidFill>
              <a:latin typeface="Garamond" pitchFamily="18" charset="0"/>
            </a:endParaRPr>
          </a:p>
        </p:txBody>
      </p:sp>
      <p:sp>
        <p:nvSpPr>
          <p:cNvPr id="12290" name="Rectangle 2"/>
          <p:cNvSpPr>
            <a:spLocks noGrp="1" noChangeAspect="1" noChangeArrowheads="1"/>
          </p:cNvSpPr>
          <p:nvPr>
            <p:ph type="ctrTitle"/>
          </p:nvPr>
        </p:nvSpPr>
        <p:spPr>
          <a:xfrm>
            <a:off x="685800" y="2286000"/>
            <a:ext cx="7772400" cy="1143000"/>
          </a:xfrm>
        </p:spPr>
        <p:txBody>
          <a:bodyPr/>
          <a:lstStyle>
            <a:lvl1pPr>
              <a:defRPr sz="3600"/>
            </a:lvl1pPr>
          </a:lstStyle>
          <a:p>
            <a:r>
              <a:rPr lang="en-US"/>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dirty="0"/>
              <a:t>Click to edit Master subtitle style</a:t>
            </a:r>
          </a:p>
        </p:txBody>
      </p:sp>
    </p:spTree>
    <p:extLst>
      <p:ext uri="{BB962C8B-B14F-4D97-AF65-F5344CB8AC3E}">
        <p14:creationId xmlns:p14="http://schemas.microsoft.com/office/powerpoint/2010/main" val="241127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552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609600"/>
            <a:ext cx="200025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73088" y="609600"/>
            <a:ext cx="58483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42884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73088" y="609600"/>
            <a:ext cx="8001000" cy="914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73088" y="1752600"/>
            <a:ext cx="80010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73088" y="4000500"/>
            <a:ext cx="80010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02617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3088" y="609600"/>
            <a:ext cx="8001000" cy="914400"/>
          </a:xfrm>
        </p:spPr>
        <p:txBody>
          <a:bodyPr/>
          <a:lstStyle/>
          <a:p>
            <a:r>
              <a:rPr lang="en-US"/>
              <a:t>Click to edit Master title style</a:t>
            </a:r>
            <a:endParaRPr lang="en-GB"/>
          </a:p>
        </p:txBody>
      </p:sp>
      <p:sp>
        <p:nvSpPr>
          <p:cNvPr id="3" name="Content Placeholder 2"/>
          <p:cNvSpPr>
            <a:spLocks noGrp="1"/>
          </p:cNvSpPr>
          <p:nvPr>
            <p:ph sz="half" idx="1"/>
          </p:nvPr>
        </p:nvSpPr>
        <p:spPr>
          <a:xfrm>
            <a:off x="573088" y="1752600"/>
            <a:ext cx="80010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73088" y="4000500"/>
            <a:ext cx="80010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3042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3088" y="609600"/>
            <a:ext cx="8001000" cy="914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73088" y="1752600"/>
            <a:ext cx="39243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9788" y="1752600"/>
            <a:ext cx="39243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93798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3088" y="609600"/>
            <a:ext cx="8001000" cy="914400"/>
          </a:xfrm>
        </p:spPr>
        <p:txBody>
          <a:bodyPr/>
          <a:lstStyle/>
          <a:p>
            <a:r>
              <a:rPr lang="en-US"/>
              <a:t>Click to edit Master title style</a:t>
            </a:r>
            <a:endParaRPr lang="en-GB"/>
          </a:p>
        </p:txBody>
      </p:sp>
      <p:sp>
        <p:nvSpPr>
          <p:cNvPr id="3" name="Table Placeholder 2"/>
          <p:cNvSpPr>
            <a:spLocks noGrp="1"/>
          </p:cNvSpPr>
          <p:nvPr>
            <p:ph type="tbl" idx="1"/>
          </p:nvPr>
        </p:nvSpPr>
        <p:spPr>
          <a:xfrm>
            <a:off x="573088" y="1752600"/>
            <a:ext cx="8001000" cy="4343400"/>
          </a:xfrm>
        </p:spPr>
        <p:txBody>
          <a:bodyPr/>
          <a:lstStyle/>
          <a:p>
            <a:pPr lvl="0"/>
            <a:endParaRPr lang="en-GB" noProof="0"/>
          </a:p>
        </p:txBody>
      </p:sp>
    </p:spTree>
    <p:extLst>
      <p:ext uri="{BB962C8B-B14F-4D97-AF65-F5344CB8AC3E}">
        <p14:creationId xmlns:p14="http://schemas.microsoft.com/office/powerpoint/2010/main" val="3172261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3088" y="609600"/>
            <a:ext cx="8001000" cy="914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73088" y="1752600"/>
            <a:ext cx="39243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9788" y="1752600"/>
            <a:ext cx="3924300" cy="4343400"/>
          </a:xfrm>
        </p:spPr>
        <p:txBody>
          <a:bodyPr/>
          <a:lstStyle/>
          <a:p>
            <a:pPr lvl="0"/>
            <a:endParaRPr lang="en-GB" noProof="0"/>
          </a:p>
        </p:txBody>
      </p:sp>
    </p:spTree>
    <p:extLst>
      <p:ext uri="{BB962C8B-B14F-4D97-AF65-F5344CB8AC3E}">
        <p14:creationId xmlns:p14="http://schemas.microsoft.com/office/powerpoint/2010/main" val="48597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4643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6523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73088" y="1752600"/>
            <a:ext cx="3924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9788" y="1752600"/>
            <a:ext cx="3924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896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1691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2113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054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83178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888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spect="1" noChangeArrowheads="1"/>
          </p:cNvSpPr>
          <p:nvPr>
            <p:ph type="title"/>
          </p:nvPr>
        </p:nvSpPr>
        <p:spPr bwMode="auto">
          <a:xfrm>
            <a:off x="573088" y="6096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573088" y="1752600"/>
            <a:ext cx="8001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Line 13"/>
          <p:cNvSpPr>
            <a:spLocks noChangeShapeType="1"/>
          </p:cNvSpPr>
          <p:nvPr/>
        </p:nvSpPr>
        <p:spPr bwMode="auto">
          <a:xfrm>
            <a:off x="0" y="476250"/>
            <a:ext cx="9144000" cy="0"/>
          </a:xfrm>
          <a:prstGeom prst="line">
            <a:avLst/>
          </a:prstGeom>
          <a:noFill/>
          <a:ln w="15875">
            <a:solidFill>
              <a:srgbClr val="969696"/>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1029" name="Picture 14" descr="PowerPoint_Graphic"/>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6127750"/>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16"/>
          <p:cNvSpPr txBox="1">
            <a:spLocks noChangeArrowheads="1"/>
          </p:cNvSpPr>
          <p:nvPr/>
        </p:nvSpPr>
        <p:spPr bwMode="auto">
          <a:xfrm>
            <a:off x="8458200" y="6438900"/>
            <a:ext cx="585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spcBef>
                <a:spcPct val="50000"/>
              </a:spcBef>
              <a:defRPr/>
            </a:pPr>
            <a:r>
              <a:rPr lang="en-GB" sz="1000" dirty="0">
                <a:solidFill>
                  <a:srgbClr val="002060"/>
                </a:solidFill>
                <a:latin typeface="Garamond" pitchFamily="18" charset="0"/>
              </a:rPr>
              <a:t>Page </a:t>
            </a:r>
            <a:fld id="{60D16BEB-EED9-4015-BAEB-A320D0E747EE}" type="slidenum">
              <a:rPr lang="en-GB" sz="1000" smtClean="0">
                <a:solidFill>
                  <a:srgbClr val="002060"/>
                </a:solidFill>
                <a:latin typeface="Garamond" pitchFamily="18" charset="0"/>
              </a:rPr>
              <a:pPr>
                <a:spcBef>
                  <a:spcPct val="50000"/>
                </a:spcBef>
                <a:defRPr/>
              </a:pPr>
              <a:t>‹#›</a:t>
            </a:fld>
            <a:endParaRPr lang="en-GB" sz="1000" dirty="0">
              <a:solidFill>
                <a:srgbClr val="002060"/>
              </a:solidFill>
              <a:latin typeface="Garamond" pitchFamily="18" charset="0"/>
            </a:endParaRPr>
          </a:p>
        </p:txBody>
      </p:sp>
      <p:sp>
        <p:nvSpPr>
          <p:cNvPr id="8" name="Text Box 15"/>
          <p:cNvSpPr txBox="1">
            <a:spLocks noChangeArrowheads="1"/>
          </p:cNvSpPr>
          <p:nvPr userDrawn="1"/>
        </p:nvSpPr>
        <p:spPr bwMode="auto">
          <a:xfrm>
            <a:off x="2627784" y="6207909"/>
            <a:ext cx="6264696" cy="477054"/>
          </a:xfrm>
          <a:prstGeom prst="rect">
            <a:avLst/>
          </a:prstGeom>
          <a:noFill/>
          <a:ln w="9525">
            <a:noFill/>
            <a:miter lim="800000"/>
            <a:headEnd/>
            <a:tailEnd/>
          </a:ln>
          <a:effectLst/>
        </p:spPr>
        <p:txBody>
          <a:bodyPr wrap="square">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spcBef>
                <a:spcPct val="50000"/>
              </a:spcBef>
              <a:defRPr/>
            </a:pPr>
            <a:r>
              <a:rPr lang="en-US" sz="1000" kern="1200" dirty="0">
                <a:solidFill>
                  <a:schemeClr val="tx1"/>
                </a:solidFill>
                <a:effectLst/>
                <a:latin typeface="Garamond" panose="02020404030301010803" pitchFamily="18" charset="0"/>
                <a:ea typeface="+mn-ea"/>
                <a:cs typeface="+mn-cs"/>
              </a:rPr>
              <a:t>AI and Data Vis workshop</a:t>
            </a:r>
          </a:p>
          <a:p>
            <a:pPr>
              <a:spcBef>
                <a:spcPct val="50000"/>
              </a:spcBef>
              <a:defRPr/>
            </a:pPr>
            <a:r>
              <a:rPr lang="en-US" sz="1000" kern="1200" dirty="0">
                <a:solidFill>
                  <a:schemeClr val="tx1"/>
                </a:solidFill>
                <a:effectLst/>
                <a:latin typeface="Garamond" panose="02020404030301010803" pitchFamily="18" charset="0"/>
                <a:ea typeface="+mn-ea"/>
                <a:cs typeface="+mn-cs"/>
              </a:rPr>
              <a:t>The and opinions expressed herein do not necessarily reflect those of the ITER Organization</a:t>
            </a:r>
            <a:endParaRPr lang="en-GB" sz="1000" dirty="0">
              <a:solidFill>
                <a:srgbClr val="002060"/>
              </a:solidFill>
              <a:latin typeface="Garamond" pitchFamily="18" charset="0"/>
            </a:endParaRPr>
          </a:p>
        </p:txBody>
      </p:sp>
    </p:spTree>
  </p:cSld>
  <p:clrMap bg1="lt1" tx1="dk1" bg2="lt2" tx2="dk2" accent1="accent1" accent2="accent2" accent3="accent3" accent4="accent4" accent5="accent5" accent6="accent6" hlink="hlink" folHlink="folHlink"/>
  <p:sldLayoutIdLst>
    <p:sldLayoutId id="2147484098"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Lst>
  <p:txStyles>
    <p:title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Arial" charset="0"/>
        </a:defRPr>
      </a:lvl2pPr>
      <a:lvl3pPr algn="ctr" rtl="0" eaLnBrk="0" fontAlgn="base" hangingPunct="0">
        <a:spcBef>
          <a:spcPct val="0"/>
        </a:spcBef>
        <a:spcAft>
          <a:spcPct val="0"/>
        </a:spcAft>
        <a:defRPr sz="3200" b="1">
          <a:solidFill>
            <a:srgbClr val="002060"/>
          </a:solidFill>
          <a:latin typeface="Arial" charset="0"/>
        </a:defRPr>
      </a:lvl3pPr>
      <a:lvl4pPr algn="ctr" rtl="0" eaLnBrk="0" fontAlgn="base" hangingPunct="0">
        <a:spcBef>
          <a:spcPct val="0"/>
        </a:spcBef>
        <a:spcAft>
          <a:spcPct val="0"/>
        </a:spcAft>
        <a:defRPr sz="3200" b="1">
          <a:solidFill>
            <a:srgbClr val="002060"/>
          </a:solidFill>
          <a:latin typeface="Arial" charset="0"/>
        </a:defRPr>
      </a:lvl4pPr>
      <a:lvl5pPr algn="ctr" rtl="0" eaLnBrk="0" fontAlgn="base" hangingPunct="0">
        <a:spcBef>
          <a:spcPct val="0"/>
        </a:spcBef>
        <a:spcAft>
          <a:spcPct val="0"/>
        </a:spcAft>
        <a:defRPr sz="3200" b="1">
          <a:solidFill>
            <a:srgbClr val="002060"/>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287338" indent="-287338" algn="l" defTabSz="795338" rtl="0" eaLnBrk="0" fontAlgn="base" hangingPunct="0">
        <a:spcBef>
          <a:spcPct val="20000"/>
        </a:spcBef>
        <a:spcAft>
          <a:spcPct val="0"/>
        </a:spcAft>
        <a:buChar char="•"/>
        <a:defRPr sz="2400">
          <a:solidFill>
            <a:srgbClr val="002060"/>
          </a:solidFill>
          <a:latin typeface="+mn-lt"/>
          <a:ea typeface="+mn-ea"/>
          <a:cs typeface="+mn-cs"/>
        </a:defRPr>
      </a:lvl1pPr>
      <a:lvl2pPr marL="757238" indent="-279400" algn="l" defTabSz="795338" rtl="0" eaLnBrk="0" fontAlgn="base" hangingPunct="0">
        <a:spcBef>
          <a:spcPct val="20000"/>
        </a:spcBef>
        <a:spcAft>
          <a:spcPct val="0"/>
        </a:spcAft>
        <a:buChar char="–"/>
        <a:defRPr sz="2000">
          <a:solidFill>
            <a:srgbClr val="002060"/>
          </a:solidFill>
          <a:latin typeface="+mn-lt"/>
        </a:defRPr>
      </a:lvl2pPr>
      <a:lvl3pPr marL="1136650" indent="-188913" algn="l" defTabSz="795338" rtl="0" eaLnBrk="0" fontAlgn="base" hangingPunct="0">
        <a:spcBef>
          <a:spcPct val="20000"/>
        </a:spcBef>
        <a:spcAft>
          <a:spcPct val="0"/>
        </a:spcAft>
        <a:buChar char="•"/>
        <a:defRPr>
          <a:solidFill>
            <a:srgbClr val="002060"/>
          </a:solidFill>
          <a:latin typeface="+mn-lt"/>
        </a:defRPr>
      </a:lvl3pPr>
      <a:lvl4pPr marL="1511300" indent="-184150" algn="l" defTabSz="795338" rtl="0" eaLnBrk="0" fontAlgn="base" hangingPunct="0">
        <a:spcBef>
          <a:spcPct val="20000"/>
        </a:spcBef>
        <a:spcAft>
          <a:spcPct val="0"/>
        </a:spcAft>
        <a:buChar char="–"/>
        <a:defRPr>
          <a:solidFill>
            <a:srgbClr val="002060"/>
          </a:solidFill>
          <a:latin typeface="+mn-lt"/>
        </a:defRPr>
      </a:lvl4pPr>
      <a:lvl5pPr marL="1885950" indent="-184150" algn="l" defTabSz="795338" rtl="0" eaLnBrk="0" fontAlgn="base" hangingPunct="0">
        <a:spcBef>
          <a:spcPct val="20000"/>
        </a:spcBef>
        <a:spcAft>
          <a:spcPct val="0"/>
        </a:spcAft>
        <a:buChar char="»"/>
        <a:defRPr>
          <a:solidFill>
            <a:srgbClr val="002060"/>
          </a:solidFill>
          <a:latin typeface="+mn-lt"/>
        </a:defRPr>
      </a:lvl5pPr>
      <a:lvl6pPr marL="2343150" indent="-184150" algn="l" defTabSz="795338" rtl="0" fontAlgn="base">
        <a:spcBef>
          <a:spcPct val="20000"/>
        </a:spcBef>
        <a:spcAft>
          <a:spcPct val="0"/>
        </a:spcAft>
        <a:buChar char="»"/>
        <a:defRPr>
          <a:solidFill>
            <a:schemeClr val="tx1"/>
          </a:solidFill>
          <a:latin typeface="+mn-lt"/>
        </a:defRPr>
      </a:lvl6pPr>
      <a:lvl7pPr marL="2800350" indent="-184150" algn="l" defTabSz="795338" rtl="0" fontAlgn="base">
        <a:spcBef>
          <a:spcPct val="20000"/>
        </a:spcBef>
        <a:spcAft>
          <a:spcPct val="0"/>
        </a:spcAft>
        <a:buChar char="»"/>
        <a:defRPr>
          <a:solidFill>
            <a:schemeClr val="tx1"/>
          </a:solidFill>
          <a:latin typeface="+mn-lt"/>
        </a:defRPr>
      </a:lvl7pPr>
      <a:lvl8pPr marL="3257550" indent="-184150" algn="l" defTabSz="795338" rtl="0" fontAlgn="base">
        <a:spcBef>
          <a:spcPct val="20000"/>
        </a:spcBef>
        <a:spcAft>
          <a:spcPct val="0"/>
        </a:spcAft>
        <a:buChar char="»"/>
        <a:defRPr>
          <a:solidFill>
            <a:schemeClr val="tx1"/>
          </a:solidFill>
          <a:latin typeface="+mn-lt"/>
        </a:defRPr>
      </a:lvl8pPr>
      <a:lvl9pPr marL="3714750" indent="-184150" algn="l" defTabSz="795338"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2"/>
          <p:cNvSpPr>
            <a:spLocks noGrp="1" noChangeAspect="1" noChangeArrowheads="1"/>
          </p:cNvSpPr>
          <p:nvPr>
            <p:ph type="ctrTitle"/>
          </p:nvPr>
        </p:nvSpPr>
        <p:spPr>
          <a:xfrm>
            <a:off x="179512" y="2492896"/>
            <a:ext cx="8784976" cy="2160240"/>
          </a:xfrm>
        </p:spPr>
        <p:txBody>
          <a:bodyPr/>
          <a:lstStyle/>
          <a:p>
            <a:r>
              <a:rPr lang="en-US" dirty="0"/>
              <a:t>DATA VIS TOOLS @ITER</a:t>
            </a:r>
            <a:br>
              <a:rPr lang="en-GB" dirty="0"/>
            </a:br>
            <a:r>
              <a:rPr lang="en-GB" sz="1100" dirty="0"/>
              <a:t>L. Abadie</a:t>
            </a:r>
            <a:r>
              <a:rPr lang="en-GB" sz="1100" b="0" dirty="0"/>
              <a:t>, Abreu Paulo, D. Dequidt, D. Iglesias, S. D. Pinches, S. Simrock ITER Organization, Saint-Paul Lez Durance, France</a:t>
            </a:r>
            <a:br>
              <a:rPr lang="en-GB" sz="1100" b="0" dirty="0"/>
            </a:br>
            <a:r>
              <a:rPr lang="en-GB" sz="1100" b="0" dirty="0"/>
              <a:t>Pablo Martin Villares, Jhon Cabanilla, Yury Makushok INDRA, Madrid, Spain</a:t>
            </a:r>
            <a:br>
              <a:rPr lang="en-GB" sz="1100" b="0" dirty="0"/>
            </a:br>
            <a:r>
              <a:rPr lang="en-GB" sz="1100" b="0" dirty="0"/>
              <a:t>Rodrigo Castro CIEMAT, Spain</a:t>
            </a:r>
            <a:br>
              <a:rPr lang="en-GB" sz="1100" b="0" dirty="0"/>
            </a:br>
            <a:br>
              <a:rPr lang="en-GB" sz="1100" b="0" dirty="0"/>
            </a:br>
            <a:r>
              <a:rPr lang="fr-FR" sz="1100" b="0" i="1" dirty="0"/>
              <a:t> </a:t>
            </a:r>
            <a:endParaRPr lang="en-GB" sz="1100" b="0" i="1" dirty="0"/>
          </a:p>
        </p:txBody>
      </p:sp>
    </p:spTree>
  </p:cSld>
  <p:clrMapOvr>
    <a:overrideClrMapping bg1="lt1" tx1="dk1" bg2="lt2" tx2="dk2" accent1="accent1" accent2="accent2" accent3="accent3" accent4="accent4" accent5="accent5" accent6="accent6" hlink="hlink" folHlink="folHlink"/>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8" y="0"/>
            <a:ext cx="8001000" cy="476672"/>
          </a:xfrm>
        </p:spPr>
        <p:txBody>
          <a:bodyPr/>
          <a:lstStyle/>
          <a:p>
            <a:r>
              <a:rPr lang="en-US" dirty="0"/>
              <a:t>Layout of the tool</a:t>
            </a:r>
            <a:endParaRPr lang="en-GB"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124744"/>
            <a:ext cx="8703383" cy="4392488"/>
          </a:xfrm>
        </p:spPr>
      </p:pic>
      <p:cxnSp>
        <p:nvCxnSpPr>
          <p:cNvPr id="4" name="Straight Arrow Connector 3"/>
          <p:cNvCxnSpPr/>
          <p:nvPr/>
        </p:nvCxnSpPr>
        <p:spPr bwMode="auto">
          <a:xfrm flipH="1" flipV="1">
            <a:off x="1259632" y="2636912"/>
            <a:ext cx="792088" cy="33123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 name="TextBox 5"/>
          <p:cNvSpPr txBox="1"/>
          <p:nvPr/>
        </p:nvSpPr>
        <p:spPr>
          <a:xfrm>
            <a:off x="2267744" y="5661248"/>
            <a:ext cx="3096344" cy="338554"/>
          </a:xfrm>
          <a:prstGeom prst="rect">
            <a:avLst/>
          </a:prstGeom>
          <a:noFill/>
        </p:spPr>
        <p:txBody>
          <a:bodyPr wrap="square" rtlCol="0">
            <a:spAutoFit/>
          </a:bodyPr>
          <a:lstStyle/>
          <a:p>
            <a:r>
              <a:rPr lang="en-US" sz="1600" dirty="0"/>
              <a:t>Allow to create your canvas</a:t>
            </a:r>
            <a:endParaRPr lang="en-GB" sz="1600" dirty="0"/>
          </a:p>
        </p:txBody>
      </p:sp>
      <p:cxnSp>
        <p:nvCxnSpPr>
          <p:cNvPr id="10" name="Straight Arrow Connector 9"/>
          <p:cNvCxnSpPr/>
          <p:nvPr/>
        </p:nvCxnSpPr>
        <p:spPr bwMode="auto">
          <a:xfrm>
            <a:off x="1043608" y="692696"/>
            <a:ext cx="72008" cy="10801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TextBox 10"/>
          <p:cNvSpPr txBox="1"/>
          <p:nvPr/>
        </p:nvSpPr>
        <p:spPr>
          <a:xfrm>
            <a:off x="1117179" y="476672"/>
            <a:ext cx="6912768" cy="338554"/>
          </a:xfrm>
          <a:prstGeom prst="rect">
            <a:avLst/>
          </a:prstGeom>
          <a:noFill/>
        </p:spPr>
        <p:txBody>
          <a:bodyPr wrap="square" rtlCol="0">
            <a:spAutoFit/>
          </a:bodyPr>
          <a:lstStyle/>
          <a:p>
            <a:r>
              <a:rPr lang="en-US" sz="1600" dirty="0"/>
              <a:t>Time range {absolute, relative by pulse}</a:t>
            </a:r>
            <a:endParaRPr lang="en-GB" sz="1600" dirty="0"/>
          </a:p>
        </p:txBody>
      </p:sp>
      <p:cxnSp>
        <p:nvCxnSpPr>
          <p:cNvPr id="13" name="Straight Arrow Connector 12"/>
          <p:cNvCxnSpPr/>
          <p:nvPr/>
        </p:nvCxnSpPr>
        <p:spPr bwMode="auto">
          <a:xfrm flipH="1">
            <a:off x="5940152" y="656692"/>
            <a:ext cx="360040" cy="11521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 name="TextBox 13"/>
          <p:cNvSpPr txBox="1"/>
          <p:nvPr/>
        </p:nvSpPr>
        <p:spPr>
          <a:xfrm>
            <a:off x="6374545" y="645949"/>
            <a:ext cx="2520280" cy="461665"/>
          </a:xfrm>
          <a:prstGeom prst="rect">
            <a:avLst/>
          </a:prstGeom>
          <a:noFill/>
        </p:spPr>
        <p:txBody>
          <a:bodyPr wrap="square" rtlCol="0">
            <a:spAutoFit/>
          </a:bodyPr>
          <a:lstStyle/>
          <a:p>
            <a:r>
              <a:rPr lang="en-US" dirty="0"/>
              <a:t>Plotting area</a:t>
            </a:r>
            <a:endParaRPr lang="en-GB" dirty="0"/>
          </a:p>
        </p:txBody>
      </p:sp>
    </p:spTree>
    <p:extLst>
      <p:ext uri="{BB962C8B-B14F-4D97-AF65-F5344CB8AC3E}">
        <p14:creationId xmlns:p14="http://schemas.microsoft.com/office/powerpoint/2010/main" val="3643087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E3DF-5FC5-364E-B06B-D26264B24C3B}"/>
              </a:ext>
            </a:extLst>
          </p:cNvPr>
          <p:cNvSpPr>
            <a:spLocks noGrp="1"/>
          </p:cNvSpPr>
          <p:nvPr>
            <p:ph type="title"/>
          </p:nvPr>
        </p:nvSpPr>
        <p:spPr>
          <a:xfrm>
            <a:off x="467544" y="-243408"/>
            <a:ext cx="8001000" cy="914400"/>
          </a:xfrm>
        </p:spPr>
        <p:txBody>
          <a:bodyPr/>
          <a:lstStyle/>
          <a:p>
            <a:r>
              <a:rPr lang="en-US" dirty="0"/>
              <a:t>Pulse data</a:t>
            </a:r>
            <a:endParaRPr lang="en-GB" dirty="0"/>
          </a:p>
        </p:txBody>
      </p:sp>
      <p:pic>
        <p:nvPicPr>
          <p:cNvPr id="5" name="Content Placeholder 4">
            <a:extLst>
              <a:ext uri="{FF2B5EF4-FFF2-40B4-BE49-F238E27FC236}">
                <a16:creationId xmlns:a16="http://schemas.microsoft.com/office/drawing/2014/main" id="{49F2810B-3EF4-640F-E5E3-9A0CFDFAA5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980728"/>
            <a:ext cx="8845260" cy="4680520"/>
          </a:xfrm>
        </p:spPr>
      </p:pic>
      <p:sp>
        <p:nvSpPr>
          <p:cNvPr id="6" name="TextBox 5">
            <a:extLst>
              <a:ext uri="{FF2B5EF4-FFF2-40B4-BE49-F238E27FC236}">
                <a16:creationId xmlns:a16="http://schemas.microsoft.com/office/drawing/2014/main" id="{CF123DCB-E7D8-7877-4D2E-514853E5B840}"/>
              </a:ext>
            </a:extLst>
          </p:cNvPr>
          <p:cNvSpPr txBox="1"/>
          <p:nvPr/>
        </p:nvSpPr>
        <p:spPr>
          <a:xfrm>
            <a:off x="3203848" y="5877272"/>
            <a:ext cx="5832648" cy="307777"/>
          </a:xfrm>
          <a:prstGeom prst="rect">
            <a:avLst/>
          </a:prstGeom>
          <a:noFill/>
        </p:spPr>
        <p:txBody>
          <a:bodyPr wrap="square" rtlCol="0">
            <a:spAutoFit/>
          </a:bodyPr>
          <a:lstStyle/>
          <a:p>
            <a:r>
              <a:rPr lang="en-US" sz="1400" dirty="0"/>
              <a:t>Courtesy from Lee </a:t>
            </a:r>
            <a:r>
              <a:rPr lang="en-US" sz="1400" dirty="0" err="1"/>
              <a:t>Woongryol</a:t>
            </a:r>
            <a:r>
              <a:rPr lang="en-US" sz="1400" dirty="0"/>
              <a:t> (IO)</a:t>
            </a:r>
            <a:endParaRPr lang="en-GB" sz="1400" dirty="0"/>
          </a:p>
        </p:txBody>
      </p:sp>
    </p:spTree>
    <p:extLst>
      <p:ext uri="{BB962C8B-B14F-4D97-AF65-F5344CB8AC3E}">
        <p14:creationId xmlns:p14="http://schemas.microsoft.com/office/powerpoint/2010/main" val="2461350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408"/>
            <a:ext cx="9468544" cy="914400"/>
          </a:xfrm>
        </p:spPr>
        <p:txBody>
          <a:bodyPr/>
          <a:lstStyle/>
          <a:p>
            <a:r>
              <a:rPr lang="en-US" sz="2000" dirty="0"/>
              <a:t>100 signals, 1 week of data ~2mn (no optimization,</a:t>
            </a:r>
            <a:endParaRPr lang="en-GB" sz="20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03321"/>
            <a:ext cx="9082870" cy="4453871"/>
          </a:xfrm>
        </p:spPr>
      </p:pic>
    </p:spTree>
    <p:extLst>
      <p:ext uri="{BB962C8B-B14F-4D97-AF65-F5344CB8AC3E}">
        <p14:creationId xmlns:p14="http://schemas.microsoft.com/office/powerpoint/2010/main" val="1995067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269" y="-243408"/>
            <a:ext cx="8001000" cy="914400"/>
          </a:xfrm>
        </p:spPr>
        <p:txBody>
          <a:bodyPr/>
          <a:lstStyle/>
          <a:p>
            <a:r>
              <a:rPr lang="en-US" dirty="0"/>
              <a:t>Plotting library abstraction</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566" y="1124744"/>
            <a:ext cx="8786898" cy="3744416"/>
          </a:xfrm>
        </p:spPr>
      </p:pic>
      <p:sp>
        <p:nvSpPr>
          <p:cNvPr id="5" name="TextBox 4"/>
          <p:cNvSpPr txBox="1"/>
          <p:nvPr/>
        </p:nvSpPr>
        <p:spPr>
          <a:xfrm>
            <a:off x="635333" y="5085184"/>
            <a:ext cx="7848872" cy="830997"/>
          </a:xfrm>
          <a:prstGeom prst="rect">
            <a:avLst/>
          </a:prstGeom>
          <a:noFill/>
        </p:spPr>
        <p:txBody>
          <a:bodyPr wrap="square" rtlCol="0">
            <a:spAutoFit/>
          </a:bodyPr>
          <a:lstStyle/>
          <a:p>
            <a:r>
              <a:rPr lang="en-US" dirty="0"/>
              <a:t>API -Backward compatibility will need to be carefully managed!</a:t>
            </a:r>
            <a:endParaRPr lang="en-GB" dirty="0"/>
          </a:p>
        </p:txBody>
      </p:sp>
    </p:spTree>
    <p:extLst>
      <p:ext uri="{BB962C8B-B14F-4D97-AF65-F5344CB8AC3E}">
        <p14:creationId xmlns:p14="http://schemas.microsoft.com/office/powerpoint/2010/main" val="2339303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4224-3DAC-304E-689E-365C7BF4FEEE}"/>
              </a:ext>
            </a:extLst>
          </p:cNvPr>
          <p:cNvSpPr>
            <a:spLocks noGrp="1"/>
          </p:cNvSpPr>
          <p:nvPr>
            <p:ph type="title"/>
          </p:nvPr>
        </p:nvSpPr>
        <p:spPr>
          <a:xfrm>
            <a:off x="467544" y="-171400"/>
            <a:ext cx="8001000" cy="914400"/>
          </a:xfrm>
        </p:spPr>
        <p:txBody>
          <a:bodyPr/>
          <a:lstStyle/>
          <a:p>
            <a:r>
              <a:rPr lang="en-US" dirty="0" err="1"/>
              <a:t>Iplotlib</a:t>
            </a:r>
            <a:r>
              <a:rPr lang="en-US" dirty="0"/>
              <a:t> for </a:t>
            </a:r>
            <a:r>
              <a:rPr lang="en-US" dirty="0" err="1"/>
              <a:t>imas</a:t>
            </a:r>
            <a:r>
              <a:rPr lang="en-US" dirty="0"/>
              <a:t> data</a:t>
            </a:r>
            <a:endParaRPr lang="en-GB" dirty="0"/>
          </a:p>
        </p:txBody>
      </p:sp>
      <p:pic>
        <p:nvPicPr>
          <p:cNvPr id="5" name="Content Placeholder 4">
            <a:extLst>
              <a:ext uri="{FF2B5EF4-FFF2-40B4-BE49-F238E27FC236}">
                <a16:creationId xmlns:a16="http://schemas.microsoft.com/office/drawing/2014/main" id="{FBB7916A-16B5-6E29-D4EC-1DE1DBD67E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088" y="1890397"/>
            <a:ext cx="8001000" cy="4067806"/>
          </a:xfrm>
        </p:spPr>
      </p:pic>
    </p:spTree>
    <p:extLst>
      <p:ext uri="{BB962C8B-B14F-4D97-AF65-F5344CB8AC3E}">
        <p14:creationId xmlns:p14="http://schemas.microsoft.com/office/powerpoint/2010/main" val="1200871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269" y="-243408"/>
            <a:ext cx="8001000" cy="914400"/>
          </a:xfrm>
        </p:spPr>
        <p:txBody>
          <a:bodyPr/>
          <a:lstStyle/>
          <a:p>
            <a:r>
              <a:rPr lang="en-US" dirty="0"/>
              <a:t>Handling nanoseconds precision</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027"/>
            <a:ext cx="9144000" cy="4749945"/>
          </a:xfrm>
          <a:prstGeom prst="rect">
            <a:avLst/>
          </a:prstGeom>
        </p:spPr>
      </p:pic>
      <p:sp>
        <p:nvSpPr>
          <p:cNvPr id="7" name="TextBox 6"/>
          <p:cNvSpPr txBox="1"/>
          <p:nvPr/>
        </p:nvSpPr>
        <p:spPr>
          <a:xfrm>
            <a:off x="251520" y="670992"/>
            <a:ext cx="7992888" cy="461665"/>
          </a:xfrm>
          <a:prstGeom prst="rect">
            <a:avLst/>
          </a:prstGeom>
          <a:noFill/>
        </p:spPr>
        <p:txBody>
          <a:bodyPr wrap="square" rtlCol="0">
            <a:spAutoFit/>
          </a:bodyPr>
          <a:lstStyle/>
          <a:p>
            <a:r>
              <a:rPr lang="en-US" dirty="0"/>
              <a:t>Signal acquired at 125MHz, 2bytes/sample</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700808"/>
            <a:ext cx="9144000" cy="4591030"/>
          </a:xfrm>
          <a:prstGeom prst="rect">
            <a:avLst/>
          </a:prstGeom>
        </p:spPr>
      </p:pic>
    </p:spTree>
    <p:extLst>
      <p:ext uri="{BB962C8B-B14F-4D97-AF65-F5344CB8AC3E}">
        <p14:creationId xmlns:p14="http://schemas.microsoft.com/office/powerpoint/2010/main" val="50235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8001000" cy="803176"/>
          </a:xfrm>
        </p:spPr>
        <p:txBody>
          <a:bodyPr/>
          <a:lstStyle/>
          <a:p>
            <a:r>
              <a:rPr lang="en-US" dirty="0"/>
              <a:t>Trends tool : Next steps/Issues</a:t>
            </a:r>
            <a:endParaRPr lang="en-GB" dirty="0"/>
          </a:p>
        </p:txBody>
      </p:sp>
      <p:sp>
        <p:nvSpPr>
          <p:cNvPr id="3" name="Content Placeholder 2"/>
          <p:cNvSpPr>
            <a:spLocks noGrp="1"/>
          </p:cNvSpPr>
          <p:nvPr>
            <p:ph idx="1"/>
          </p:nvPr>
        </p:nvSpPr>
        <p:spPr>
          <a:xfrm>
            <a:off x="270756" y="476672"/>
            <a:ext cx="8250560" cy="5331296"/>
          </a:xfrm>
        </p:spPr>
        <p:txBody>
          <a:bodyPr/>
          <a:lstStyle/>
          <a:p>
            <a:r>
              <a:rPr lang="en-US" sz="1800" dirty="0"/>
              <a:t>Improve the performance of the tool</a:t>
            </a:r>
          </a:p>
          <a:p>
            <a:pPr lvl="1"/>
            <a:r>
              <a:rPr lang="en-US" sz="1800" dirty="0"/>
              <a:t>Some features are a little bit “slow”, code refactoring is needed</a:t>
            </a:r>
          </a:p>
          <a:p>
            <a:r>
              <a:rPr lang="en-US" sz="1800" dirty="0"/>
              <a:t>Carefully assess if a feature is plot-dependent</a:t>
            </a:r>
          </a:p>
          <a:p>
            <a:pPr lvl="1"/>
            <a:r>
              <a:rPr lang="en-US" sz="1800" dirty="0"/>
              <a:t>E.g. compute the distance between 2 points has limited sense for image or contour plot</a:t>
            </a:r>
          </a:p>
          <a:p>
            <a:r>
              <a:rPr lang="en-US" sz="1800" dirty="0"/>
              <a:t>We start to have some issues with the large volume of the data</a:t>
            </a:r>
          </a:p>
          <a:p>
            <a:pPr lvl="1"/>
            <a:r>
              <a:rPr lang="en-US" sz="1800" dirty="0"/>
              <a:t>We decimate the data (either envelope or simple </a:t>
            </a:r>
            <a:r>
              <a:rPr lang="en-US" sz="1800" dirty="0" err="1"/>
              <a:t>downsample</a:t>
            </a:r>
            <a:r>
              <a:rPr lang="en-US" sz="1800" dirty="0"/>
              <a:t> method).</a:t>
            </a:r>
          </a:p>
          <a:p>
            <a:pPr lvl="1"/>
            <a:r>
              <a:rPr lang="en-US" sz="1800" dirty="0"/>
              <a:t>Issue is with processing: some of them require the full data and it is better to do it on the server side</a:t>
            </a:r>
          </a:p>
          <a:p>
            <a:pPr lvl="1"/>
            <a:r>
              <a:rPr lang="en-US" sz="1800" dirty="0"/>
              <a:t>Issue when we plot a vector against another. As we don’t have the full data, if one zooms or pans we don’t know what to as inversing a function is not always possible and if it is, it is time consuming…</a:t>
            </a:r>
            <a:endParaRPr lang="en-US" sz="1800" dirty="0">
              <a:ea typeface="+mn-ea"/>
              <a:cs typeface="+mn-cs"/>
            </a:endParaRPr>
          </a:p>
          <a:p>
            <a:r>
              <a:rPr lang="en-GB" sz="2200" b="1" dirty="0">
                <a:solidFill>
                  <a:srgbClr val="000000"/>
                </a:solidFill>
                <a:effectLst/>
                <a:highlight>
                  <a:srgbClr val="F9F9FE"/>
                </a:highlight>
                <a:latin typeface="Calibri" panose="020F0502020204030204" pitchFamily="34" charset="0"/>
                <a:ea typeface="Times New Roman" panose="02020603050405020304" pitchFamily="18" charset="0"/>
                <a:cs typeface="Aptos" panose="020B0004020202020204" pitchFamily="34" charset="0"/>
              </a:rPr>
              <a:t>Feedback Mechanisms and User Input:</a:t>
            </a:r>
            <a:endParaRPr lang="en-GB" sz="2200" dirty="0">
              <a:effectLst/>
              <a:highlight>
                <a:srgbClr val="F9F9FE"/>
              </a:highlight>
              <a:latin typeface="Aptos" panose="020B0004020202020204" pitchFamily="34" charset="0"/>
              <a:ea typeface="Aptos" panose="020B0004020202020204" pitchFamily="34" charset="0"/>
              <a:cs typeface="Aptos" panose="020B0004020202020204" pitchFamily="34" charset="0"/>
            </a:endParaRPr>
          </a:p>
          <a:p>
            <a:pPr marL="742950" lvl="1" indent="-285750">
              <a:buSzPts val="1000"/>
              <a:buFont typeface="Courier New" panose="02070309020205020404" pitchFamily="49" charset="0"/>
              <a:buChar char="o"/>
              <a:tabLst>
                <a:tab pos="914400" algn="l"/>
              </a:tabLst>
            </a:pPr>
            <a:r>
              <a:rPr lang="en-GB" sz="1800" dirty="0">
                <a:solidFill>
                  <a:srgbClr val="000000"/>
                </a:solidFill>
                <a:effectLst/>
                <a:highlight>
                  <a:srgbClr val="F9F9FE"/>
                </a:highlight>
                <a:latin typeface="Calibri" panose="020F0502020204030204" pitchFamily="34" charset="0"/>
                <a:ea typeface="Times New Roman" panose="02020603050405020304" pitchFamily="18" charset="0"/>
                <a:cs typeface="Times New Roman" panose="02020603050405020304" pitchFamily="18" charset="0"/>
              </a:rPr>
              <a:t>Insights into how user feedback is collected, </a:t>
            </a:r>
            <a:r>
              <a:rPr lang="en-GB" sz="1800" dirty="0" err="1">
                <a:solidFill>
                  <a:srgbClr val="000000"/>
                </a:solidFill>
                <a:effectLst/>
                <a:highlight>
                  <a:srgbClr val="F9F9FE"/>
                </a:highlight>
                <a:latin typeface="Calibri" panose="020F0502020204030204" pitchFamily="34" charset="0"/>
                <a:ea typeface="Times New Roman" panose="02020603050405020304" pitchFamily="18" charset="0"/>
                <a:cs typeface="Times New Roman" panose="02020603050405020304" pitchFamily="18" charset="0"/>
              </a:rPr>
              <a:t>analyzed</a:t>
            </a:r>
            <a:r>
              <a:rPr lang="en-GB" sz="1800" dirty="0">
                <a:solidFill>
                  <a:srgbClr val="000000"/>
                </a:solidFill>
                <a:effectLst/>
                <a:highlight>
                  <a:srgbClr val="F9F9FE"/>
                </a:highlight>
                <a:latin typeface="Calibri" panose="020F0502020204030204" pitchFamily="34" charset="0"/>
                <a:ea typeface="Times New Roman" panose="02020603050405020304" pitchFamily="18" charset="0"/>
                <a:cs typeface="Times New Roman" panose="02020603050405020304" pitchFamily="18" charset="0"/>
              </a:rPr>
              <a:t>, and incorporated into the development and improvement of the visualization tools. Engaging users in the design process can lead to tools that better meet their needs and preferences.</a:t>
            </a:r>
          </a:p>
          <a:p>
            <a:pPr marL="742950" lvl="1" indent="-285750">
              <a:buSzPts val="1000"/>
              <a:buFont typeface="Courier New" panose="02070309020205020404" pitchFamily="49" charset="0"/>
              <a:buChar char="o"/>
              <a:tabLst>
                <a:tab pos="914400" algn="l"/>
              </a:tabLst>
            </a:pPr>
            <a:r>
              <a:rPr lang="en-GB" sz="1800" dirty="0">
                <a:solidFill>
                  <a:srgbClr val="000000"/>
                </a:solidFill>
                <a:effectLst/>
                <a:highlight>
                  <a:srgbClr val="F9F9FE"/>
                </a:highlight>
                <a:latin typeface="Calibri" panose="020F0502020204030204" pitchFamily="34" charset="0"/>
                <a:ea typeface="Aptos" panose="020B0004020202020204" pitchFamily="34" charset="0"/>
                <a:cs typeface="Times New Roman" panose="02020603050405020304" pitchFamily="18" charset="0"/>
              </a:rPr>
              <a:t>Virtual assistant?</a:t>
            </a:r>
            <a:endParaRPr lang="en-GB" sz="1800" dirty="0">
              <a:effectLst/>
              <a:highlight>
                <a:srgbClr val="F9F9FE"/>
              </a:highlight>
              <a:latin typeface="Aptos" panose="020B0004020202020204" pitchFamily="34" charset="0"/>
              <a:ea typeface="Aptos" panose="020B0004020202020204" pitchFamily="34" charset="0"/>
              <a:cs typeface="Times New Roman" panose="02020603050405020304" pitchFamily="18" charset="0"/>
            </a:endParaRPr>
          </a:p>
          <a:p>
            <a:pPr lvl="1"/>
            <a:endParaRPr lang="en-GB" sz="1800" dirty="0"/>
          </a:p>
        </p:txBody>
      </p:sp>
    </p:spTree>
    <p:extLst>
      <p:ext uri="{BB962C8B-B14F-4D97-AF65-F5344CB8AC3E}">
        <p14:creationId xmlns:p14="http://schemas.microsoft.com/office/powerpoint/2010/main" val="3295027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E393D-4588-8266-4BBA-0965972BC6F7}"/>
              </a:ext>
            </a:extLst>
          </p:cNvPr>
          <p:cNvSpPr>
            <a:spLocks noGrp="1"/>
          </p:cNvSpPr>
          <p:nvPr>
            <p:ph type="title"/>
          </p:nvPr>
        </p:nvSpPr>
        <p:spPr>
          <a:xfrm>
            <a:off x="467544" y="-243408"/>
            <a:ext cx="8001000" cy="914400"/>
          </a:xfrm>
        </p:spPr>
        <p:txBody>
          <a:bodyPr/>
          <a:lstStyle/>
          <a:p>
            <a:r>
              <a:rPr lang="en-US" dirty="0" err="1"/>
              <a:t>Iplot</a:t>
            </a:r>
            <a:r>
              <a:rPr lang="en-US" dirty="0"/>
              <a:t> modules</a:t>
            </a:r>
            <a:endParaRPr lang="en-GB" dirty="0"/>
          </a:p>
        </p:txBody>
      </p:sp>
      <p:sp>
        <p:nvSpPr>
          <p:cNvPr id="3" name="Content Placeholder 2">
            <a:extLst>
              <a:ext uri="{FF2B5EF4-FFF2-40B4-BE49-F238E27FC236}">
                <a16:creationId xmlns:a16="http://schemas.microsoft.com/office/drawing/2014/main" id="{93D672B7-13ED-2A1B-C9F0-5AC017991E89}"/>
              </a:ext>
            </a:extLst>
          </p:cNvPr>
          <p:cNvSpPr>
            <a:spLocks noGrp="1"/>
          </p:cNvSpPr>
          <p:nvPr>
            <p:ph idx="1"/>
          </p:nvPr>
        </p:nvSpPr>
        <p:spPr>
          <a:xfrm>
            <a:off x="217984" y="476672"/>
            <a:ext cx="8250560" cy="5331296"/>
          </a:xfrm>
        </p:spPr>
        <p:txBody>
          <a:bodyPr/>
          <a:lstStyle/>
          <a:p>
            <a:r>
              <a:rPr lang="en-US" dirty="0"/>
              <a:t>We developed a set of python modules to allow scientists to develop new tools</a:t>
            </a:r>
          </a:p>
          <a:p>
            <a:pPr lvl="1"/>
            <a:r>
              <a:rPr lang="en-US" dirty="0"/>
              <a:t>We started with matplotlib and VTK to demonstrate the abstraction of the library</a:t>
            </a:r>
            <a:endParaRPr lang="en-GB" dirty="0"/>
          </a:p>
          <a:p>
            <a:pPr lvl="1"/>
            <a:r>
              <a:rPr lang="en-GB" dirty="0"/>
              <a:t>It has 2 modes : </a:t>
            </a:r>
          </a:p>
          <a:p>
            <a:pPr lvl="2"/>
            <a:r>
              <a:rPr lang="en-GB" dirty="0"/>
              <a:t>either data-driven you create your canvas via a </a:t>
            </a:r>
            <a:r>
              <a:rPr lang="en-GB" dirty="0" err="1"/>
              <a:t>json</a:t>
            </a:r>
            <a:r>
              <a:rPr lang="en-GB" dirty="0"/>
              <a:t> file </a:t>
            </a:r>
          </a:p>
          <a:p>
            <a:pPr lvl="2"/>
            <a:r>
              <a:rPr lang="en-GB" dirty="0"/>
              <a:t>Or programmatically via APIs</a:t>
            </a:r>
          </a:p>
          <a:p>
            <a:r>
              <a:rPr lang="en-GB" dirty="0"/>
              <a:t>Main issues</a:t>
            </a:r>
          </a:p>
          <a:p>
            <a:pPr lvl="1"/>
            <a:r>
              <a:rPr lang="en-GB" dirty="0"/>
              <a:t>Matplotlib is slow but very nice features that is difficult to find in other libraries</a:t>
            </a:r>
          </a:p>
          <a:p>
            <a:pPr lvl="1"/>
            <a:r>
              <a:rPr lang="en-GB" dirty="0"/>
              <a:t>Python VTK is very difficult to use and it misses some features, we are considering </a:t>
            </a:r>
            <a:r>
              <a:rPr lang="en-GB" dirty="0" err="1"/>
              <a:t>fastplotlib</a:t>
            </a:r>
            <a:r>
              <a:rPr lang="en-GB" dirty="0"/>
              <a:t> as a replacement</a:t>
            </a:r>
          </a:p>
          <a:p>
            <a:pPr lvl="1"/>
            <a:r>
              <a:rPr lang="en-GB" dirty="0"/>
              <a:t>Handle cases where a feature exists in one library but not in the other one.</a:t>
            </a:r>
          </a:p>
          <a:p>
            <a:pPr lvl="1"/>
            <a:r>
              <a:rPr lang="en-GB" dirty="0"/>
              <a:t>Thinking of using </a:t>
            </a:r>
            <a:r>
              <a:rPr lang="en-GB" dirty="0" err="1"/>
              <a:t>PyQtGraph</a:t>
            </a:r>
            <a:r>
              <a:rPr lang="en-GB" dirty="0"/>
              <a:t> for the streaming part if </a:t>
            </a:r>
            <a:r>
              <a:rPr lang="en-GB" dirty="0" err="1"/>
              <a:t>fastplotlib</a:t>
            </a:r>
            <a:r>
              <a:rPr lang="en-GB" dirty="0"/>
              <a:t> does not improve things</a:t>
            </a:r>
          </a:p>
          <a:p>
            <a:pPr lvl="2"/>
            <a:endParaRPr lang="en-US" dirty="0"/>
          </a:p>
        </p:txBody>
      </p:sp>
    </p:spTree>
    <p:extLst>
      <p:ext uri="{BB962C8B-B14F-4D97-AF65-F5344CB8AC3E}">
        <p14:creationId xmlns:p14="http://schemas.microsoft.com/office/powerpoint/2010/main" val="1522071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E0B4-B3E4-475F-5A5E-C7C42F2C38FE}"/>
              </a:ext>
            </a:extLst>
          </p:cNvPr>
          <p:cNvSpPr>
            <a:spLocks noGrp="1"/>
          </p:cNvSpPr>
          <p:nvPr>
            <p:ph type="title"/>
          </p:nvPr>
        </p:nvSpPr>
        <p:spPr>
          <a:xfrm>
            <a:off x="573088" y="-243408"/>
            <a:ext cx="8001000" cy="914400"/>
          </a:xfrm>
        </p:spPr>
        <p:txBody>
          <a:bodyPr/>
          <a:lstStyle/>
          <a:p>
            <a:r>
              <a:rPr lang="en-US" dirty="0"/>
              <a:t>Next developments (1/3)	</a:t>
            </a:r>
            <a:endParaRPr lang="en-GB" dirty="0"/>
          </a:p>
        </p:txBody>
      </p:sp>
      <p:sp>
        <p:nvSpPr>
          <p:cNvPr id="3" name="Content Placeholder 2">
            <a:extLst>
              <a:ext uri="{FF2B5EF4-FFF2-40B4-BE49-F238E27FC236}">
                <a16:creationId xmlns:a16="http://schemas.microsoft.com/office/drawing/2014/main" id="{C8F382DF-E917-1022-2F43-829EF9059C2F}"/>
              </a:ext>
            </a:extLst>
          </p:cNvPr>
          <p:cNvSpPr>
            <a:spLocks noGrp="1"/>
          </p:cNvSpPr>
          <p:nvPr>
            <p:ph idx="1"/>
          </p:nvPr>
        </p:nvSpPr>
        <p:spPr>
          <a:xfrm>
            <a:off x="395536" y="836712"/>
            <a:ext cx="8178552" cy="5259288"/>
          </a:xfrm>
        </p:spPr>
        <p:txBody>
          <a:bodyPr/>
          <a:lstStyle/>
          <a:p>
            <a:r>
              <a:rPr lang="en-US" dirty="0"/>
              <a:t>Start to add new plot types such as</a:t>
            </a:r>
          </a:p>
          <a:p>
            <a:pPr lvl="1"/>
            <a:r>
              <a:rPr lang="en-US" dirty="0"/>
              <a:t>Contour plots : Science will use </a:t>
            </a:r>
            <a:r>
              <a:rPr lang="en-US" dirty="0" err="1"/>
              <a:t>iplotlib</a:t>
            </a:r>
            <a:r>
              <a:rPr lang="en-US" dirty="0"/>
              <a:t> to develop the magnetic fluxes tool. In MINT, we will provide basic support for contour plot with Slider</a:t>
            </a:r>
          </a:p>
          <a:p>
            <a:pPr lvl="1"/>
            <a:r>
              <a:rPr lang="en-US" dirty="0"/>
              <a:t>Image plots : in MINT, we will provide basic support for image with Slider</a:t>
            </a:r>
          </a:p>
          <a:p>
            <a:pPr lvl="1"/>
            <a:r>
              <a:rPr lang="en-US" dirty="0"/>
              <a:t>Surface plots : : in MINT, we will provide basic support for image with Slider</a:t>
            </a:r>
          </a:p>
          <a:p>
            <a:pPr lvl="1"/>
            <a:r>
              <a:rPr lang="en-US" dirty="0" err="1"/>
              <a:t>Timeliner</a:t>
            </a:r>
            <a:r>
              <a:rPr lang="en-US" dirty="0"/>
              <a:t> plot : like a calendar with indication of data’s presence.</a:t>
            </a:r>
          </a:p>
          <a:p>
            <a:r>
              <a:rPr lang="en-US" dirty="0"/>
              <a:t>Statistics plots: with AI, these new plot types will be needed such as histogram, pie chart…</a:t>
            </a:r>
          </a:p>
          <a:p>
            <a:pPr lvl="1"/>
            <a:r>
              <a:rPr lang="en-US" dirty="0"/>
              <a:t>what to do? Feedback is appreciated. </a:t>
            </a:r>
          </a:p>
          <a:p>
            <a:pPr lvl="1"/>
            <a:r>
              <a:rPr lang="en-US" dirty="0"/>
              <a:t>Do we need to mix them with time-base plot, or it is completely new tools</a:t>
            </a:r>
          </a:p>
          <a:p>
            <a:pPr lvl="1"/>
            <a:endParaRPr lang="en-US" dirty="0"/>
          </a:p>
          <a:p>
            <a:pPr lvl="1"/>
            <a:endParaRPr lang="en-GB" dirty="0"/>
          </a:p>
        </p:txBody>
      </p:sp>
    </p:spTree>
    <p:extLst>
      <p:ext uri="{BB962C8B-B14F-4D97-AF65-F5344CB8AC3E}">
        <p14:creationId xmlns:p14="http://schemas.microsoft.com/office/powerpoint/2010/main" val="2759421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E0B4-B3E4-475F-5A5E-C7C42F2C38FE}"/>
              </a:ext>
            </a:extLst>
          </p:cNvPr>
          <p:cNvSpPr>
            <a:spLocks noGrp="1"/>
          </p:cNvSpPr>
          <p:nvPr>
            <p:ph type="title"/>
          </p:nvPr>
        </p:nvSpPr>
        <p:spPr>
          <a:xfrm>
            <a:off x="573088" y="-243408"/>
            <a:ext cx="8001000" cy="914400"/>
          </a:xfrm>
        </p:spPr>
        <p:txBody>
          <a:bodyPr/>
          <a:lstStyle/>
          <a:p>
            <a:r>
              <a:rPr lang="en-US" dirty="0"/>
              <a:t>Next developments (2/3)	</a:t>
            </a:r>
            <a:endParaRPr lang="en-GB" dirty="0"/>
          </a:p>
        </p:txBody>
      </p:sp>
      <p:sp>
        <p:nvSpPr>
          <p:cNvPr id="3" name="Content Placeholder 2">
            <a:extLst>
              <a:ext uri="{FF2B5EF4-FFF2-40B4-BE49-F238E27FC236}">
                <a16:creationId xmlns:a16="http://schemas.microsoft.com/office/drawing/2014/main" id="{C8F382DF-E917-1022-2F43-829EF9059C2F}"/>
              </a:ext>
            </a:extLst>
          </p:cNvPr>
          <p:cNvSpPr>
            <a:spLocks noGrp="1"/>
          </p:cNvSpPr>
          <p:nvPr>
            <p:ph idx="1"/>
          </p:nvPr>
        </p:nvSpPr>
        <p:spPr>
          <a:xfrm>
            <a:off x="395536" y="836712"/>
            <a:ext cx="8178552" cy="5259288"/>
          </a:xfrm>
        </p:spPr>
        <p:txBody>
          <a:bodyPr/>
          <a:lstStyle/>
          <a:p>
            <a:r>
              <a:rPr lang="en-US" dirty="0"/>
              <a:t>New tool : image viewing and analysis tool</a:t>
            </a:r>
          </a:p>
          <a:p>
            <a:pPr lvl="1"/>
            <a:r>
              <a:rPr lang="en-US" dirty="0"/>
              <a:t>On the plan if </a:t>
            </a:r>
            <a:r>
              <a:rPr lang="en-US" dirty="0" err="1"/>
              <a:t>thermavip</a:t>
            </a:r>
            <a:r>
              <a:rPr lang="en-US" dirty="0"/>
              <a:t> from CEA could be a good candidate for our image viewing system. It is open source and one of the most advanced tool in that area</a:t>
            </a:r>
          </a:p>
          <a:p>
            <a:pPr lvl="1"/>
            <a:r>
              <a:rPr lang="en-US" dirty="0"/>
              <a:t>To think how </a:t>
            </a:r>
            <a:r>
              <a:rPr lang="en-US" dirty="0" err="1"/>
              <a:t>Thermavip</a:t>
            </a:r>
            <a:r>
              <a:rPr lang="en-US" dirty="0"/>
              <a:t> could be integrated with our current </a:t>
            </a:r>
            <a:r>
              <a:rPr lang="en-US" dirty="0" err="1"/>
              <a:t>iplotlib</a:t>
            </a:r>
            <a:endParaRPr lang="en-US" dirty="0"/>
          </a:p>
          <a:p>
            <a:pPr lvl="1"/>
            <a:r>
              <a:rPr lang="en-US" dirty="0"/>
              <a:t>We can see that C++ is more suitable for image viewing and analysis than Python? Any feedback? </a:t>
            </a:r>
          </a:p>
          <a:p>
            <a:r>
              <a:rPr lang="en-US" dirty="0"/>
              <a:t>Magnetics flux viewer</a:t>
            </a:r>
          </a:p>
          <a:p>
            <a:pPr lvl="1"/>
            <a:r>
              <a:rPr lang="en-US" dirty="0"/>
              <a:t>Will be implemented by Science using </a:t>
            </a:r>
            <a:r>
              <a:rPr lang="en-US" dirty="0" err="1"/>
              <a:t>iplotlib</a:t>
            </a:r>
            <a:endParaRPr lang="en-US" dirty="0"/>
          </a:p>
          <a:p>
            <a:pPr lvl="1"/>
            <a:r>
              <a:rPr lang="en-US" dirty="0"/>
              <a:t>They want to add the possibility of “quasi real-time viewing” : </a:t>
            </a:r>
          </a:p>
          <a:p>
            <a:pPr lvl="2"/>
            <a:r>
              <a:rPr lang="en-US" dirty="0"/>
              <a:t>Checking if matplotlib could be the limited factor, if yes need to find another one like </a:t>
            </a:r>
            <a:r>
              <a:rPr lang="en-US" dirty="0" err="1"/>
              <a:t>PyQtGraph</a:t>
            </a:r>
            <a:endParaRPr lang="en-US" dirty="0"/>
          </a:p>
          <a:p>
            <a:pPr lvl="1"/>
            <a:endParaRPr lang="en-US" dirty="0"/>
          </a:p>
          <a:p>
            <a:pPr lvl="1"/>
            <a:endParaRPr lang="en-GB" dirty="0"/>
          </a:p>
        </p:txBody>
      </p:sp>
    </p:spTree>
    <p:extLst>
      <p:ext uri="{BB962C8B-B14F-4D97-AF65-F5344CB8AC3E}">
        <p14:creationId xmlns:p14="http://schemas.microsoft.com/office/powerpoint/2010/main" val="2092152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001000" cy="515144"/>
          </a:xfrm>
        </p:spPr>
        <p:txBody>
          <a:bodyPr/>
          <a:lstStyle/>
          <a:p>
            <a:r>
              <a:rPr lang="en-US" dirty="0"/>
              <a:t>Challenges/Requirement</a:t>
            </a:r>
            <a:endParaRPr lang="en-GB" dirty="0"/>
          </a:p>
        </p:txBody>
      </p:sp>
      <p:sp>
        <p:nvSpPr>
          <p:cNvPr id="3" name="Content Placeholder 2"/>
          <p:cNvSpPr>
            <a:spLocks noGrp="1"/>
          </p:cNvSpPr>
          <p:nvPr>
            <p:ph idx="1"/>
          </p:nvPr>
        </p:nvSpPr>
        <p:spPr>
          <a:xfrm>
            <a:off x="35496" y="620688"/>
            <a:ext cx="8361040" cy="4343400"/>
          </a:xfrm>
        </p:spPr>
        <p:txBody>
          <a:bodyPr/>
          <a:lstStyle/>
          <a:p>
            <a:pPr marL="457200" indent="-457200">
              <a:buFontTx/>
              <a:buAutoNum type="arabicPeriod"/>
            </a:pPr>
            <a:r>
              <a:rPr lang="en-US" dirty="0"/>
              <a:t>Different stakeholders, different needs</a:t>
            </a:r>
          </a:p>
          <a:p>
            <a:pPr marL="927100" lvl="1" indent="-457200">
              <a:buFontTx/>
              <a:buAutoNum type="arabicPeriod"/>
            </a:pPr>
            <a:r>
              <a:rPr lang="en-US" dirty="0"/>
              <a:t>Plant Engineers : system investigation, research, quick search</a:t>
            </a:r>
          </a:p>
          <a:p>
            <a:pPr marL="927100" lvl="1" indent="-457200">
              <a:buAutoNum type="arabicPeriod"/>
            </a:pPr>
            <a:r>
              <a:rPr lang="en-US" dirty="0"/>
              <a:t>Science : pulse analysis, research, quick search</a:t>
            </a:r>
          </a:p>
          <a:p>
            <a:pPr marL="927100" lvl="1" indent="-457200">
              <a:buFontTx/>
              <a:buAutoNum type="arabicPeriod"/>
            </a:pPr>
            <a:r>
              <a:rPr lang="en-US" dirty="0"/>
              <a:t>Operation team : pulse analysis, quick search</a:t>
            </a:r>
          </a:p>
          <a:p>
            <a:pPr marL="457200" indent="-457200">
              <a:buAutoNum type="arabicPeriod"/>
            </a:pPr>
            <a:r>
              <a:rPr lang="en-US" dirty="0"/>
              <a:t>Large volumes and Heterogeneous data to be visualized</a:t>
            </a:r>
          </a:p>
          <a:p>
            <a:pPr marL="927100" lvl="1" indent="-457200">
              <a:buAutoNum type="arabicPeriod"/>
            </a:pPr>
            <a:r>
              <a:rPr lang="en-US" dirty="0"/>
              <a:t>Time and profiles traces</a:t>
            </a:r>
          </a:p>
          <a:p>
            <a:pPr marL="927100" lvl="1" indent="-457200">
              <a:buAutoNum type="arabicPeriod"/>
            </a:pPr>
            <a:r>
              <a:rPr lang="en-US" dirty="0"/>
              <a:t>Spectrum</a:t>
            </a:r>
          </a:p>
          <a:p>
            <a:pPr marL="927100" lvl="1" indent="-457200">
              <a:buAutoNum type="arabicPeriod"/>
            </a:pPr>
            <a:r>
              <a:rPr lang="en-US" dirty="0"/>
              <a:t>Fluxes</a:t>
            </a:r>
          </a:p>
          <a:p>
            <a:pPr marL="927100" lvl="1" indent="-457200">
              <a:buAutoNum type="arabicPeriod"/>
            </a:pPr>
            <a:r>
              <a:rPr lang="en-US" dirty="0"/>
              <a:t>Images, videos</a:t>
            </a:r>
          </a:p>
          <a:p>
            <a:pPr marL="457200" indent="-457200">
              <a:buAutoNum type="arabicPeriod"/>
            </a:pPr>
            <a:r>
              <a:rPr lang="en-US" dirty="0"/>
              <a:t>Architecture shall be flexible to cope with technology changes</a:t>
            </a:r>
          </a:p>
          <a:p>
            <a:pPr marL="0" indent="0">
              <a:buNone/>
            </a:pPr>
            <a:r>
              <a:rPr lang="en-US" dirty="0"/>
              <a:t>-&gt; 2 families : web-based tools and </a:t>
            </a:r>
            <a:r>
              <a:rPr lang="en-US" b="1" dirty="0"/>
              <a:t>desktop tools</a:t>
            </a:r>
          </a:p>
          <a:p>
            <a:pPr>
              <a:buNone/>
            </a:pPr>
            <a:endParaRPr lang="en-US" dirty="0"/>
          </a:p>
          <a:p>
            <a:endParaRPr lang="en-GB" dirty="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E0B4-B3E4-475F-5A5E-C7C42F2C38FE}"/>
              </a:ext>
            </a:extLst>
          </p:cNvPr>
          <p:cNvSpPr>
            <a:spLocks noGrp="1"/>
          </p:cNvSpPr>
          <p:nvPr>
            <p:ph type="title"/>
          </p:nvPr>
        </p:nvSpPr>
        <p:spPr>
          <a:xfrm>
            <a:off x="573088" y="-243408"/>
            <a:ext cx="8001000" cy="914400"/>
          </a:xfrm>
        </p:spPr>
        <p:txBody>
          <a:bodyPr/>
          <a:lstStyle/>
          <a:p>
            <a:r>
              <a:rPr lang="en-US" dirty="0"/>
              <a:t>Next developments (3/3)	</a:t>
            </a:r>
            <a:endParaRPr lang="en-GB" dirty="0"/>
          </a:p>
        </p:txBody>
      </p:sp>
      <p:sp>
        <p:nvSpPr>
          <p:cNvPr id="3" name="Content Placeholder 2">
            <a:extLst>
              <a:ext uri="{FF2B5EF4-FFF2-40B4-BE49-F238E27FC236}">
                <a16:creationId xmlns:a16="http://schemas.microsoft.com/office/drawing/2014/main" id="{C8F382DF-E917-1022-2F43-829EF9059C2F}"/>
              </a:ext>
            </a:extLst>
          </p:cNvPr>
          <p:cNvSpPr>
            <a:spLocks noGrp="1"/>
          </p:cNvSpPr>
          <p:nvPr>
            <p:ph idx="1"/>
          </p:nvPr>
        </p:nvSpPr>
        <p:spPr>
          <a:xfrm>
            <a:off x="395536" y="836712"/>
            <a:ext cx="8178552" cy="5259288"/>
          </a:xfrm>
        </p:spPr>
        <p:txBody>
          <a:bodyPr/>
          <a:lstStyle/>
          <a:p>
            <a:r>
              <a:rPr lang="en-US" dirty="0"/>
              <a:t>Tokamak Systems Monitor</a:t>
            </a:r>
          </a:p>
          <a:p>
            <a:pPr lvl="1"/>
            <a:r>
              <a:rPr lang="en-US" dirty="0"/>
              <a:t>Diagnostic tool for evaluating anomalies, loading effects, faults and lifetime of the tokamak structures</a:t>
            </a:r>
          </a:p>
          <a:p>
            <a:pPr lvl="1"/>
            <a:r>
              <a:rPr lang="en-US" dirty="0"/>
              <a:t>Currently uses Qt for windows and widgets, and VTK for system representation. Plan to use </a:t>
            </a:r>
            <a:r>
              <a:rPr lang="en-US" dirty="0" err="1"/>
              <a:t>iplotlib</a:t>
            </a:r>
            <a:r>
              <a:rPr lang="en-US" dirty="0"/>
              <a:t> for the signals plotting</a:t>
            </a:r>
          </a:p>
          <a:p>
            <a:pPr lvl="1"/>
            <a:r>
              <a:rPr lang="en-US" dirty="0"/>
              <a:t>Considering using the </a:t>
            </a:r>
            <a:r>
              <a:rPr lang="en-US" dirty="0" err="1"/>
              <a:t>Thermavip</a:t>
            </a:r>
            <a:r>
              <a:rPr lang="en-US" dirty="0"/>
              <a:t> framework, which would need extension to handle structural and thermal monitoring functions</a:t>
            </a:r>
          </a:p>
          <a:p>
            <a:pPr lvl="1"/>
            <a:endParaRPr lang="en-US" dirty="0"/>
          </a:p>
          <a:p>
            <a:pPr lvl="1"/>
            <a:endParaRPr lang="en-GB" dirty="0"/>
          </a:p>
        </p:txBody>
      </p:sp>
      <p:pic>
        <p:nvPicPr>
          <p:cNvPr id="40" name="Picture 39">
            <a:extLst>
              <a:ext uri="{FF2B5EF4-FFF2-40B4-BE49-F238E27FC236}">
                <a16:creationId xmlns:a16="http://schemas.microsoft.com/office/drawing/2014/main" id="{5017600C-4E55-1478-9D8A-1C7CCD5654D0}"/>
              </a:ext>
            </a:extLst>
          </p:cNvPr>
          <p:cNvPicPr>
            <a:picLocks noChangeAspect="1"/>
          </p:cNvPicPr>
          <p:nvPr/>
        </p:nvPicPr>
        <p:blipFill>
          <a:blip r:embed="rId2"/>
          <a:stretch>
            <a:fillRect/>
          </a:stretch>
        </p:blipFill>
        <p:spPr>
          <a:xfrm>
            <a:off x="1331640" y="3284636"/>
            <a:ext cx="6696744" cy="2924683"/>
          </a:xfrm>
          <a:prstGeom prst="rect">
            <a:avLst/>
          </a:prstGeom>
        </p:spPr>
      </p:pic>
    </p:spTree>
    <p:extLst>
      <p:ext uri="{BB962C8B-B14F-4D97-AF65-F5344CB8AC3E}">
        <p14:creationId xmlns:p14="http://schemas.microsoft.com/office/powerpoint/2010/main" val="246692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B8257-EAA1-D184-3D2B-E72D8117C3CC}"/>
              </a:ext>
            </a:extLst>
          </p:cNvPr>
          <p:cNvSpPr>
            <a:spLocks noGrp="1"/>
          </p:cNvSpPr>
          <p:nvPr>
            <p:ph type="title"/>
          </p:nvPr>
        </p:nvSpPr>
        <p:spPr>
          <a:xfrm>
            <a:off x="395536" y="-243408"/>
            <a:ext cx="8001000" cy="914400"/>
          </a:xfrm>
        </p:spPr>
        <p:txBody>
          <a:bodyPr/>
          <a:lstStyle/>
          <a:p>
            <a:r>
              <a:rPr lang="en-US" dirty="0"/>
              <a:t>Web technologies</a:t>
            </a:r>
            <a:endParaRPr lang="en-GB" dirty="0"/>
          </a:p>
        </p:txBody>
      </p:sp>
      <p:sp>
        <p:nvSpPr>
          <p:cNvPr id="3" name="Content Placeholder 2">
            <a:extLst>
              <a:ext uri="{FF2B5EF4-FFF2-40B4-BE49-F238E27FC236}">
                <a16:creationId xmlns:a16="http://schemas.microsoft.com/office/drawing/2014/main" id="{E9AE3F99-16A7-9592-EC84-592E4B0E5DB9}"/>
              </a:ext>
            </a:extLst>
          </p:cNvPr>
          <p:cNvSpPr>
            <a:spLocks noGrp="1"/>
          </p:cNvSpPr>
          <p:nvPr>
            <p:ph idx="1"/>
          </p:nvPr>
        </p:nvSpPr>
        <p:spPr>
          <a:xfrm>
            <a:off x="467544" y="908720"/>
            <a:ext cx="8106544" cy="5187280"/>
          </a:xfrm>
        </p:spPr>
        <p:txBody>
          <a:bodyPr/>
          <a:lstStyle/>
          <a:p>
            <a:r>
              <a:rPr lang="en-US" dirty="0"/>
              <a:t>ITER dashboard which allows to monitor continuous data and retrieve data from archive. </a:t>
            </a:r>
          </a:p>
          <a:p>
            <a:pPr lvl="1"/>
            <a:r>
              <a:rPr lang="en-US" dirty="0"/>
              <a:t>Use of node.js and </a:t>
            </a:r>
          </a:p>
          <a:p>
            <a:pPr lvl="1"/>
            <a:r>
              <a:rPr lang="en-US" dirty="0"/>
              <a:t>React to build the GUI (very reactive)</a:t>
            </a:r>
          </a:p>
          <a:p>
            <a:r>
              <a:rPr lang="en-US" dirty="0"/>
              <a:t>CODAC UDA and Live stream plugin to Grafana</a:t>
            </a:r>
          </a:p>
          <a:p>
            <a:pPr lvl="1"/>
            <a:r>
              <a:rPr lang="en-US" dirty="0"/>
              <a:t>Very powerful user interface, allow to mix various data sources</a:t>
            </a:r>
            <a:endParaRPr lang="en-GB" dirty="0"/>
          </a:p>
        </p:txBody>
      </p:sp>
      <p:pic>
        <p:nvPicPr>
          <p:cNvPr id="5" name="Picture 4" descr="A screenshot of a computer&#10;&#10;Description automatically generated">
            <a:extLst>
              <a:ext uri="{FF2B5EF4-FFF2-40B4-BE49-F238E27FC236}">
                <a16:creationId xmlns:a16="http://schemas.microsoft.com/office/drawing/2014/main" id="{DCFA2E51-0A6A-1353-A05D-3EFCBE437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353073"/>
            <a:ext cx="5514256" cy="2596207"/>
          </a:xfrm>
          <a:prstGeom prst="rect">
            <a:avLst/>
          </a:prstGeom>
        </p:spPr>
      </p:pic>
    </p:spTree>
    <p:extLst>
      <p:ext uri="{BB962C8B-B14F-4D97-AF65-F5344CB8AC3E}">
        <p14:creationId xmlns:p14="http://schemas.microsoft.com/office/powerpoint/2010/main" val="1795291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52FA9-BB39-B666-295A-FE9B2299E3DA}"/>
              </a:ext>
            </a:extLst>
          </p:cNvPr>
          <p:cNvSpPr>
            <a:spLocks noGrp="1"/>
          </p:cNvSpPr>
          <p:nvPr>
            <p:ph type="title"/>
          </p:nvPr>
        </p:nvSpPr>
        <p:spPr>
          <a:xfrm>
            <a:off x="467544" y="-315416"/>
            <a:ext cx="8001000" cy="914400"/>
          </a:xfrm>
        </p:spPr>
        <p:txBody>
          <a:bodyPr/>
          <a:lstStyle/>
          <a:p>
            <a:r>
              <a:rPr lang="en-US" dirty="0"/>
              <a:t>Works well on tablet and mobile phone</a:t>
            </a:r>
            <a:endParaRPr lang="en-GB" dirty="0"/>
          </a:p>
        </p:txBody>
      </p:sp>
      <p:sp>
        <p:nvSpPr>
          <p:cNvPr id="3" name="Content Placeholder 2">
            <a:extLst>
              <a:ext uri="{FF2B5EF4-FFF2-40B4-BE49-F238E27FC236}">
                <a16:creationId xmlns:a16="http://schemas.microsoft.com/office/drawing/2014/main" id="{39AE8C23-6429-D5C3-5356-DED8E2D9FD6B}"/>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13F290F0-26C6-EE48-9C6C-8CFA80A2F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524000"/>
            <a:ext cx="4475150" cy="4371950"/>
          </a:xfrm>
          <a:prstGeom prst="rect">
            <a:avLst/>
          </a:prstGeom>
        </p:spPr>
      </p:pic>
      <p:pic>
        <p:nvPicPr>
          <p:cNvPr id="5" name="D4ECDCEA-70A3-4232-B182-7BD5202D41BD" descr="IMG_1308.PNG">
            <a:extLst>
              <a:ext uri="{FF2B5EF4-FFF2-40B4-BE49-F238E27FC236}">
                <a16:creationId xmlns:a16="http://schemas.microsoft.com/office/drawing/2014/main" id="{AC711403-BD4F-CFC8-D525-DDE7E83627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0740" y="1539117"/>
            <a:ext cx="2013091" cy="435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074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44016"/>
            <a:ext cx="8001000" cy="548680"/>
          </a:xfrm>
        </p:spPr>
        <p:txBody>
          <a:bodyPr/>
          <a:lstStyle/>
          <a:p>
            <a:r>
              <a:rPr lang="en-US" dirty="0"/>
              <a:t>Conclusions</a:t>
            </a:r>
            <a:endParaRPr lang="en-GB" dirty="0"/>
          </a:p>
        </p:txBody>
      </p:sp>
      <p:sp>
        <p:nvSpPr>
          <p:cNvPr id="3" name="Content Placeholder 2"/>
          <p:cNvSpPr>
            <a:spLocks noGrp="1"/>
          </p:cNvSpPr>
          <p:nvPr>
            <p:ph idx="1"/>
          </p:nvPr>
        </p:nvSpPr>
        <p:spPr>
          <a:xfrm>
            <a:off x="30660" y="404664"/>
            <a:ext cx="8784976" cy="5328592"/>
          </a:xfrm>
        </p:spPr>
        <p:txBody>
          <a:bodyPr/>
          <a:lstStyle/>
          <a:p>
            <a:pPr>
              <a:buFontTx/>
              <a:buChar char="-"/>
            </a:pPr>
            <a:r>
              <a:rPr lang="en-US" sz="1800" dirty="0"/>
              <a:t>Good progress on the data visualization tool mainly one trend (the most urgent one)</a:t>
            </a:r>
          </a:p>
          <a:p>
            <a:pPr lvl="1">
              <a:buFontTx/>
              <a:buChar char="-"/>
            </a:pPr>
            <a:r>
              <a:rPr lang="en-US" sz="1400" dirty="0"/>
              <a:t>Implement the remaining features</a:t>
            </a:r>
          </a:p>
          <a:p>
            <a:pPr lvl="1">
              <a:buFontTx/>
              <a:buChar char="-"/>
            </a:pPr>
            <a:r>
              <a:rPr lang="en-US" sz="1400" dirty="0"/>
              <a:t>Next one will be the image viewer and analyzer </a:t>
            </a:r>
          </a:p>
          <a:p>
            <a:pPr lvl="1">
              <a:buFontTx/>
              <a:buChar char="-"/>
            </a:pPr>
            <a:r>
              <a:rPr lang="en-US" sz="1400" dirty="0"/>
              <a:t>Then flux surfaces viewer</a:t>
            </a:r>
          </a:p>
          <a:p>
            <a:pPr lvl="1">
              <a:buFontTx/>
              <a:buChar char="-"/>
            </a:pPr>
            <a:r>
              <a:rPr lang="en-US" sz="1400" dirty="0"/>
              <a:t>Also work with Science to make sure that the plotting interface matches their expectation</a:t>
            </a:r>
          </a:p>
          <a:p>
            <a:pPr>
              <a:buFontTx/>
              <a:buChar char="-"/>
            </a:pPr>
            <a:r>
              <a:rPr lang="en-US" sz="1800" dirty="0"/>
              <a:t>Design and implementation managed according to priorities and users’ need </a:t>
            </a:r>
          </a:p>
          <a:p>
            <a:pPr>
              <a:buFontTx/>
              <a:buChar char="-"/>
            </a:pPr>
            <a:r>
              <a:rPr lang="en-US" sz="1800" b="1" dirty="0"/>
              <a:t>Improve the performance and scalability of the ecosystem to give the best experience to the users</a:t>
            </a:r>
          </a:p>
          <a:p>
            <a:pPr>
              <a:buFontTx/>
              <a:buChar char="-"/>
            </a:pPr>
            <a:r>
              <a:rPr lang="en-US" sz="1800" b="1" dirty="0"/>
              <a:t>Always making sure that the UI is user-friendly</a:t>
            </a:r>
          </a:p>
          <a:p>
            <a:pPr>
              <a:buFontTx/>
              <a:buChar char="-"/>
            </a:pPr>
            <a:r>
              <a:rPr lang="en-US" sz="1800" b="1" dirty="0"/>
              <a:t>Offering user training and support</a:t>
            </a:r>
            <a:endParaRPr lang="en-GB" sz="1100" dirty="0">
              <a:effectLst/>
              <a:highlight>
                <a:srgbClr val="F9F9FE"/>
              </a:highlight>
              <a:latin typeface="Aptos" panose="020B0004020202020204" pitchFamily="34" charset="0"/>
              <a:ea typeface="Aptos" panose="020B0004020202020204" pitchFamily="34" charset="0"/>
              <a:cs typeface="Aptos" panose="020B0004020202020204" pitchFamily="34" charset="0"/>
            </a:endParaRPr>
          </a:p>
          <a:p>
            <a:pPr marL="742950" lvl="1" indent="-285750">
              <a:buSzPts val="1000"/>
              <a:buFont typeface="Courier New" panose="02070309020205020404" pitchFamily="49" charset="0"/>
              <a:buChar char="o"/>
              <a:tabLst>
                <a:tab pos="914400" algn="l"/>
              </a:tabLst>
            </a:pPr>
            <a:r>
              <a:rPr lang="en-GB" sz="1400" dirty="0">
                <a:solidFill>
                  <a:srgbClr val="000000"/>
                </a:solidFill>
                <a:effectLst/>
                <a:highlight>
                  <a:srgbClr val="F9F9FE"/>
                </a:highlight>
                <a:latin typeface="Calibri" panose="020F0502020204030204" pitchFamily="34" charset="0"/>
                <a:ea typeface="Times New Roman" panose="02020603050405020304" pitchFamily="18" charset="0"/>
                <a:cs typeface="Times New Roman" panose="02020603050405020304" pitchFamily="18" charset="0"/>
              </a:rPr>
              <a:t>Details on the training and support provided to users for effectively utilizing the data visualization tools. User training programs and ongoing support mechanisms are crucial for maximizing the tools' utility and ensuring user satisfaction.</a:t>
            </a:r>
            <a:endParaRPr lang="en-US" sz="1400" b="1" dirty="0"/>
          </a:p>
          <a:p>
            <a:pPr lvl="1">
              <a:buFontTx/>
              <a:buChar char="-"/>
            </a:pPr>
            <a:r>
              <a:rPr lang="en-US" sz="1400" dirty="0"/>
              <a:t>Support users to build their own expert tool based on </a:t>
            </a:r>
            <a:r>
              <a:rPr lang="en-US" sz="1400" dirty="0" err="1"/>
              <a:t>iplotlib</a:t>
            </a:r>
            <a:endParaRPr lang="en-US" sz="1400" dirty="0"/>
          </a:p>
          <a:p>
            <a:pPr>
              <a:buFontTx/>
              <a:buChar char="-"/>
            </a:pPr>
            <a:r>
              <a:rPr lang="en-US" sz="1800" dirty="0"/>
              <a:t>Plan with Science to make it open source like for IMAS</a:t>
            </a:r>
          </a:p>
          <a:p>
            <a:pPr>
              <a:buFontTx/>
              <a:buChar char="-"/>
            </a:pPr>
            <a:r>
              <a:rPr lang="en-US" sz="1600" b="1" dirty="0">
                <a:solidFill>
                  <a:schemeClr val="tx1"/>
                </a:solidFill>
                <a:effectLst/>
                <a:highlight>
                  <a:srgbClr val="F9F9FE"/>
                </a:highlight>
                <a:latin typeface="Calibri" panose="020F0502020204030204" pitchFamily="34" charset="0"/>
                <a:ea typeface="Times New Roman" panose="02020603050405020304" pitchFamily="18" charset="0"/>
                <a:cs typeface="Calibri" panose="020F0502020204030204" pitchFamily="34" charset="0"/>
              </a:rPr>
              <a:t>Facilitate </a:t>
            </a:r>
            <a:r>
              <a:rPr lang="en-GB" sz="1600" b="1" dirty="0">
                <a:solidFill>
                  <a:schemeClr val="tx1"/>
                </a:solidFill>
                <a:effectLst/>
                <a:highlight>
                  <a:srgbClr val="F9F9FE"/>
                </a:highlight>
                <a:latin typeface="Calibri" panose="020F0502020204030204" pitchFamily="34" charset="0"/>
                <a:ea typeface="Times New Roman" panose="02020603050405020304" pitchFamily="18" charset="0"/>
                <a:cs typeface="Calibri" panose="020F0502020204030204" pitchFamily="34" charset="0"/>
              </a:rPr>
              <a:t>collaboration and Knowledge Sharing: workspace sharing is the first step</a:t>
            </a:r>
            <a:endParaRPr lang="en-GB" sz="1600" dirty="0">
              <a:solidFill>
                <a:schemeClr val="tx1"/>
              </a:solidFill>
              <a:effectLst/>
              <a:highlight>
                <a:srgbClr val="F9F9FE"/>
              </a:highlight>
              <a:latin typeface="Calibri" panose="020F0502020204030204" pitchFamily="34" charset="0"/>
              <a:ea typeface="Aptos" panose="020B0004020202020204" pitchFamily="34" charset="0"/>
              <a:cs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en-GB" sz="1600" dirty="0">
                <a:solidFill>
                  <a:schemeClr val="tx1"/>
                </a:solidFill>
                <a:effectLst/>
                <a:highlight>
                  <a:srgbClr val="F9F9FE"/>
                </a:highlight>
                <a:latin typeface="Calibri" panose="020F0502020204030204" pitchFamily="34" charset="0"/>
                <a:ea typeface="Times New Roman" panose="02020603050405020304" pitchFamily="18" charset="0"/>
                <a:cs typeface="Calibri" panose="020F0502020204030204" pitchFamily="34" charset="0"/>
              </a:rPr>
              <a:t>Information on how the visualization tools facilitate collaboration among different teams and enable knowledge sharing within the ITER community. Collaboration features and knowledge management capabilities can enhance teamwork and innovation.</a:t>
            </a:r>
            <a:endParaRPr lang="en-GB" sz="1600" dirty="0">
              <a:solidFill>
                <a:schemeClr val="tx1"/>
              </a:solidFill>
              <a:effectLst/>
              <a:highlight>
                <a:srgbClr val="F9F9FE"/>
              </a:highlight>
              <a:latin typeface="Calibri" panose="020F0502020204030204" pitchFamily="34" charset="0"/>
              <a:ea typeface="Aptos" panose="020B0004020202020204" pitchFamily="34" charset="0"/>
              <a:cs typeface="Calibri" panose="020F0502020204030204" pitchFamily="34" charset="0"/>
            </a:endParaRPr>
          </a:p>
          <a:p>
            <a:pPr>
              <a:buFontTx/>
              <a:buChar char="-"/>
            </a:pPr>
            <a:endParaRPr lang="en-US" sz="1800" dirty="0"/>
          </a:p>
          <a:p>
            <a:pPr>
              <a:buFontTx/>
              <a:buChar char="-"/>
            </a:pPr>
            <a:endParaRPr lang="en-US" sz="1800" dirty="0"/>
          </a:p>
          <a:p>
            <a:pPr>
              <a:buFontTx/>
              <a:buChar char="-"/>
            </a:pPr>
            <a:endParaRPr lang="en-GB"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001000" cy="587152"/>
          </a:xfrm>
        </p:spPr>
        <p:txBody>
          <a:bodyPr/>
          <a:lstStyle/>
          <a:p>
            <a:r>
              <a:rPr lang="en-US" dirty="0"/>
              <a:t>Lessons Learnt </a:t>
            </a:r>
            <a:endParaRPr lang="en-GB" dirty="0"/>
          </a:p>
        </p:txBody>
      </p:sp>
      <p:sp>
        <p:nvSpPr>
          <p:cNvPr id="3" name="Content Placeholder 2"/>
          <p:cNvSpPr>
            <a:spLocks noGrp="1"/>
          </p:cNvSpPr>
          <p:nvPr>
            <p:ph idx="1"/>
          </p:nvPr>
        </p:nvSpPr>
        <p:spPr>
          <a:xfrm>
            <a:off x="179512" y="476672"/>
            <a:ext cx="8001000" cy="5331296"/>
          </a:xfrm>
        </p:spPr>
        <p:txBody>
          <a:bodyPr/>
          <a:lstStyle/>
          <a:p>
            <a:r>
              <a:rPr lang="en-US" dirty="0"/>
              <a:t>Most of the visualization tools were written in IDL</a:t>
            </a:r>
          </a:p>
          <a:p>
            <a:r>
              <a:rPr lang="en-US" dirty="0"/>
              <a:t>Discussion with different stakeholders</a:t>
            </a:r>
          </a:p>
          <a:p>
            <a:r>
              <a:rPr lang="en-US" dirty="0"/>
              <a:t>Importance to have a clear architecture</a:t>
            </a:r>
          </a:p>
          <a:p>
            <a:pPr lvl="1"/>
            <a:r>
              <a:rPr lang="en-US" sz="1800" dirty="0"/>
              <a:t>Modular with an abstraction of the graphical library so that we can change it if needed (3-D is out of scope)</a:t>
            </a:r>
          </a:p>
          <a:p>
            <a:pPr lvl="1"/>
            <a:r>
              <a:rPr lang="en-US" sz="1800" dirty="0"/>
              <a:t>Develop a Python plotting library (but not up to OpenGL level) so that scientists can develop their own tools/applications</a:t>
            </a:r>
          </a:p>
          <a:p>
            <a:pPr lvl="1"/>
            <a:r>
              <a:rPr lang="en-US" sz="1800" dirty="0"/>
              <a:t>Use this library to develop the different tool in the control rooms</a:t>
            </a:r>
          </a:p>
          <a:p>
            <a:r>
              <a:rPr lang="en-US" dirty="0"/>
              <a:t>Use of tabular view for plot configuration</a:t>
            </a:r>
          </a:p>
          <a:p>
            <a:pPr lvl="1"/>
            <a:r>
              <a:rPr lang="en-US" sz="1800" dirty="0"/>
              <a:t>Results of analyzing existing tools </a:t>
            </a:r>
            <a:r>
              <a:rPr lang="en-US" sz="1800" dirty="0" err="1"/>
              <a:t>ReviewPlus</a:t>
            </a:r>
            <a:r>
              <a:rPr lang="en-US" sz="1800" dirty="0"/>
              <a:t>, JETDSP, </a:t>
            </a:r>
            <a:r>
              <a:rPr lang="en-US" sz="1800" dirty="0" err="1"/>
              <a:t>CView</a:t>
            </a:r>
            <a:endParaRPr lang="en-US" sz="1800" dirty="0"/>
          </a:p>
          <a:p>
            <a:r>
              <a:rPr lang="en-US" dirty="0"/>
              <a:t>Detached/fully integrated panels</a:t>
            </a:r>
          </a:p>
          <a:p>
            <a:pPr lvl="1"/>
            <a:r>
              <a:rPr lang="en-US" sz="1800" dirty="0"/>
              <a:t>Industrial systems like Cooling, </a:t>
            </a:r>
            <a:r>
              <a:rPr lang="en-US" sz="1800" dirty="0" err="1"/>
              <a:t>Cryo</a:t>
            </a:r>
            <a:r>
              <a:rPr lang="en-US" sz="1800" dirty="0"/>
              <a:t> will prefer integrated panels</a:t>
            </a:r>
          </a:p>
          <a:p>
            <a:pPr lvl="1"/>
            <a:r>
              <a:rPr lang="en-US" sz="1800" dirty="0"/>
              <a:t>But not the others…Most tools used in tokamaks consist of detached panel to freely move them around, resized</a:t>
            </a:r>
          </a:p>
          <a:p>
            <a:r>
              <a:rPr lang="en-US" dirty="0"/>
              <a:t>Community approach, if possible open source</a:t>
            </a:r>
          </a:p>
          <a:p>
            <a:pPr lvl="1"/>
            <a:r>
              <a:rPr lang="en-US" dirty="0"/>
              <a:t>Science, operation, heating, diagnostics</a:t>
            </a:r>
          </a:p>
          <a:p>
            <a:pPr lvl="1"/>
            <a:endParaRPr lang="en-GB" dirty="0"/>
          </a:p>
        </p:txBody>
      </p:sp>
    </p:spTree>
    <p:extLst>
      <p:ext uri="{BB962C8B-B14F-4D97-AF65-F5344CB8AC3E}">
        <p14:creationId xmlns:p14="http://schemas.microsoft.com/office/powerpoint/2010/main" val="27515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8001000" cy="731168"/>
          </a:xfrm>
        </p:spPr>
        <p:txBody>
          <a:bodyPr/>
          <a:lstStyle/>
          <a:p>
            <a:r>
              <a:rPr lang="en-US" dirty="0"/>
              <a:t>Different tools instead of one big tool</a:t>
            </a:r>
            <a:endParaRPr lang="en-GB" dirty="0"/>
          </a:p>
        </p:txBody>
      </p:sp>
      <p:sp>
        <p:nvSpPr>
          <p:cNvPr id="3" name="Content Placeholder 2"/>
          <p:cNvSpPr>
            <a:spLocks noGrp="1"/>
          </p:cNvSpPr>
          <p:nvPr>
            <p:ph idx="1"/>
          </p:nvPr>
        </p:nvSpPr>
        <p:spPr>
          <a:xfrm>
            <a:off x="107504" y="692696"/>
            <a:ext cx="9036496" cy="5403304"/>
          </a:xfrm>
        </p:spPr>
        <p:txBody>
          <a:bodyPr/>
          <a:lstStyle/>
          <a:p>
            <a:r>
              <a:rPr lang="en-US" sz="1800" dirty="0"/>
              <a:t>Modular architecture</a:t>
            </a:r>
          </a:p>
          <a:p>
            <a:pPr lvl="1"/>
            <a:r>
              <a:rPr lang="en-US" sz="1800" dirty="0"/>
              <a:t>Can be started individually and assembled via plugin approach</a:t>
            </a:r>
          </a:p>
          <a:p>
            <a:r>
              <a:rPr lang="en-US" sz="1800" b="1" dirty="0"/>
              <a:t>MINT - Trends</a:t>
            </a:r>
          </a:p>
          <a:p>
            <a:pPr lvl="1"/>
            <a:r>
              <a:rPr lang="en-US" sz="1800" dirty="0"/>
              <a:t>View time-series data, by time range or by pulse, include oscilloscope view</a:t>
            </a:r>
          </a:p>
          <a:p>
            <a:pPr lvl="1"/>
            <a:r>
              <a:rPr lang="en-US" sz="1800" dirty="0"/>
              <a:t>Profiles : Plots as function of space at selected time(s)</a:t>
            </a:r>
          </a:p>
          <a:p>
            <a:pPr lvl="1"/>
            <a:r>
              <a:rPr lang="en-US" sz="1800" dirty="0"/>
              <a:t>Can subscribe to the live stream if needed</a:t>
            </a:r>
          </a:p>
          <a:p>
            <a:r>
              <a:rPr lang="en-US" sz="1800" b="1" dirty="0"/>
              <a:t>Image viewer</a:t>
            </a:r>
          </a:p>
          <a:p>
            <a:pPr lvl="1"/>
            <a:r>
              <a:rPr lang="en-US" sz="1800" dirty="0"/>
              <a:t>Mainly for camera data (infra, vis) – requires machine description data</a:t>
            </a:r>
          </a:p>
          <a:p>
            <a:pPr lvl="1"/>
            <a:r>
              <a:rPr lang="en-US" sz="1800" dirty="0"/>
              <a:t>More specialized function related to image processing</a:t>
            </a:r>
          </a:p>
          <a:p>
            <a:pPr lvl="1"/>
            <a:r>
              <a:rPr lang="en-US" sz="1800" dirty="0"/>
              <a:t>Can be mixed with 1-D data for correlation</a:t>
            </a:r>
          </a:p>
          <a:p>
            <a:r>
              <a:rPr lang="en-US" sz="1800" b="1" dirty="0"/>
              <a:t>Magnetic flux surfaces </a:t>
            </a:r>
          </a:p>
          <a:p>
            <a:pPr lvl="1"/>
            <a:r>
              <a:rPr lang="en-US" sz="1800" dirty="0"/>
              <a:t>Requires geometry information (coil position for instance)</a:t>
            </a:r>
          </a:p>
          <a:p>
            <a:pPr lvl="1"/>
            <a:r>
              <a:rPr lang="en-US" sz="1800" dirty="0"/>
              <a:t>2-D plot in (R,Z ) at a selected time(s)</a:t>
            </a:r>
          </a:p>
          <a:p>
            <a:endParaRPr lang="en-US" sz="1800" dirty="0"/>
          </a:p>
          <a:p>
            <a:endParaRPr lang="en-US" dirty="0"/>
          </a:p>
          <a:p>
            <a:pPr lvl="1"/>
            <a:endParaRPr lang="en-US" dirty="0"/>
          </a:p>
          <a:p>
            <a:pPr lvl="2"/>
            <a:endParaRPr lang="en-GB" dirty="0"/>
          </a:p>
        </p:txBody>
      </p:sp>
    </p:spTree>
    <p:extLst>
      <p:ext uri="{BB962C8B-B14F-4D97-AF65-F5344CB8AC3E}">
        <p14:creationId xmlns:p14="http://schemas.microsoft.com/office/powerpoint/2010/main" val="2146854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664" y="-243408"/>
            <a:ext cx="8001000" cy="914400"/>
          </a:xfrm>
        </p:spPr>
        <p:txBody>
          <a:bodyPr/>
          <a:lstStyle/>
          <a:p>
            <a:r>
              <a:rPr lang="en-US" dirty="0"/>
              <a:t>Architecture (1/2)</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4541003"/>
          </a:xfrm>
          <a:prstGeom prst="rect">
            <a:avLst/>
          </a:prstGeom>
        </p:spPr>
      </p:pic>
    </p:spTree>
    <p:extLst>
      <p:ext uri="{BB962C8B-B14F-4D97-AF65-F5344CB8AC3E}">
        <p14:creationId xmlns:p14="http://schemas.microsoft.com/office/powerpoint/2010/main" val="145541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43408"/>
            <a:ext cx="8001000" cy="914400"/>
          </a:xfrm>
        </p:spPr>
        <p:txBody>
          <a:bodyPr/>
          <a:lstStyle/>
          <a:p>
            <a:r>
              <a:rPr lang="en-US" dirty="0"/>
              <a:t>Architecture (2/2)</a:t>
            </a:r>
            <a:endParaRPr lang="en-GB" dirty="0"/>
          </a:p>
        </p:txBody>
      </p:sp>
      <p:sp>
        <p:nvSpPr>
          <p:cNvPr id="3" name="Content Placeholder 2"/>
          <p:cNvSpPr>
            <a:spLocks noGrp="1"/>
          </p:cNvSpPr>
          <p:nvPr>
            <p:ph idx="1"/>
          </p:nvPr>
        </p:nvSpPr>
        <p:spPr>
          <a:xfrm>
            <a:off x="573088" y="836712"/>
            <a:ext cx="8001000" cy="5259288"/>
          </a:xfrm>
        </p:spPr>
        <p:txBody>
          <a:bodyPr/>
          <a:lstStyle/>
          <a:p>
            <a:r>
              <a:rPr lang="en-US" dirty="0"/>
              <a:t>Easier to add a new data source for data access :</a:t>
            </a:r>
          </a:p>
          <a:p>
            <a:pPr lvl="1"/>
            <a:r>
              <a:rPr lang="en-US" dirty="0"/>
              <a:t>CODAC UDA</a:t>
            </a:r>
          </a:p>
          <a:p>
            <a:pPr lvl="1"/>
            <a:r>
              <a:rPr lang="en-US" dirty="0"/>
              <a:t>IMAS (local)</a:t>
            </a:r>
          </a:p>
          <a:p>
            <a:pPr lvl="1"/>
            <a:r>
              <a:rPr lang="en-US" dirty="0"/>
              <a:t>IMAS (</a:t>
            </a:r>
            <a:r>
              <a:rPr lang="en-US" dirty="0" err="1"/>
              <a:t>uda</a:t>
            </a:r>
            <a:r>
              <a:rPr lang="en-US" dirty="0"/>
              <a:t>), coming soon</a:t>
            </a:r>
          </a:p>
          <a:p>
            <a:r>
              <a:rPr lang="en-US" dirty="0"/>
              <a:t>Easier to switch to a new plotting library: </a:t>
            </a:r>
          </a:p>
          <a:p>
            <a:pPr lvl="1"/>
            <a:r>
              <a:rPr lang="en-US" dirty="0"/>
              <a:t>clear abstraction via </a:t>
            </a:r>
            <a:r>
              <a:rPr lang="en-US" dirty="0" err="1"/>
              <a:t>iplotlib</a:t>
            </a:r>
            <a:endParaRPr lang="en-US" dirty="0"/>
          </a:p>
          <a:p>
            <a:pPr lvl="1"/>
            <a:r>
              <a:rPr lang="en-US" dirty="0"/>
              <a:t>Select 2 libraries </a:t>
            </a:r>
            <a:r>
              <a:rPr lang="en-US" dirty="0" err="1"/>
              <a:t>Matplotlib</a:t>
            </a:r>
            <a:r>
              <a:rPr lang="en-US" dirty="0"/>
              <a:t> and VTK to validate the library</a:t>
            </a:r>
          </a:p>
          <a:p>
            <a:pPr lvl="1"/>
            <a:r>
              <a:rPr lang="en-US" dirty="0"/>
              <a:t>None of the tools make an import of the underlying plotting library</a:t>
            </a:r>
          </a:p>
          <a:p>
            <a:pPr lvl="1"/>
            <a:r>
              <a:rPr lang="en-US" dirty="0"/>
              <a:t>Can be called with users’ own data</a:t>
            </a:r>
          </a:p>
          <a:p>
            <a:r>
              <a:rPr lang="en-US" dirty="0"/>
              <a:t>Processing layer can be used in conjunction with data access or not</a:t>
            </a:r>
            <a:endParaRPr lang="en-GB" dirty="0"/>
          </a:p>
        </p:txBody>
      </p:sp>
    </p:spTree>
    <p:extLst>
      <p:ext uri="{BB962C8B-B14F-4D97-AF65-F5344CB8AC3E}">
        <p14:creationId xmlns:p14="http://schemas.microsoft.com/office/powerpoint/2010/main" val="1609731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9392"/>
            <a:ext cx="8001000" cy="659160"/>
          </a:xfrm>
        </p:spPr>
        <p:txBody>
          <a:bodyPr/>
          <a:lstStyle/>
          <a:p>
            <a:r>
              <a:rPr lang="en-US" dirty="0"/>
              <a:t>Technologies</a:t>
            </a:r>
            <a:endParaRPr lang="en-GB" dirty="0"/>
          </a:p>
        </p:txBody>
      </p:sp>
      <p:sp>
        <p:nvSpPr>
          <p:cNvPr id="3" name="Content Placeholder 2"/>
          <p:cNvSpPr>
            <a:spLocks noGrp="1"/>
          </p:cNvSpPr>
          <p:nvPr>
            <p:ph idx="1"/>
          </p:nvPr>
        </p:nvSpPr>
        <p:spPr>
          <a:xfrm>
            <a:off x="683568" y="559768"/>
            <a:ext cx="7776864" cy="5536232"/>
          </a:xfrm>
        </p:spPr>
        <p:txBody>
          <a:bodyPr/>
          <a:lstStyle/>
          <a:p>
            <a:r>
              <a:rPr lang="en-US" sz="1800" dirty="0"/>
              <a:t>Main tests done on RHEL8</a:t>
            </a:r>
          </a:p>
          <a:p>
            <a:r>
              <a:rPr lang="en-US" sz="1800" dirty="0"/>
              <a:t>Development with Python 3.8</a:t>
            </a:r>
            <a:r>
              <a:rPr lang="en-US" sz="1800"/>
              <a:t>, PySide6</a:t>
            </a:r>
            <a:endParaRPr lang="en-US" sz="1800" dirty="0"/>
          </a:p>
          <a:p>
            <a:r>
              <a:rPr lang="en-US" sz="1800" dirty="0"/>
              <a:t>Assumption is that the graphical library needs to support </a:t>
            </a:r>
            <a:r>
              <a:rPr lang="en-US" sz="1800" dirty="0" err="1"/>
              <a:t>Qt</a:t>
            </a:r>
            <a:r>
              <a:rPr lang="en-US" sz="1800" dirty="0"/>
              <a:t> backend (which is rather common)</a:t>
            </a:r>
          </a:p>
          <a:p>
            <a:r>
              <a:rPr lang="en-US" sz="1800" dirty="0" err="1"/>
              <a:t>Qt</a:t>
            </a:r>
            <a:r>
              <a:rPr lang="en-US" sz="1800" dirty="0"/>
              <a:t> offers a wide range of widgets and allow building complex UI, support various platforms and good support for screen resolution via </a:t>
            </a:r>
            <a:r>
              <a:rPr lang="en-US" sz="1800" dirty="0" err="1"/>
              <a:t>env</a:t>
            </a:r>
            <a:r>
              <a:rPr lang="en-US" sz="1800" dirty="0"/>
              <a:t>. Variables.</a:t>
            </a:r>
          </a:p>
          <a:p>
            <a:r>
              <a:rPr lang="en-US" sz="1800" dirty="0"/>
              <a:t>Python is appreciated by scientists and offers a wide range of modules</a:t>
            </a:r>
          </a:p>
          <a:p>
            <a:r>
              <a:rPr lang="en-US" sz="1800" dirty="0"/>
              <a:t>Use of GIT to store the code</a:t>
            </a:r>
          </a:p>
          <a:p>
            <a:r>
              <a:rPr lang="en-US" sz="1800" dirty="0"/>
              <a:t>Implement unit tests whenever possible</a:t>
            </a:r>
          </a:p>
          <a:p>
            <a:r>
              <a:rPr lang="en-US" sz="1800" dirty="0"/>
              <a:t>Zoom/Pan are interactive</a:t>
            </a:r>
          </a:p>
          <a:p>
            <a:pPr lvl="1"/>
            <a:r>
              <a:rPr lang="en-US" sz="1400" dirty="0"/>
              <a:t>Means if the data to be retrieved is too big, only a few points are retrieved (link to screen resolution)</a:t>
            </a:r>
          </a:p>
          <a:p>
            <a:pPr lvl="1"/>
            <a:r>
              <a:rPr lang="en-US" sz="1400" dirty="0"/>
              <a:t>Whenever a zoom/pan is triggered , a new request is triggered if (not all data have been retrieved)</a:t>
            </a:r>
            <a:endParaRPr lang="en-US" sz="1800" dirty="0"/>
          </a:p>
          <a:p>
            <a:r>
              <a:rPr lang="en-US" sz="1800" dirty="0"/>
              <a:t>Memory footprint and CPU of MINT are monitored.</a:t>
            </a:r>
          </a:p>
          <a:p>
            <a:pPr marL="7938" indent="0">
              <a:buNone/>
            </a:pPr>
            <a:r>
              <a:rPr lang="en-US" sz="1800" dirty="0"/>
              <a:t> </a:t>
            </a:r>
            <a:endParaRPr lang="en-GB" sz="1800" dirty="0"/>
          </a:p>
        </p:txBody>
      </p:sp>
    </p:spTree>
    <p:extLst>
      <p:ext uri="{BB962C8B-B14F-4D97-AF65-F5344CB8AC3E}">
        <p14:creationId xmlns:p14="http://schemas.microsoft.com/office/powerpoint/2010/main" val="4117013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09271657"/>
              </p:ext>
            </p:extLst>
          </p:nvPr>
        </p:nvGraphicFramePr>
        <p:xfrm>
          <a:off x="899592" y="764704"/>
          <a:ext cx="6534726" cy="5115908"/>
        </p:xfrm>
        <a:graphic>
          <a:graphicData uri="http://schemas.openxmlformats.org/drawingml/2006/table">
            <a:tbl>
              <a:tblPr firstRow="1" bandRow="1">
                <a:tableStyleId>{5C22544A-7EE6-4342-B048-85BDC9FD1C3A}</a:tableStyleId>
              </a:tblPr>
              <a:tblGrid>
                <a:gridCol w="6534726">
                  <a:extLst>
                    <a:ext uri="{9D8B030D-6E8A-4147-A177-3AD203B41FA5}">
                      <a16:colId xmlns:a16="http://schemas.microsoft.com/office/drawing/2014/main" val="3055642424"/>
                    </a:ext>
                  </a:extLst>
                </a:gridCol>
              </a:tblGrid>
              <a:tr h="262808">
                <a:tc>
                  <a:txBody>
                    <a:bodyPr/>
                    <a:lstStyle/>
                    <a:p>
                      <a:r>
                        <a:rPr lang="en-US" sz="1100"/>
                        <a:t>Features</a:t>
                      </a:r>
                      <a:endParaRPr lang="en-GB" sz="1100" dirty="0"/>
                    </a:p>
                  </a:txBody>
                  <a:tcPr marL="51435" marR="51435" marT="25718" marB="25718"/>
                </a:tc>
                <a:extLst>
                  <a:ext uri="{0D108BD9-81ED-4DB2-BD59-A6C34878D82A}">
                    <a16:rowId xmlns:a16="http://schemas.microsoft.com/office/drawing/2014/main" val="3745699355"/>
                  </a:ext>
                </a:extLst>
              </a:tr>
              <a:tr h="259257">
                <a:tc>
                  <a:txBody>
                    <a:bodyPr/>
                    <a:lstStyle/>
                    <a:p>
                      <a:r>
                        <a:rPr lang="en-US" sz="800" dirty="0"/>
                        <a:t>View one or several 1-D trends</a:t>
                      </a:r>
                      <a:r>
                        <a:rPr lang="en-US" sz="800" baseline="0" dirty="0"/>
                        <a:t> (X axis is the time)</a:t>
                      </a:r>
                      <a:endParaRPr lang="en-GB" sz="800" dirty="0"/>
                    </a:p>
                  </a:txBody>
                  <a:tcPr marL="51435" marR="51435" marT="25718" marB="25718">
                    <a:solidFill>
                      <a:srgbClr val="92D050"/>
                    </a:solidFill>
                  </a:tcPr>
                </a:tc>
                <a:extLst>
                  <a:ext uri="{0D108BD9-81ED-4DB2-BD59-A6C34878D82A}">
                    <a16:rowId xmlns:a16="http://schemas.microsoft.com/office/drawing/2014/main" val="686135892"/>
                  </a:ext>
                </a:extLst>
              </a:tr>
              <a:tr h="333700">
                <a:tc>
                  <a:txBody>
                    <a:bodyPr/>
                    <a:lstStyle/>
                    <a:p>
                      <a:r>
                        <a:rPr lang="en-US" sz="800" dirty="0"/>
                        <a:t>Support for pulse-based and time range data access (all the plots show the same time range/pulse) + relative time (e.g. last 10 </a:t>
                      </a:r>
                      <a:r>
                        <a:rPr lang="en-US" sz="800" dirty="0" err="1"/>
                        <a:t>mn</a:t>
                      </a:r>
                      <a:r>
                        <a:rPr lang="en-US" sz="800" dirty="0"/>
                        <a:t>)</a:t>
                      </a:r>
                      <a:endParaRPr lang="en-GB" sz="800" dirty="0"/>
                    </a:p>
                  </a:txBody>
                  <a:tcPr marL="51435" marR="51435" marT="25718" marB="25718">
                    <a:solidFill>
                      <a:srgbClr val="92D050"/>
                    </a:solidFill>
                  </a:tcPr>
                </a:tc>
                <a:extLst>
                  <a:ext uri="{0D108BD9-81ED-4DB2-BD59-A6C34878D82A}">
                    <a16:rowId xmlns:a16="http://schemas.microsoft.com/office/drawing/2014/main" val="545646906"/>
                  </a:ext>
                </a:extLst>
              </a:tr>
              <a:tr h="259257">
                <a:tc>
                  <a:txBody>
                    <a:bodyPr/>
                    <a:lstStyle/>
                    <a:p>
                      <a:r>
                        <a:rPr lang="en-US" sz="800" dirty="0"/>
                        <a:t>Support for time</a:t>
                      </a:r>
                      <a:r>
                        <a:rPr lang="en-US" sz="800" baseline="0" dirty="0"/>
                        <a:t> range or pulse specialization at row level (allow comparing two plots side by side)</a:t>
                      </a:r>
                      <a:endParaRPr lang="en-GB" sz="800" dirty="0"/>
                    </a:p>
                  </a:txBody>
                  <a:tcPr marL="51435" marR="51435" marT="25718" marB="25718">
                    <a:solidFill>
                      <a:srgbClr val="92D050"/>
                    </a:solidFill>
                  </a:tcPr>
                </a:tc>
                <a:extLst>
                  <a:ext uri="{0D108BD9-81ED-4DB2-BD59-A6C34878D82A}">
                    <a16:rowId xmlns:a16="http://schemas.microsoft.com/office/drawing/2014/main" val="169403512"/>
                  </a:ext>
                </a:extLst>
              </a:tr>
              <a:tr h="259257">
                <a:tc>
                  <a:txBody>
                    <a:bodyPr/>
                    <a:lstStyle/>
                    <a:p>
                      <a:r>
                        <a:rPr lang="en-US" sz="800" dirty="0"/>
                        <a:t>Support for pulse overlay</a:t>
                      </a:r>
                      <a:endParaRPr lang="en-GB" sz="800" dirty="0"/>
                    </a:p>
                  </a:txBody>
                  <a:tcPr marL="51435" marR="51435" marT="25718" marB="25718">
                    <a:solidFill>
                      <a:srgbClr val="92D050"/>
                    </a:solidFill>
                  </a:tcPr>
                </a:tc>
                <a:extLst>
                  <a:ext uri="{0D108BD9-81ED-4DB2-BD59-A6C34878D82A}">
                    <a16:rowId xmlns:a16="http://schemas.microsoft.com/office/drawing/2014/main" val="1574107607"/>
                  </a:ext>
                </a:extLst>
              </a:tr>
              <a:tr h="383557">
                <a:tc>
                  <a:txBody>
                    <a:bodyPr/>
                    <a:lstStyle/>
                    <a:p>
                      <a:r>
                        <a:rPr lang="en-US" sz="800" dirty="0"/>
                        <a:t>Support for interactive zoom</a:t>
                      </a:r>
                      <a:endParaRPr lang="en-GB" sz="800" dirty="0"/>
                    </a:p>
                  </a:txBody>
                  <a:tcPr marL="51435" marR="51435" marT="25718" marB="25718">
                    <a:solidFill>
                      <a:srgbClr val="92D050"/>
                    </a:solidFill>
                  </a:tcPr>
                </a:tc>
                <a:extLst>
                  <a:ext uri="{0D108BD9-81ED-4DB2-BD59-A6C34878D82A}">
                    <a16:rowId xmlns:a16="http://schemas.microsoft.com/office/drawing/2014/main" val="3355361108"/>
                  </a:ext>
                </a:extLst>
              </a:tr>
              <a:tr h="259257">
                <a:tc>
                  <a:txBody>
                    <a:bodyPr/>
                    <a:lstStyle/>
                    <a:p>
                      <a:r>
                        <a:rPr lang="en-US" sz="800" dirty="0"/>
                        <a:t>Support for crosshair (over multiple plots), with option to enable/disable labels</a:t>
                      </a:r>
                      <a:endParaRPr lang="en-GB" sz="800" dirty="0"/>
                    </a:p>
                  </a:txBody>
                  <a:tcPr marL="51435" marR="51435" marT="25718" marB="25718">
                    <a:solidFill>
                      <a:srgbClr val="92D050"/>
                    </a:solidFill>
                  </a:tcPr>
                </a:tc>
                <a:extLst>
                  <a:ext uri="{0D108BD9-81ED-4DB2-BD59-A6C34878D82A}">
                    <a16:rowId xmlns:a16="http://schemas.microsoft.com/office/drawing/2014/main" val="2063847607"/>
                  </a:ext>
                </a:extLst>
              </a:tr>
              <a:tr h="259257">
                <a:tc>
                  <a:txBody>
                    <a:bodyPr/>
                    <a:lstStyle/>
                    <a:p>
                      <a:r>
                        <a:rPr lang="en-US" sz="800" dirty="0"/>
                        <a:t>Support for envelope display</a:t>
                      </a:r>
                      <a:endParaRPr lang="en-GB" sz="800" dirty="0"/>
                    </a:p>
                  </a:txBody>
                  <a:tcPr marL="51435" marR="51435" marT="25718" marB="25718">
                    <a:solidFill>
                      <a:srgbClr val="92D050"/>
                    </a:solidFill>
                  </a:tcPr>
                </a:tc>
                <a:extLst>
                  <a:ext uri="{0D108BD9-81ED-4DB2-BD59-A6C34878D82A}">
                    <a16:rowId xmlns:a16="http://schemas.microsoft.com/office/drawing/2014/main" val="2167164928"/>
                  </a:ext>
                </a:extLst>
              </a:tr>
              <a:tr h="277014">
                <a:tc>
                  <a:txBody>
                    <a:bodyPr/>
                    <a:lstStyle/>
                    <a:p>
                      <a:r>
                        <a:rPr lang="en-US" sz="800" dirty="0"/>
                        <a:t>Support for interactive pan</a:t>
                      </a:r>
                      <a:endParaRPr lang="en-GB" sz="800" dirty="0"/>
                    </a:p>
                  </a:txBody>
                  <a:tcPr marL="51435" marR="51435" marT="25718" marB="25718">
                    <a:solidFill>
                      <a:srgbClr val="92D050"/>
                    </a:solidFill>
                  </a:tcPr>
                </a:tc>
                <a:extLst>
                  <a:ext uri="{0D108BD9-81ED-4DB2-BD59-A6C34878D82A}">
                    <a16:rowId xmlns:a16="http://schemas.microsoft.com/office/drawing/2014/main" val="3274410224"/>
                  </a:ext>
                </a:extLst>
              </a:tr>
              <a:tr h="195183">
                <a:tc>
                  <a:txBody>
                    <a:bodyPr/>
                    <a:lstStyle/>
                    <a:p>
                      <a:r>
                        <a:rPr lang="en-US" sz="800" dirty="0"/>
                        <a:t>Support for preferences update {color of a </a:t>
                      </a:r>
                      <a:r>
                        <a:rPr lang="en-US" sz="800" dirty="0" err="1"/>
                        <a:t>signal,draw</a:t>
                      </a:r>
                      <a:r>
                        <a:rPr lang="en-US" sz="800" dirty="0"/>
                        <a:t>-style</a:t>
                      </a:r>
                      <a:r>
                        <a:rPr lang="en-US" sz="800" baseline="0" dirty="0"/>
                        <a:t> {</a:t>
                      </a:r>
                      <a:r>
                        <a:rPr lang="en-US" sz="800" baseline="0" dirty="0" err="1"/>
                        <a:t>interpolated,stair</a:t>
                      </a:r>
                      <a:r>
                        <a:rPr lang="en-US" sz="800" baseline="0" dirty="0"/>
                        <a:t>}, display points with markers, + others}</a:t>
                      </a:r>
                      <a:endParaRPr lang="en-GB" sz="800" dirty="0"/>
                    </a:p>
                  </a:txBody>
                  <a:tcPr marL="51435" marR="51435" marT="25718" marB="25718">
                    <a:solidFill>
                      <a:srgbClr val="92D050"/>
                    </a:solidFill>
                  </a:tcPr>
                </a:tc>
                <a:extLst>
                  <a:ext uri="{0D108BD9-81ED-4DB2-BD59-A6C34878D82A}">
                    <a16:rowId xmlns:a16="http://schemas.microsoft.com/office/drawing/2014/main" val="484147672"/>
                  </a:ext>
                </a:extLst>
              </a:tr>
              <a:tr h="195183">
                <a:tc>
                  <a:txBody>
                    <a:bodyPr/>
                    <a:lstStyle/>
                    <a:p>
                      <a:r>
                        <a:rPr lang="en-US" sz="800" dirty="0"/>
                        <a:t>Add a plot/canvas title</a:t>
                      </a:r>
                      <a:endParaRPr lang="en-GB" sz="800" dirty="0"/>
                    </a:p>
                  </a:txBody>
                  <a:tcPr marL="51435" marR="51435" marT="25718" marB="25718">
                    <a:solidFill>
                      <a:srgbClr val="92D050"/>
                    </a:solidFill>
                  </a:tcPr>
                </a:tc>
                <a:extLst>
                  <a:ext uri="{0D108BD9-81ED-4DB2-BD59-A6C34878D82A}">
                    <a16:rowId xmlns:a16="http://schemas.microsoft.com/office/drawing/2014/main" val="3484485434"/>
                  </a:ext>
                </a:extLst>
              </a:tr>
              <a:tr h="33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chemeClr val="dk1"/>
                          </a:solidFill>
                          <a:effectLst/>
                          <a:latin typeface="+mn-lt"/>
                          <a:ea typeface="+mn-ea"/>
                          <a:cs typeface="+mn-cs"/>
                        </a:rPr>
                        <a:t>Support for automatic X-axis scale (if I zoom or pan on one plot, all the plots will be rescaled to the same time window).</a:t>
                      </a:r>
                    </a:p>
                    <a:p>
                      <a:endParaRPr lang="en-GB" sz="800" dirty="0"/>
                    </a:p>
                  </a:txBody>
                  <a:tcPr marL="51435" marR="51435" marT="25718" marB="25718">
                    <a:solidFill>
                      <a:srgbClr val="92D050"/>
                    </a:solidFill>
                  </a:tcPr>
                </a:tc>
                <a:extLst>
                  <a:ext uri="{0D108BD9-81ED-4DB2-BD59-A6C34878D82A}">
                    <a16:rowId xmlns:a16="http://schemas.microsoft.com/office/drawing/2014/main" val="170216052"/>
                  </a:ext>
                </a:extLst>
              </a:tr>
              <a:tr h="195183">
                <a:tc>
                  <a:txBody>
                    <a:bodyPr/>
                    <a:lstStyle/>
                    <a:p>
                      <a:r>
                        <a:rPr lang="en-US" sz="800" dirty="0"/>
                        <a:t>Import/Export list of variables</a:t>
                      </a:r>
                      <a:endParaRPr lang="en-GB" sz="800" dirty="0"/>
                    </a:p>
                  </a:txBody>
                  <a:tcPr marL="51435" marR="51435" marT="25718" marB="25718">
                    <a:solidFill>
                      <a:srgbClr val="92D050"/>
                    </a:solidFill>
                  </a:tcPr>
                </a:tc>
                <a:extLst>
                  <a:ext uri="{0D108BD9-81ED-4DB2-BD59-A6C34878D82A}">
                    <a16:rowId xmlns:a16="http://schemas.microsoft.com/office/drawing/2014/main" val="4231192525"/>
                  </a:ext>
                </a:extLst>
              </a:tr>
              <a:tr h="195183">
                <a:tc>
                  <a:txBody>
                    <a:bodyPr/>
                    <a:lstStyle/>
                    <a:p>
                      <a:r>
                        <a:rPr lang="en-US" sz="800" dirty="0">
                          <a:solidFill>
                            <a:schemeClr val="tx1"/>
                          </a:solidFill>
                        </a:rPr>
                        <a:t>Save/load configuration</a:t>
                      </a:r>
                      <a:r>
                        <a:rPr lang="en-US" sz="800" baseline="0" dirty="0">
                          <a:solidFill>
                            <a:schemeClr val="tx1"/>
                          </a:solidFill>
                        </a:rPr>
                        <a:t> a canvas</a:t>
                      </a:r>
                      <a:endParaRPr lang="en-GB" sz="800" dirty="0">
                        <a:solidFill>
                          <a:schemeClr val="tx1"/>
                        </a:solidFill>
                      </a:endParaRPr>
                    </a:p>
                  </a:txBody>
                  <a:tcPr marL="51435" marR="51435" marT="25718" marB="25718">
                    <a:solidFill>
                      <a:srgbClr val="92D050"/>
                    </a:solidFill>
                  </a:tcPr>
                </a:tc>
                <a:extLst>
                  <a:ext uri="{0D108BD9-81ED-4DB2-BD59-A6C34878D82A}">
                    <a16:rowId xmlns:a16="http://schemas.microsoft.com/office/drawing/2014/main" val="377087482"/>
                  </a:ext>
                </a:extLst>
              </a:tr>
              <a:tr h="195183">
                <a:tc>
                  <a:txBody>
                    <a:bodyPr/>
                    <a:lstStyle/>
                    <a:p>
                      <a:r>
                        <a:rPr lang="en-US" sz="800" dirty="0"/>
                        <a:t>Support for streaming</a:t>
                      </a:r>
                      <a:endParaRPr lang="en-GB" sz="800" dirty="0"/>
                    </a:p>
                  </a:txBody>
                  <a:tcPr marL="51435" marR="51435" marT="25718" marB="25718">
                    <a:solidFill>
                      <a:srgbClr val="92D050"/>
                    </a:solidFill>
                  </a:tcPr>
                </a:tc>
                <a:extLst>
                  <a:ext uri="{0D108BD9-81ED-4DB2-BD59-A6C34878D82A}">
                    <a16:rowId xmlns:a16="http://schemas.microsoft.com/office/drawing/2014/main" val="2331337057"/>
                  </a:ext>
                </a:extLst>
              </a:tr>
              <a:tr h="277014">
                <a:tc>
                  <a:txBody>
                    <a:bodyPr/>
                    <a:lstStyle/>
                    <a:p>
                      <a:r>
                        <a:rPr lang="en-US" sz="800" dirty="0"/>
                        <a:t>Support for full-screen</a:t>
                      </a:r>
                      <a:r>
                        <a:rPr lang="en-US" sz="800" baseline="0" dirty="0"/>
                        <a:t> mode for a plot</a:t>
                      </a:r>
                      <a:endParaRPr lang="en-GB" sz="800" dirty="0"/>
                    </a:p>
                  </a:txBody>
                  <a:tcPr marL="51435" marR="51435" marT="25718" marB="25718">
                    <a:solidFill>
                      <a:srgbClr val="92D050"/>
                    </a:solidFill>
                  </a:tcPr>
                </a:tc>
                <a:extLst>
                  <a:ext uri="{0D108BD9-81ED-4DB2-BD59-A6C34878D82A}">
                    <a16:rowId xmlns:a16="http://schemas.microsoft.com/office/drawing/2014/main" val="4031463501"/>
                  </a:ext>
                </a:extLst>
              </a:tr>
              <a:tr h="195183">
                <a:tc>
                  <a:txBody>
                    <a:bodyPr/>
                    <a:lstStyle/>
                    <a:p>
                      <a:r>
                        <a:rPr lang="en-US" sz="800" dirty="0"/>
                        <a:t>Support  for signals processing</a:t>
                      </a:r>
                      <a:endParaRPr lang="en-GB" sz="800" dirty="0"/>
                    </a:p>
                  </a:txBody>
                  <a:tcPr marL="51435" marR="51435" marT="25718" marB="25718">
                    <a:solidFill>
                      <a:srgbClr val="92D050"/>
                    </a:solidFill>
                  </a:tcPr>
                </a:tc>
                <a:extLst>
                  <a:ext uri="{0D108BD9-81ED-4DB2-BD59-A6C34878D82A}">
                    <a16:rowId xmlns:a16="http://schemas.microsoft.com/office/drawing/2014/main" val="2753386470"/>
                  </a:ext>
                </a:extLst>
              </a:tr>
              <a:tr h="195183">
                <a:tc>
                  <a:txBody>
                    <a:bodyPr/>
                    <a:lstStyle/>
                    <a:p>
                      <a:r>
                        <a:rPr lang="en-US" sz="800" dirty="0"/>
                        <a:t>Support for Y and X-axis label edition</a:t>
                      </a:r>
                      <a:endParaRPr lang="en-GB" sz="800" dirty="0"/>
                    </a:p>
                  </a:txBody>
                  <a:tcPr marL="51435" marR="51435" marT="25718" marB="25718">
                    <a:solidFill>
                      <a:srgbClr val="92D050"/>
                    </a:solidFill>
                  </a:tcPr>
                </a:tc>
                <a:extLst>
                  <a:ext uri="{0D108BD9-81ED-4DB2-BD59-A6C34878D82A}">
                    <a16:rowId xmlns:a16="http://schemas.microsoft.com/office/drawing/2014/main" val="3025937937"/>
                  </a:ext>
                </a:extLst>
              </a:tr>
              <a:tr h="195183">
                <a:tc>
                  <a:txBody>
                    <a:bodyPr/>
                    <a:lstStyle/>
                    <a:p>
                      <a:r>
                        <a:rPr lang="en-US" sz="800" dirty="0"/>
                        <a:t>Generate a screenshot given</a:t>
                      </a:r>
                      <a:r>
                        <a:rPr lang="en-US" sz="800" baseline="0" dirty="0"/>
                        <a:t> a preference file in an headless environment (to allow report automation)</a:t>
                      </a:r>
                      <a:endParaRPr lang="en-GB" sz="800" dirty="0"/>
                    </a:p>
                  </a:txBody>
                  <a:tcPr marL="51435" marR="51435" marT="25718" marB="25718">
                    <a:solidFill>
                      <a:srgbClr val="92D050"/>
                    </a:solidFill>
                  </a:tcPr>
                </a:tc>
                <a:extLst>
                  <a:ext uri="{0D108BD9-81ED-4DB2-BD59-A6C34878D82A}">
                    <a16:rowId xmlns:a16="http://schemas.microsoft.com/office/drawing/2014/main" val="3012569373"/>
                  </a:ext>
                </a:extLst>
              </a:tr>
              <a:tr h="195183">
                <a:tc>
                  <a:txBody>
                    <a:bodyPr/>
                    <a:lstStyle/>
                    <a:p>
                      <a:r>
                        <a:rPr lang="en-US" sz="800" dirty="0"/>
                        <a:t>Variable</a:t>
                      </a:r>
                      <a:r>
                        <a:rPr lang="en-US" sz="800" baseline="0" dirty="0"/>
                        <a:t> table : support for copy/paste like in Excel, find/replace support</a:t>
                      </a:r>
                      <a:endParaRPr lang="en-GB" sz="800" dirty="0"/>
                    </a:p>
                  </a:txBody>
                  <a:tcPr marL="51435" marR="51435" marT="25718" marB="25718">
                    <a:solidFill>
                      <a:srgbClr val="92D050"/>
                    </a:solidFill>
                  </a:tcPr>
                </a:tc>
                <a:extLst>
                  <a:ext uri="{0D108BD9-81ED-4DB2-BD59-A6C34878D82A}">
                    <a16:rowId xmlns:a16="http://schemas.microsoft.com/office/drawing/2014/main" val="1982223844"/>
                  </a:ext>
                </a:extLst>
              </a:tr>
              <a:tr h="195183">
                <a:tc>
                  <a:txBody>
                    <a:bodyPr/>
                    <a:lstStyle/>
                    <a:p>
                      <a:r>
                        <a:rPr lang="en-US" sz="800" dirty="0"/>
                        <a:t>Support for plot where X is not the time (i.e. plotting a variable versus another</a:t>
                      </a:r>
                      <a:r>
                        <a:rPr lang="en-US" sz="800" baseline="0" dirty="0"/>
                        <a:t> variable)</a:t>
                      </a:r>
                      <a:endParaRPr lang="en-GB" sz="800" dirty="0"/>
                    </a:p>
                  </a:txBody>
                  <a:tcPr marL="51435" marR="51435" marT="25718" marB="25718">
                    <a:solidFill>
                      <a:srgbClr val="92D050"/>
                    </a:solidFill>
                  </a:tcPr>
                </a:tc>
                <a:extLst>
                  <a:ext uri="{0D108BD9-81ED-4DB2-BD59-A6C34878D82A}">
                    <a16:rowId xmlns:a16="http://schemas.microsoft.com/office/drawing/2014/main" val="183064146"/>
                  </a:ext>
                </a:extLst>
              </a:tr>
            </a:tbl>
          </a:graphicData>
        </a:graphic>
      </p:graphicFrame>
      <p:sp>
        <p:nvSpPr>
          <p:cNvPr id="3" name="TextBox 2"/>
          <p:cNvSpPr txBox="1"/>
          <p:nvPr/>
        </p:nvSpPr>
        <p:spPr>
          <a:xfrm>
            <a:off x="2006715" y="19487"/>
            <a:ext cx="5130570" cy="369332"/>
          </a:xfrm>
          <a:prstGeom prst="rect">
            <a:avLst/>
          </a:prstGeom>
          <a:noFill/>
        </p:spPr>
        <p:txBody>
          <a:bodyPr wrap="square" rtlCol="0">
            <a:spAutoFit/>
          </a:bodyPr>
          <a:lstStyle/>
          <a:p>
            <a:r>
              <a:rPr lang="en-US" sz="1800" b="1" dirty="0"/>
              <a:t>MINT – Features supported</a:t>
            </a:r>
            <a:endParaRPr lang="en-GB" sz="1800" b="1" dirty="0"/>
          </a:p>
        </p:txBody>
      </p:sp>
    </p:spTree>
    <p:extLst>
      <p:ext uri="{BB962C8B-B14F-4D97-AF65-F5344CB8AC3E}">
        <p14:creationId xmlns:p14="http://schemas.microsoft.com/office/powerpoint/2010/main" val="3456329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55132484"/>
              </p:ext>
            </p:extLst>
          </p:nvPr>
        </p:nvGraphicFramePr>
        <p:xfrm>
          <a:off x="1115616" y="836713"/>
          <a:ext cx="6318702" cy="3227371"/>
        </p:xfrm>
        <a:graphic>
          <a:graphicData uri="http://schemas.openxmlformats.org/drawingml/2006/table">
            <a:tbl>
              <a:tblPr firstRow="1" bandRow="1">
                <a:tableStyleId>{5C22544A-7EE6-4342-B048-85BDC9FD1C3A}</a:tableStyleId>
              </a:tblPr>
              <a:tblGrid>
                <a:gridCol w="6318702">
                  <a:extLst>
                    <a:ext uri="{9D8B030D-6E8A-4147-A177-3AD203B41FA5}">
                      <a16:colId xmlns:a16="http://schemas.microsoft.com/office/drawing/2014/main" val="3055642424"/>
                    </a:ext>
                  </a:extLst>
                </a:gridCol>
              </a:tblGrid>
              <a:tr h="272320">
                <a:tc>
                  <a:txBody>
                    <a:bodyPr/>
                    <a:lstStyle/>
                    <a:p>
                      <a:r>
                        <a:rPr lang="en-US" sz="1100"/>
                        <a:t>Features</a:t>
                      </a:r>
                      <a:endParaRPr lang="en-GB" sz="1100" dirty="0"/>
                    </a:p>
                  </a:txBody>
                  <a:tcPr marL="51435" marR="51435" marT="25718" marB="25718"/>
                </a:tc>
                <a:extLst>
                  <a:ext uri="{0D108BD9-81ED-4DB2-BD59-A6C34878D82A}">
                    <a16:rowId xmlns:a16="http://schemas.microsoft.com/office/drawing/2014/main" val="3745699355"/>
                  </a:ext>
                </a:extLst>
              </a:tr>
              <a:tr h="268641">
                <a:tc>
                  <a:txBody>
                    <a:bodyPr/>
                    <a:lstStyle/>
                    <a:p>
                      <a:r>
                        <a:rPr lang="en-US" sz="800" dirty="0"/>
                        <a:t>Support for extremity retrieval,</a:t>
                      </a:r>
                      <a:r>
                        <a:rPr lang="en-US" sz="800" baseline="0" dirty="0"/>
                        <a:t> in case of PON it is always useful to retrieve the last point of the interval…</a:t>
                      </a:r>
                      <a:endParaRPr lang="en-GB" sz="800" dirty="0"/>
                    </a:p>
                  </a:txBody>
                  <a:tcPr marL="51435" marR="51435" marT="25718" marB="25718">
                    <a:solidFill>
                      <a:srgbClr val="92D050"/>
                    </a:solidFill>
                  </a:tcPr>
                </a:tc>
                <a:extLst>
                  <a:ext uri="{0D108BD9-81ED-4DB2-BD59-A6C34878D82A}">
                    <a16:rowId xmlns:a16="http://schemas.microsoft.com/office/drawing/2014/main" val="4167462887"/>
                  </a:ext>
                </a:extLst>
              </a:tr>
              <a:tr h="268641">
                <a:tc>
                  <a:txBody>
                    <a:bodyPr/>
                    <a:lstStyle/>
                    <a:p>
                      <a:r>
                        <a:rPr lang="en-US" sz="800" dirty="0"/>
                        <a:t>Indicate the status and number of points</a:t>
                      </a:r>
                      <a:r>
                        <a:rPr lang="en-US" sz="800" baseline="0" dirty="0"/>
                        <a:t> retrieved in the status column</a:t>
                      </a:r>
                      <a:endParaRPr lang="en-GB" sz="800" dirty="0"/>
                    </a:p>
                  </a:txBody>
                  <a:tcPr marL="51435" marR="51435" marT="25718" marB="25718">
                    <a:solidFill>
                      <a:srgbClr val="92D050"/>
                    </a:solidFill>
                  </a:tcPr>
                </a:tc>
                <a:extLst>
                  <a:ext uri="{0D108BD9-81ED-4DB2-BD59-A6C34878D82A}">
                    <a16:rowId xmlns:a16="http://schemas.microsoft.com/office/drawing/2014/main" val="2023831030"/>
                  </a:ext>
                </a:extLst>
              </a:tr>
              <a:tr h="268641">
                <a:tc>
                  <a:txBody>
                    <a:bodyPr/>
                    <a:lstStyle/>
                    <a:p>
                      <a:r>
                        <a:rPr lang="en-US" sz="800" dirty="0"/>
                        <a:t>Display the memory consumption</a:t>
                      </a:r>
                      <a:r>
                        <a:rPr lang="en-US" sz="800" baseline="0" dirty="0"/>
                        <a:t> – shall be monitored..</a:t>
                      </a:r>
                      <a:endParaRPr lang="en-GB" sz="800" dirty="0"/>
                    </a:p>
                  </a:txBody>
                  <a:tcPr marL="51435" marR="51435" marT="25718" marB="25718">
                    <a:solidFill>
                      <a:srgbClr val="92D050"/>
                    </a:solidFill>
                  </a:tcPr>
                </a:tc>
                <a:extLst>
                  <a:ext uri="{0D108BD9-81ED-4DB2-BD59-A6C34878D82A}">
                    <a16:rowId xmlns:a16="http://schemas.microsoft.com/office/drawing/2014/main" val="1069215693"/>
                  </a:ext>
                </a:extLst>
              </a:tr>
              <a:tr h="268641">
                <a:tc>
                  <a:txBody>
                    <a:bodyPr/>
                    <a:lstStyle/>
                    <a:p>
                      <a:r>
                        <a:rPr lang="en-US" sz="800" dirty="0"/>
                        <a:t>Support for 4kscreen</a:t>
                      </a:r>
                      <a:endParaRPr lang="en-GB" sz="800" dirty="0"/>
                    </a:p>
                  </a:txBody>
                  <a:tcPr marL="51435" marR="51435" marT="25718" marB="25718">
                    <a:solidFill>
                      <a:srgbClr val="92D050"/>
                    </a:solidFill>
                  </a:tcPr>
                </a:tc>
                <a:extLst>
                  <a:ext uri="{0D108BD9-81ED-4DB2-BD59-A6C34878D82A}">
                    <a16:rowId xmlns:a16="http://schemas.microsoft.com/office/drawing/2014/main" val="1138620511"/>
                  </a:ext>
                </a:extLst>
              </a:tr>
              <a:tr h="268641">
                <a:tc>
                  <a:txBody>
                    <a:bodyPr/>
                    <a:lstStyle/>
                    <a:p>
                      <a:r>
                        <a:rPr lang="en-US" sz="800" dirty="0"/>
                        <a:t>Support for aliasing a signal name</a:t>
                      </a:r>
                      <a:endParaRPr lang="en-GB" sz="800" dirty="0"/>
                    </a:p>
                  </a:txBody>
                  <a:tcPr marL="51435" marR="51435" marT="25718" marB="25718">
                    <a:solidFill>
                      <a:srgbClr val="92D050"/>
                    </a:solidFill>
                  </a:tcPr>
                </a:tc>
                <a:extLst>
                  <a:ext uri="{0D108BD9-81ED-4DB2-BD59-A6C34878D82A}">
                    <a16:rowId xmlns:a16="http://schemas.microsoft.com/office/drawing/2014/main" val="3103451847"/>
                  </a:ext>
                </a:extLst>
              </a:tr>
              <a:tr h="268641">
                <a:tc>
                  <a:txBody>
                    <a:bodyPr/>
                    <a:lstStyle/>
                    <a:p>
                      <a:r>
                        <a:rPr lang="en-US" sz="800" dirty="0"/>
                        <a:t>Provide a window to search for variable per data source</a:t>
                      </a:r>
                      <a:endParaRPr lang="en-GB" sz="800" dirty="0"/>
                    </a:p>
                  </a:txBody>
                  <a:tcPr marL="51435" marR="51435" marT="25718" marB="25718">
                    <a:solidFill>
                      <a:srgbClr val="92D050"/>
                    </a:solidFill>
                  </a:tcPr>
                </a:tc>
                <a:extLst>
                  <a:ext uri="{0D108BD9-81ED-4DB2-BD59-A6C34878D82A}">
                    <a16:rowId xmlns:a16="http://schemas.microsoft.com/office/drawing/2014/main" val="2968670980"/>
                  </a:ext>
                </a:extLst>
              </a:tr>
              <a:tr h="268641">
                <a:tc>
                  <a:txBody>
                    <a:bodyPr/>
                    <a:lstStyle/>
                    <a:p>
                      <a:r>
                        <a:rPr lang="en-US" sz="800" dirty="0"/>
                        <a:t>Dump the variable content</a:t>
                      </a:r>
                      <a:r>
                        <a:rPr lang="en-US" sz="800" baseline="0" dirty="0"/>
                        <a:t> when clicking on draw</a:t>
                      </a:r>
                      <a:endParaRPr lang="en-GB" sz="800" dirty="0"/>
                    </a:p>
                  </a:txBody>
                  <a:tcPr marL="51435" marR="51435" marT="25718" marB="25718">
                    <a:solidFill>
                      <a:srgbClr val="92D050"/>
                    </a:solidFill>
                  </a:tcPr>
                </a:tc>
                <a:extLst>
                  <a:ext uri="{0D108BD9-81ED-4DB2-BD59-A6C34878D82A}">
                    <a16:rowId xmlns:a16="http://schemas.microsoft.com/office/drawing/2014/main" val="3821265636"/>
                  </a:ext>
                </a:extLst>
              </a:tr>
              <a:tr h="268641">
                <a:tc>
                  <a:txBody>
                    <a:bodyPr/>
                    <a:lstStyle/>
                    <a:p>
                      <a:r>
                        <a:rPr lang="en-US" sz="800" dirty="0"/>
                        <a:t>Support for various data sources</a:t>
                      </a:r>
                      <a:endParaRPr lang="en-GB" sz="800" dirty="0"/>
                    </a:p>
                  </a:txBody>
                  <a:tcPr marL="51435" marR="51435" marT="25718" marB="25718">
                    <a:solidFill>
                      <a:srgbClr val="92D050"/>
                    </a:solidFill>
                  </a:tcPr>
                </a:tc>
                <a:extLst>
                  <a:ext uri="{0D108BD9-81ED-4DB2-BD59-A6C34878D82A}">
                    <a16:rowId xmlns:a16="http://schemas.microsoft.com/office/drawing/2014/main" val="2028475220"/>
                  </a:ext>
                </a:extLst>
              </a:tr>
              <a:tr h="268641">
                <a:tc>
                  <a:txBody>
                    <a:bodyPr/>
                    <a:lstStyle/>
                    <a:p>
                      <a:r>
                        <a:rPr lang="en-US" sz="800" dirty="0"/>
                        <a:t>Support export of samples per canvas</a:t>
                      </a:r>
                      <a:endParaRPr lang="en-GB" sz="800" dirty="0"/>
                    </a:p>
                  </a:txBody>
                  <a:tcPr marL="51435" marR="51435" marT="25718" marB="25718">
                    <a:solidFill>
                      <a:srgbClr val="92D050"/>
                    </a:solidFill>
                  </a:tcPr>
                </a:tc>
                <a:extLst>
                  <a:ext uri="{0D108BD9-81ED-4DB2-BD59-A6C34878D82A}">
                    <a16:rowId xmlns:a16="http://schemas.microsoft.com/office/drawing/2014/main" val="84466424"/>
                  </a:ext>
                </a:extLst>
              </a:tr>
              <a:tr h="268641">
                <a:tc>
                  <a:txBody>
                    <a:bodyPr/>
                    <a:lstStyle/>
                    <a:p>
                      <a:r>
                        <a:rPr lang="en-US" sz="800" dirty="0"/>
                        <a:t>Support for external python modules, which can then be used in data processing</a:t>
                      </a:r>
                      <a:endParaRPr lang="en-GB" sz="800" dirty="0"/>
                    </a:p>
                  </a:txBody>
                  <a:tcPr marL="51435" marR="51435" marT="25718" marB="25718">
                    <a:solidFill>
                      <a:srgbClr val="92D050"/>
                    </a:solidFill>
                  </a:tcPr>
                </a:tc>
                <a:extLst>
                  <a:ext uri="{0D108BD9-81ED-4DB2-BD59-A6C34878D82A}">
                    <a16:rowId xmlns:a16="http://schemas.microsoft.com/office/drawing/2014/main" val="1491048295"/>
                  </a:ext>
                </a:extLst>
              </a:tr>
              <a:tr h="268641">
                <a:tc>
                  <a:txBody>
                    <a:bodyPr/>
                    <a:lstStyle/>
                    <a:p>
                      <a:r>
                        <a:rPr lang="en-US" sz="800" dirty="0"/>
                        <a:t>Support for append csv in the variable content </a:t>
                      </a:r>
                      <a:endParaRPr lang="en-GB" sz="800" dirty="0"/>
                    </a:p>
                  </a:txBody>
                  <a:tcPr marL="51435" marR="51435" marT="25718" marB="25718">
                    <a:solidFill>
                      <a:srgbClr val="92D050"/>
                    </a:solidFill>
                  </a:tcPr>
                </a:tc>
                <a:extLst>
                  <a:ext uri="{0D108BD9-81ED-4DB2-BD59-A6C34878D82A}">
                    <a16:rowId xmlns:a16="http://schemas.microsoft.com/office/drawing/2014/main" val="2227845024"/>
                  </a:ext>
                </a:extLst>
              </a:tr>
            </a:tbl>
          </a:graphicData>
        </a:graphic>
      </p:graphicFrame>
      <p:sp>
        <p:nvSpPr>
          <p:cNvPr id="3" name="TextBox 2"/>
          <p:cNvSpPr txBox="1"/>
          <p:nvPr/>
        </p:nvSpPr>
        <p:spPr>
          <a:xfrm>
            <a:off x="2123728" y="0"/>
            <a:ext cx="5130570" cy="369332"/>
          </a:xfrm>
          <a:prstGeom prst="rect">
            <a:avLst/>
          </a:prstGeom>
          <a:noFill/>
        </p:spPr>
        <p:txBody>
          <a:bodyPr wrap="square" rtlCol="0">
            <a:spAutoFit/>
          </a:bodyPr>
          <a:lstStyle/>
          <a:p>
            <a:r>
              <a:rPr lang="en-US" sz="1800" b="1" dirty="0"/>
              <a:t>MINT – Features supported</a:t>
            </a:r>
            <a:endParaRPr lang="en-GB" sz="1800" b="1" dirty="0"/>
          </a:p>
        </p:txBody>
      </p:sp>
    </p:spTree>
    <p:extLst>
      <p:ext uri="{BB962C8B-B14F-4D97-AF65-F5344CB8AC3E}">
        <p14:creationId xmlns:p14="http://schemas.microsoft.com/office/powerpoint/2010/main" val="3909881222"/>
      </p:ext>
    </p:extLst>
  </p:cSld>
  <p:clrMapOvr>
    <a:masterClrMapping/>
  </p:clrMapOvr>
</p:sld>
</file>

<file path=ppt/theme/theme1.xml><?xml version="1.0" encoding="utf-8"?>
<a:theme xmlns:a="http://schemas.openxmlformats.org/drawingml/2006/main" name="ITER_PPTemplate (2)">
  <a:themeElements>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TER_PP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ER_PP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ER_PP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ER_PP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ER_PP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ER_PP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ER_PP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ER_PP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ER_PP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ER_PP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ER_PP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ER_PP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6BBE9695E9D644B04A3602724F67E4" ma:contentTypeVersion="0" ma:contentTypeDescription="Create a new document." ma:contentTypeScope="" ma:versionID="3331fcb7eb1e775185d4d2afa6bf26b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42D531-48D3-4D78-A760-95A83B6BCD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6CEB6F9-8C34-47AE-8885-8B4213A17CF1}">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59D2F5B0-77AF-4B78-88A2-92E7F6978F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36304</TotalTime>
  <Words>1908</Words>
  <Application>Microsoft Office PowerPoint</Application>
  <PresentationFormat>On-screen Show (4:3)</PresentationFormat>
  <Paragraphs>186</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Calibri</vt:lpstr>
      <vt:lpstr>Century Gothic</vt:lpstr>
      <vt:lpstr>Courier New</vt:lpstr>
      <vt:lpstr>Garamond</vt:lpstr>
      <vt:lpstr>ITER_PPTemplate (2)</vt:lpstr>
      <vt:lpstr>DATA VIS TOOLS @ITER L. Abadie, Abreu Paulo, D. Dequidt, D. Iglesias, S. D. Pinches, S. Simrock ITER Organization, Saint-Paul Lez Durance, France Pablo Martin Villares, Jhon Cabanilla, Yury Makushok INDRA, Madrid, Spain Rodrigo Castro CIEMAT, Spain   </vt:lpstr>
      <vt:lpstr>Challenges/Requirement</vt:lpstr>
      <vt:lpstr>Lessons Learnt </vt:lpstr>
      <vt:lpstr>Different tools instead of one big tool</vt:lpstr>
      <vt:lpstr>Architecture (1/2)</vt:lpstr>
      <vt:lpstr>Architecture (2/2)</vt:lpstr>
      <vt:lpstr>Technologies</vt:lpstr>
      <vt:lpstr>PowerPoint Presentation</vt:lpstr>
      <vt:lpstr>PowerPoint Presentation</vt:lpstr>
      <vt:lpstr>Layout of the tool</vt:lpstr>
      <vt:lpstr>Pulse data</vt:lpstr>
      <vt:lpstr>100 signals, 1 week of data ~2mn (no optimization,</vt:lpstr>
      <vt:lpstr>Plotting library abstraction</vt:lpstr>
      <vt:lpstr>Iplotlib for imas data</vt:lpstr>
      <vt:lpstr>Handling nanoseconds precision</vt:lpstr>
      <vt:lpstr>Trends tool : Next steps/Issues</vt:lpstr>
      <vt:lpstr>Iplot modules</vt:lpstr>
      <vt:lpstr>Next developments (1/3) </vt:lpstr>
      <vt:lpstr>Next developments (2/3) </vt:lpstr>
      <vt:lpstr>Next developments (3/3) </vt:lpstr>
      <vt:lpstr>Web technologies</vt:lpstr>
      <vt:lpstr>Works well on tablet and mobile phone</vt:lpstr>
      <vt:lpstr>Conclusions</vt:lpstr>
    </vt:vector>
  </TitlesOfParts>
  <Manager>Anders.Wallander@iter.org</Manager>
  <Company>ITER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Design Review</dc:title>
  <dc:subject>PBS 45 CODAC</dc:subject>
  <dc:creator>ITER;Nadine.Utzel@iter.org</dc:creator>
  <cp:lastModifiedBy>Abadie Lana</cp:lastModifiedBy>
  <cp:revision>712</cp:revision>
  <cp:lastPrinted>2021-04-23T09:06:32Z</cp:lastPrinted>
  <dcterms:created xsi:type="dcterms:W3CDTF">2008-09-02T15:06:07Z</dcterms:created>
  <dcterms:modified xsi:type="dcterms:W3CDTF">2024-06-12T14:42:50Z</dcterms:modified>
  <cp:category>Desing Review</cp:category>
  <cp:contentStatus>In Preparation</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0x010100726BBE9695E9D644B04A3602724F67E4</vt:lpwstr>
  </property>
</Properties>
</file>