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7" r:id="rId1"/>
    <p:sldMasterId id="2147483712" r:id="rId2"/>
  </p:sldMasterIdLst>
  <p:notesMasterIdLst>
    <p:notesMasterId r:id="rId20"/>
  </p:notesMasterIdLst>
  <p:sldIdLst>
    <p:sldId id="710" r:id="rId3"/>
    <p:sldId id="806" r:id="rId4"/>
    <p:sldId id="807" r:id="rId5"/>
    <p:sldId id="775" r:id="rId6"/>
    <p:sldId id="780" r:id="rId7"/>
    <p:sldId id="808" r:id="rId8"/>
    <p:sldId id="803" r:id="rId9"/>
    <p:sldId id="796" r:id="rId10"/>
    <p:sldId id="804" r:id="rId11"/>
    <p:sldId id="783" r:id="rId12"/>
    <p:sldId id="782" r:id="rId13"/>
    <p:sldId id="781" r:id="rId14"/>
    <p:sldId id="784" r:id="rId15"/>
    <p:sldId id="785" r:id="rId16"/>
    <p:sldId id="809" r:id="rId17"/>
    <p:sldId id="786" r:id="rId18"/>
    <p:sldId id="77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F6DC2EE-496B-4C54-BBDF-96AEFD049A42}">
          <p14:sldIdLst>
            <p14:sldId id="710"/>
            <p14:sldId id="806"/>
            <p14:sldId id="807"/>
            <p14:sldId id="775"/>
            <p14:sldId id="780"/>
            <p14:sldId id="808"/>
            <p14:sldId id="803"/>
            <p14:sldId id="796"/>
            <p14:sldId id="804"/>
            <p14:sldId id="783"/>
            <p14:sldId id="782"/>
            <p14:sldId id="781"/>
            <p14:sldId id="784"/>
            <p14:sldId id="785"/>
            <p14:sldId id="809"/>
            <p14:sldId id="786"/>
            <p14:sldId id="7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龙" initials="小龙" lastIdx="1" clrIdx="0">
    <p:extLst>
      <p:ext uri="{19B8F6BF-5375-455C-9EA6-DF929625EA0E}">
        <p15:presenceInfo xmlns:p15="http://schemas.microsoft.com/office/powerpoint/2012/main" userId="ae0b19c9042e15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A0"/>
    <a:srgbClr val="0C29BA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8861" autoAdjust="0"/>
  </p:normalViewPr>
  <p:slideViewPr>
    <p:cSldViewPr snapToGrid="0">
      <p:cViewPr varScale="1">
        <p:scale>
          <a:sx n="66" d="100"/>
          <a:sy n="66" d="100"/>
        </p:scale>
        <p:origin x="170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2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chemeClr val="bg1"/>
                </a:solidFill>
              </a:rPr>
              <a:t>2023 </a:t>
            </a:r>
            <a:r>
              <a:rPr lang="en-US" altLang="zh-CN" sz="1800" dirty="0" err="1">
                <a:solidFill>
                  <a:schemeClr val="bg1"/>
                </a:solidFill>
              </a:rPr>
              <a:t>CAFe</a:t>
            </a:r>
            <a:r>
              <a:rPr lang="en-US" altLang="zh-CN" sz="1800" dirty="0">
                <a:solidFill>
                  <a:schemeClr val="bg1"/>
                </a:solidFill>
              </a:rPr>
              <a:t> II Accelerator Operation Duration Statistics</a:t>
            </a:r>
            <a:endParaRPr lang="zh-CN" altLang="en-US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2023CAFe运行时长统计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A4A-4E44-9616-76EB7344E9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A4A-4E44-9616-76EB7344E9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A4A-4E44-9616-76EB7344E9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A4A-4E44-9616-76EB7344E9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Beam commissioning</c:v>
                </c:pt>
                <c:pt idx="1">
                  <c:v>Terminal commissioning</c:v>
                </c:pt>
                <c:pt idx="2">
                  <c:v>Machine study</c:v>
                </c:pt>
                <c:pt idx="3">
                  <c:v>Synthesis Experiment of Superheavy Elements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9.6380090497737561E-2</c:v>
                </c:pt>
                <c:pt idx="1">
                  <c:v>2.4886877828054297E-2</c:v>
                </c:pt>
                <c:pt idx="2">
                  <c:v>1.2217194570135747E-2</c:v>
                </c:pt>
                <c:pt idx="3">
                  <c:v>0.86696832579185523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3-4254-B162-C0A2AF2800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28FC6-2430-40C4-9DA1-5A6A1FB90C3A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08DEF-0BE7-4625-8FC6-FF27F39C0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38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8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0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8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10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18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9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8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3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5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5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5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6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21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8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9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A5747-D9A7-28E8-A397-666F5CC47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727633-573C-5259-13F6-6C6253A4F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68453-13EE-02A4-88C0-5EEF3D5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F7D06-BAC5-6608-ACC1-A0D6B1D3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0EF72F-B15F-9E95-1DD7-B6A64468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2D917C-CB5D-FE54-8D50-100F78DC2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12192000" cy="9021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A4C7B97-F68C-001E-F04A-43C5A6F9A91D}"/>
              </a:ext>
            </a:extLst>
          </p:cNvPr>
          <p:cNvSpPr/>
          <p:nvPr userDrawn="1"/>
        </p:nvSpPr>
        <p:spPr>
          <a:xfrm>
            <a:off x="0" y="6633556"/>
            <a:ext cx="12192000" cy="224444"/>
          </a:xfrm>
          <a:prstGeom prst="rect">
            <a:avLst/>
          </a:prstGeom>
          <a:solidFill>
            <a:srgbClr val="0047A0"/>
          </a:solidFill>
          <a:ln>
            <a:solidFill>
              <a:srgbClr val="00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820AA-E556-1601-0A2C-9CBA7226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CBFEC3-0CC5-2428-2A1E-68A97E06F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A334C-DA90-BD6E-C682-2E8BD969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5E898-82D0-5EBA-2773-7BD3895D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09C682-2424-9792-4F74-F20CF316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6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24E313-9DEF-E09F-1BA3-AB0F314A2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1FF545-81D0-1FF9-BAE8-CA7FD9D41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082D43-8B1E-D2F0-3F10-3C9AB4F3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6202E1-C7B7-E7B6-8F37-27998308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9FA5DD-2230-C237-D68D-ECDA265A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3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E6930-8AB7-7BEF-06B1-8BFB7D35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919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67" b="1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146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8789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251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1629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352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93988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65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A579E-A533-F1C1-B980-6E73170F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A5C5E0-74E6-D705-34E5-41ECCE64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33E41-E76D-5DBE-98C3-C97ACC75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86D826-700C-864B-CFAC-23563A3F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5BDEA7-1424-C29D-7F24-71C063BC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6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1156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2422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7377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2119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CCCF8-C313-2495-D7EE-07D4D68E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70F101-EF48-4B39-6344-23DAA024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00BB67-E30D-8589-0DE2-ABB4292D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5909-B25B-1315-0AB8-3DFA367F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67D44-664E-D7AC-CDF4-19B379EB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349F8-6876-2E13-F60E-68E568D3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DAA65-9E49-543F-A8BA-864178C67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400172-1B25-B84A-779D-CDE82444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2BC746-7436-6BE4-5693-40E24885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3D8F84-3B3A-5BD4-BC55-068CD8C4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C5C2A-228A-E9C9-4B4F-A437FE45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4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88D30-DF03-ABDD-AE52-A60171AF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FABB39-EC69-A122-29A3-8F40075B2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2993B-06CD-B859-63CF-52C67B56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132A64-B0FC-B993-9251-07993B975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0EF30A-3B8E-EA11-60E1-B72E046FC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AAC0D-A012-757A-CB8E-FA715BD3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BB9A56-5983-C14D-6E37-7ACBB042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906252-132B-96DC-6F76-4A81E100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3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BB8C6-5C16-715B-BE63-2C116345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F69C12-9637-C476-B281-C600FD5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05644D-9253-F7FA-BCC7-0E6EBF9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41760F-A5F5-F447-1208-CF59BAE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7F09FB-555E-342E-1952-D9C3CCD6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874F2D-25F5-1C72-C483-36CEC46B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B68067-E25B-D00D-C7E3-CCBE32FB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43AF8-70CB-E0B6-DD1A-6D48A2A9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8B1564-F93C-CD57-AE9E-C62FFFE1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E87D66-00DD-B09B-92AA-A6CC8262C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B0D5E3-4793-834F-7A30-4F9193CE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978AE-B107-910D-B613-2EBAF5A2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BF9135-BC3D-8EFB-43FF-8A23A303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7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EB789-CBE8-4749-C9B9-5EB43B59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7FD69-F57B-2BD5-8644-CABB00083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703A99-F163-FF87-E05B-23AAD86EB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A7E95-9C55-7E53-A238-862D30D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7D6630-81E5-BD1F-BD18-0D1E7D63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2F69F-0CEF-B517-DF07-563F1A16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14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BA66565-BEDB-0128-0EE8-122F8260723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12192000" cy="9021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22FFA3-1837-8C03-034C-013AA6DA3418}"/>
              </a:ext>
            </a:extLst>
          </p:cNvPr>
          <p:cNvSpPr/>
          <p:nvPr userDrawn="1"/>
        </p:nvSpPr>
        <p:spPr>
          <a:xfrm>
            <a:off x="0" y="6633556"/>
            <a:ext cx="12192000" cy="224444"/>
          </a:xfrm>
          <a:prstGeom prst="rect">
            <a:avLst/>
          </a:prstGeom>
          <a:solidFill>
            <a:srgbClr val="0047A0"/>
          </a:solidFill>
          <a:ln>
            <a:solidFill>
              <a:srgbClr val="00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83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E241FF-B283-7C2E-4675-E711E1AE3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412" y="1147115"/>
            <a:ext cx="5945914" cy="11464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D8C1DC1-A309-59F0-CCF7-A326E90626CD}"/>
              </a:ext>
            </a:extLst>
          </p:cNvPr>
          <p:cNvSpPr/>
          <p:nvPr/>
        </p:nvSpPr>
        <p:spPr>
          <a:xfrm>
            <a:off x="0" y="2344614"/>
            <a:ext cx="12192000" cy="2219791"/>
          </a:xfrm>
          <a:prstGeom prst="rect">
            <a:avLst/>
          </a:prstGeom>
          <a:solidFill>
            <a:srgbClr val="0047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Simulation to Reality: Real-Time Control of </a:t>
            </a:r>
            <a:r>
              <a:rPr lang="en-US" altLang="zh-CN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</a:p>
          <a:p>
            <a:pPr algn="ctr"/>
            <a:r>
              <a:rPr lang="en-US" altLang="zh-C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Reinforcement Learning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E5B05A-4E3E-388A-2632-4A10D81C91A6}"/>
              </a:ext>
            </a:extLst>
          </p:cNvPr>
          <p:cNvGrpSpPr/>
          <p:nvPr/>
        </p:nvGrpSpPr>
        <p:grpSpPr>
          <a:xfrm>
            <a:off x="1666843" y="3205309"/>
            <a:ext cx="478172" cy="822121"/>
            <a:chOff x="1367406" y="2910980"/>
            <a:chExt cx="478172" cy="82212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B4AC1E0-C600-7FC2-00BE-376C97E7B123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2910980"/>
              <a:ext cx="0" cy="822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8F96725-0639-B913-FF51-65441B204AAC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3733101"/>
              <a:ext cx="4781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B0512BE-91F6-EA00-809A-32677DF6A5C2}"/>
              </a:ext>
            </a:extLst>
          </p:cNvPr>
          <p:cNvGrpSpPr/>
          <p:nvPr/>
        </p:nvGrpSpPr>
        <p:grpSpPr>
          <a:xfrm rot="10800000">
            <a:off x="9941481" y="3017939"/>
            <a:ext cx="478172" cy="822121"/>
            <a:chOff x="1367406" y="2910980"/>
            <a:chExt cx="478172" cy="82212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E7A1FE7-8B32-6ED7-94B3-5D7AFFF60A71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2910980"/>
              <a:ext cx="0" cy="822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5E936EB-2FEE-9FB6-4491-9820C5C8D966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3733101"/>
              <a:ext cx="4781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9F211B3-31C3-12B8-3390-E9497DDD5C09}"/>
              </a:ext>
            </a:extLst>
          </p:cNvPr>
          <p:cNvSpPr txBox="1"/>
          <p:nvPr/>
        </p:nvSpPr>
        <p:spPr>
          <a:xfrm>
            <a:off x="2852874" y="4712898"/>
            <a:ext cx="7486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Xiaolong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Chunguang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Zhijun Wang, Yuan He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Xiaolong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024D485-38E7-A8F9-1D1C-C71DC6459445}"/>
              </a:ext>
            </a:extLst>
          </p:cNvPr>
          <p:cNvGrpSpPr/>
          <p:nvPr/>
        </p:nvGrpSpPr>
        <p:grpSpPr>
          <a:xfrm>
            <a:off x="2534702" y="5245627"/>
            <a:ext cx="318172" cy="305250"/>
            <a:chOff x="6451592" y="5022443"/>
            <a:chExt cx="578839" cy="578839"/>
          </a:xfrm>
        </p:grpSpPr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F524EF0-FB04-1ED0-852E-0422357E4F85}"/>
                </a:ext>
              </a:extLst>
            </p:cNvPr>
            <p:cNvSpPr/>
            <p:nvPr/>
          </p:nvSpPr>
          <p:spPr>
            <a:xfrm>
              <a:off x="6451592" y="5022443"/>
              <a:ext cx="578839" cy="578839"/>
            </a:xfrm>
            <a:prstGeom prst="flowChartConnector">
              <a:avLst/>
            </a:prstGeom>
            <a:solidFill>
              <a:srgbClr val="0047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形 26" descr="无线话筒">
              <a:extLst>
                <a:ext uri="{FF2B5EF4-FFF2-40B4-BE49-F238E27FC236}">
                  <a16:creationId xmlns:a16="http://schemas.microsoft.com/office/drawing/2014/main" id="{CD2E9003-4FD7-AA20-1C58-AF9969D0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2411" y="5105517"/>
              <a:ext cx="457200" cy="457200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6A787895-8949-5658-EC89-384F72A20C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55" y="-5976"/>
            <a:ext cx="1343829" cy="12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9"/>
    </mc:Choice>
    <mc:Fallback xmlns="">
      <p:transition spd="slow" advTm="360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2316F3EB-7168-41E2-B80A-556AB1B157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3150" y="174050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Further Application : Application in Superconducting Section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C09197-0B6E-45D5-8F23-84698F78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2144387"/>
            <a:ext cx="6762307" cy="38037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900573-2A09-4077-BD82-53DD0ED7A98D}"/>
              </a:ext>
            </a:extLst>
          </p:cNvPr>
          <p:cNvSpPr txBox="1"/>
          <p:nvPr/>
        </p:nvSpPr>
        <p:spPr>
          <a:xfrm>
            <a:off x="699032" y="5970039"/>
            <a:ext cx="561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Structure of 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superconducting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8BBB0B-A10F-4AEA-AB16-84D96C79D015}"/>
              </a:ext>
            </a:extLst>
          </p:cNvPr>
          <p:cNvSpPr txBox="1"/>
          <p:nvPr/>
        </p:nvSpPr>
        <p:spPr>
          <a:xfrm>
            <a:off x="7279756" y="3884858"/>
            <a:ext cx="4657061" cy="2534027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Observations: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 groups of BPMs (10 dimensions)</a:t>
            </a: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Control Variables: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5 groups of correctors (10 dimensions)</a:t>
            </a: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Achieve BPM readings as close to 0 as possible.</a:t>
            </a:r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9E8A7E-A124-41CB-8749-0444AAB26075}"/>
              </a:ext>
            </a:extLst>
          </p:cNvPr>
          <p:cNvSpPr txBox="1"/>
          <p:nvPr/>
        </p:nvSpPr>
        <p:spPr>
          <a:xfrm>
            <a:off x="7279755" y="1198383"/>
            <a:ext cx="4657061" cy="2447337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Orbit correction task of SC</a:t>
            </a: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Human tuning: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Typically 30 mins-180mins.</a:t>
            </a:r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Reason: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Non-linear effects from solenoids.</a:t>
            </a:r>
          </a:p>
          <a:p>
            <a:pPr>
              <a:lnSpc>
                <a:spcPct val="150000"/>
              </a:lnSpc>
            </a:pP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Example: Horizontal corrections affect both horizontal and vertical BPM readings.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4E9870-EABA-04B0-A16F-C13B4AF4FCB2}"/>
              </a:ext>
            </a:extLst>
          </p:cNvPr>
          <p:cNvSpPr/>
          <p:nvPr/>
        </p:nvSpPr>
        <p:spPr>
          <a:xfrm>
            <a:off x="405626" y="1083276"/>
            <a:ext cx="6434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II Control System: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Matching complex beam requirements,  configuration readjustments at least once a week.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E792A7-9337-3CE0-955F-87804ADF6FF2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9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1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DB726A00-7BA7-44AB-8C9F-04B95FF95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Our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44DB82-7B2A-45DF-99E0-8564FD38FB2F}"/>
                  </a:ext>
                </a:extLst>
              </p:cNvPr>
              <p:cNvSpPr txBox="1"/>
              <p:nvPr/>
            </p:nvSpPr>
            <p:spPr>
              <a:xfrm>
                <a:off x="8642062" y="1494244"/>
                <a:ext cx="3549938" cy="5027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 key points to implement an RL-based beam controller: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alignment.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randomization.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Trend incorporation.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Magnetic field-current alignment 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Advantage of the scheme: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Seamless sim2real transfer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Suitable for particles with different mass-to-charge ratio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44DB82-7B2A-45DF-99E0-8564FD38F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62" y="1494244"/>
                <a:ext cx="3549938" cy="5027017"/>
              </a:xfrm>
              <a:prstGeom prst="rect">
                <a:avLst/>
              </a:prstGeom>
              <a:blipFill>
                <a:blip r:embed="rId3"/>
                <a:stretch>
                  <a:fillRect l="-1546" b="-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AA184B1-4A55-E6F0-1CE6-54C4642DFEDF}"/>
              </a:ext>
            </a:extLst>
          </p:cNvPr>
          <p:cNvSpPr txBox="1"/>
          <p:nvPr/>
        </p:nvSpPr>
        <p:spPr>
          <a:xfrm>
            <a:off x="11323983" y="6904377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5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FA42B0-8A93-435E-BE41-08A6E25B1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" y="1461114"/>
            <a:ext cx="8546062" cy="48071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5D42FF-AFFE-40E1-8316-DCAC28C192F5}"/>
              </a:ext>
            </a:extLst>
          </p:cNvPr>
          <p:cNvSpPr txBox="1"/>
          <p:nvPr/>
        </p:nvSpPr>
        <p:spPr>
          <a:xfrm>
            <a:off x="0" y="1008072"/>
            <a:ext cx="48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scheme of our RL-based controller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FCB594-2C56-4B59-B672-EC25903E389D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2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984C138-700D-4619-9406-CD43B87853CD}"/>
              </a:ext>
            </a:extLst>
          </p:cNvPr>
          <p:cNvSpPr txBox="1"/>
          <p:nvPr/>
        </p:nvSpPr>
        <p:spPr>
          <a:xfrm>
            <a:off x="391025" y="2427336"/>
            <a:ext cx="5139070" cy="397031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Traditional RL: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Maximize the expected cumulative rewards.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SAC: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reinforcement learning algorithm  with max entropy.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Entropy boost improves agent's exploration in complex environments.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 cope with the uncertainties present in the accelerators with significant noise data.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75F7B6-459B-4C3B-9C84-7974A5E1D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6" y="3898118"/>
            <a:ext cx="3657788" cy="1028753"/>
          </a:xfrm>
          <a:prstGeom prst="rect">
            <a:avLst/>
          </a:prstGeom>
          <a:ln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7FD328C2-BC6E-4C25-B756-CEB1B1869F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Further Application: Application in Superconducting Section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78D77-9C33-414D-AEB2-A55F1A0043FC}"/>
              </a:ext>
            </a:extLst>
          </p:cNvPr>
          <p:cNvSpPr txBox="1"/>
          <p:nvPr/>
        </p:nvSpPr>
        <p:spPr>
          <a:xfrm>
            <a:off x="771131" y="959771"/>
            <a:ext cx="102457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 of the accelerator during beam commissioning: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Noise in data collected from the beam diagnostic device.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ccelerator system</a:t>
            </a:r>
            <a:r>
              <a:rPr lang="zh-CN" alt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 observable system 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A4A04F-C048-4490-823E-B34F4865AE17}"/>
              </a:ext>
            </a:extLst>
          </p:cNvPr>
          <p:cNvSpPr txBox="1"/>
          <p:nvPr/>
        </p:nvSpPr>
        <p:spPr>
          <a:xfrm>
            <a:off x="5893981" y="2427336"/>
            <a:ext cx="5906994" cy="33741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What’s trend?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time sequence data </a:t>
            </a:r>
            <a:r>
              <a:rPr lang="en-US" altLang="zh-CN" dirty="0"/>
              <a:t>of the beam diagnostic device.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In RL training process: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Time sequence data instead of the current accessed data            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Advantages:</a:t>
            </a:r>
          </a:p>
          <a:p>
            <a:pPr marL="91440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Enhanced information completeness.</a:t>
            </a:r>
          </a:p>
          <a:p>
            <a:pPr marL="91440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Well-suited for accelerator dynamic systems.</a:t>
            </a:r>
          </a:p>
          <a:p>
            <a:pPr marL="91440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Improved generalization ability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3551F6-AD91-845A-3EC6-FC9FE45C06F4}"/>
              </a:ext>
            </a:extLst>
          </p:cNvPr>
          <p:cNvSpPr txBox="1"/>
          <p:nvPr/>
        </p:nvSpPr>
        <p:spPr>
          <a:xfrm>
            <a:off x="5893981" y="6028322"/>
            <a:ext cx="5906994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Verification:  </a:t>
            </a:r>
            <a:r>
              <a:rPr lang="en-US" altLang="zh-CN" dirty="0"/>
              <a:t>Typical control task-orbit correction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7DA2B6-E60A-49C5-C264-495F4443F78C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7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F0BC2A0-3460-47CA-9629-0C4068FB6B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Further Application: Application in Superconducting Section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24D9CB-EA63-4AA4-9D30-F4CB41EA8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5" y="1958749"/>
            <a:ext cx="7130903" cy="4278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A2D04A-0BFA-4C92-987E-F6F806360BF5}"/>
                  </a:ext>
                </a:extLst>
              </p:cNvPr>
              <p:cNvSpPr txBox="1"/>
              <p:nvPr/>
            </p:nvSpPr>
            <p:spPr>
              <a:xfrm>
                <a:off x="428680" y="912192"/>
                <a:ext cx="1133463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Simulation Results of 100 comparative experiments</a:t>
                </a:r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agent is trained based on the </a:t>
                </a:r>
                <a:r>
                  <a:rPr lang="en-US" altLang="zh-CN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Tracewin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-based environment with the particle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40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CM1.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A2D04A-0BFA-4C92-987E-F6F806360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" y="912192"/>
                <a:ext cx="11334639" cy="707886"/>
              </a:xfrm>
              <a:prstGeom prst="rect">
                <a:avLst/>
              </a:prstGeom>
              <a:blipFill>
                <a:blip r:embed="rId4"/>
                <a:stretch>
                  <a:fillRect l="-538" t="-6034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B1D8C2-D2FE-4A62-A510-C4C05976F0A3}"/>
                  </a:ext>
                </a:extLst>
              </p:cNvPr>
              <p:cNvSpPr txBox="1"/>
              <p:nvPr/>
            </p:nvSpPr>
            <p:spPr>
              <a:xfrm>
                <a:off x="7447247" y="1704492"/>
                <a:ext cx="438647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 process:</a:t>
                </a:r>
              </a:p>
              <a:p>
                <a:r>
                  <a:rPr lang="en-US" altLang="zh-CN" b="1" dirty="0"/>
                  <a:t>Total training steps: </a:t>
                </a:r>
                <a:r>
                  <a:rPr lang="en-US" altLang="zh-CN" dirty="0"/>
                  <a:t>20,000</a:t>
                </a:r>
              </a:p>
              <a:p>
                <a:r>
                  <a:rPr lang="en-US" altLang="zh-CN" b="1" dirty="0"/>
                  <a:t>Time spends</a:t>
                </a:r>
                <a:r>
                  <a:rPr lang="zh-CN" altLang="en-US" b="1" dirty="0"/>
                  <a:t>： </a:t>
                </a:r>
                <a:r>
                  <a:rPr lang="en-US" altLang="zh-CN" dirty="0"/>
                  <a:t>5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hours on a single RTX 3090</a:t>
                </a:r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chemeClr val="accent1"/>
                    </a:solidFill>
                  </a:rPr>
                  <a:t>Blue</a:t>
                </a:r>
                <a:r>
                  <a:rPr lang="en-US" altLang="zh-CN" dirty="0"/>
                  <a:t> indicate the initial RMS distribution  of the 100 experiments.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Red</a:t>
                </a:r>
                <a:r>
                  <a:rPr lang="en-US" altLang="zh-CN" dirty="0"/>
                  <a:t> indicate the corrected RMS distribution of the 100 experiments.</a:t>
                </a:r>
              </a:p>
              <a:p>
                <a:pPr algn="just"/>
                <a:endParaRPr lang="en-US" altLang="zh-CN" dirty="0"/>
              </a:p>
              <a:p>
                <a:r>
                  <a:rPr lang="en-US" altLang="zh-CN" dirty="0"/>
                  <a:t>The performance of the agent increased significantly with the increase of the time sequence length.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Next Sim2Real experiments:  </a:t>
                </a:r>
              </a:p>
              <a:p>
                <a:r>
                  <a:rPr lang="en-US" altLang="zh-CN" dirty="0"/>
                  <a:t>Time series length of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B1D8C2-D2FE-4A62-A510-C4C05976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47" y="1704492"/>
                <a:ext cx="4386470" cy="4524315"/>
              </a:xfrm>
              <a:prstGeom prst="rect">
                <a:avLst/>
              </a:prstGeom>
              <a:blipFill>
                <a:blip r:embed="rId5"/>
                <a:stretch>
                  <a:fillRect l="-1530" t="-674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8F7886B-D770-4060-A6F6-46CC6826B5E7}"/>
                  </a:ext>
                </a:extLst>
              </p:cNvPr>
              <p:cNvSpPr txBox="1"/>
              <p:nvPr/>
            </p:nvSpPr>
            <p:spPr>
              <a:xfrm>
                <a:off x="665693" y="1704492"/>
                <a:ext cx="3189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Time sequence length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8F7886B-D770-4060-A6F6-46CC6826B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3" y="1704492"/>
                <a:ext cx="3189767" cy="369332"/>
              </a:xfrm>
              <a:prstGeom prst="rect">
                <a:avLst/>
              </a:prstGeom>
              <a:blipFill>
                <a:blip r:embed="rId6"/>
                <a:stretch>
                  <a:fillRect l="-153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7E569F78-CED6-4ED7-BD36-00A084188649}"/>
              </a:ext>
            </a:extLst>
          </p:cNvPr>
          <p:cNvSpPr txBox="1"/>
          <p:nvPr/>
        </p:nvSpPr>
        <p:spPr>
          <a:xfrm>
            <a:off x="4107317" y="1704492"/>
            <a:ext cx="297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</a:t>
            </a:r>
            <a:r>
              <a:rPr lang="en-US" altLang="zh-CN" i="1" dirty="0">
                <a:latin typeface="Cambria Math" panose="02040503050406030204" pitchFamily="18" charset="0"/>
              </a:rPr>
              <a:t>d = 1</a:t>
            </a:r>
            <a:endParaRPr lang="zh-CN" altLang="en-US" i="1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EE8B44-827E-4C71-A687-4C32E665F648}"/>
              </a:ext>
            </a:extLst>
          </p:cNvPr>
          <p:cNvSpPr txBox="1"/>
          <p:nvPr/>
        </p:nvSpPr>
        <p:spPr>
          <a:xfrm>
            <a:off x="822995" y="6071640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</a:t>
            </a:r>
            <a:r>
              <a:rPr lang="en-US" altLang="zh-CN" i="1" dirty="0">
                <a:latin typeface="Cambria Math" panose="02040503050406030204" pitchFamily="18" charset="0"/>
              </a:rPr>
              <a:t>d = 2</a:t>
            </a:r>
            <a:endParaRPr lang="zh-CN" altLang="en-US" i="1" dirty="0">
              <a:latin typeface="Cambria Math" panose="020405030504060302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ED75C1-7545-460F-921D-DC3964D2AD0A}"/>
              </a:ext>
            </a:extLst>
          </p:cNvPr>
          <p:cNvSpPr txBox="1"/>
          <p:nvPr/>
        </p:nvSpPr>
        <p:spPr>
          <a:xfrm>
            <a:off x="4257480" y="6071640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</a:t>
            </a:r>
            <a:r>
              <a:rPr lang="en-US" altLang="zh-CN" i="1" dirty="0">
                <a:latin typeface="Cambria Math" panose="02040503050406030204" pitchFamily="18" charset="0"/>
              </a:rPr>
              <a:t>d = 3</a:t>
            </a:r>
            <a:endParaRPr lang="zh-CN" altLang="en-US" i="1" dirty="0">
              <a:latin typeface="Cambria Math" panose="020405030504060302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70CBE3-5EBB-F81F-1240-4AE9AAE7CA66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F0BC2A0-3460-47CA-9629-0C4068FB6B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Further Application: Application in Superconducting Section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A2D04A-0BFA-4C92-987E-F6F806360BF5}"/>
              </a:ext>
            </a:extLst>
          </p:cNvPr>
          <p:cNvSpPr txBox="1"/>
          <p:nvPr/>
        </p:nvSpPr>
        <p:spPr>
          <a:xfrm>
            <a:off x="7188944" y="1305669"/>
            <a:ext cx="4944276" cy="330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Agent Features: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Achieves an RMS of the corrected orbit below 1mm (Comparable to or surpassing human tuning).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Rapid correction within 1 minute per module (At least tenfold faster than human).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Enable seamless sim-to-real transfer.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By adjusting parameter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𝛽 ，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method suitable to tune multiple types of particle beams.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8E60B6-270E-4C9C-A7B7-34CE8A53F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201826"/>
            <a:ext cx="7152167" cy="5480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369415-3FE5-4795-BD16-468B7757ABCC}"/>
                  </a:ext>
                </a:extLst>
              </p:cNvPr>
              <p:cNvSpPr txBox="1"/>
              <p:nvPr/>
            </p:nvSpPr>
            <p:spPr>
              <a:xfrm>
                <a:off x="5057091" y="2429151"/>
                <a:ext cx="2091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369415-3FE5-4795-BD16-468B7757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91" y="2429151"/>
                <a:ext cx="2091069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90C0B6-3732-462F-864F-EBD0BCD70D31}"/>
                  </a:ext>
                </a:extLst>
              </p:cNvPr>
              <p:cNvSpPr txBox="1"/>
              <p:nvPr/>
            </p:nvSpPr>
            <p:spPr>
              <a:xfrm>
                <a:off x="5387865" y="4174961"/>
                <a:ext cx="1566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90C0B6-3732-462F-864F-EBD0BCD70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865" y="4174961"/>
                <a:ext cx="156653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C38695-CBF7-4932-8160-7565C9FE07D6}"/>
                  </a:ext>
                </a:extLst>
              </p:cNvPr>
              <p:cNvSpPr txBox="1"/>
              <p:nvPr/>
            </p:nvSpPr>
            <p:spPr>
              <a:xfrm>
                <a:off x="5057090" y="5799901"/>
                <a:ext cx="2091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C38695-CBF7-4932-8160-7565C9FE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90" y="5799901"/>
                <a:ext cx="2091069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2D3E889E-CF3C-474E-9110-FA2ADFC9598C}"/>
              </a:ext>
            </a:extLst>
          </p:cNvPr>
          <p:cNvSpPr/>
          <p:nvPr/>
        </p:nvSpPr>
        <p:spPr>
          <a:xfrm>
            <a:off x="2565529" y="4686796"/>
            <a:ext cx="2323760" cy="1736651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09E6507-D3F4-49C7-8E29-BA00237926CB}"/>
              </a:ext>
            </a:extLst>
          </p:cNvPr>
          <p:cNvCxnSpPr>
            <a:cxnSpLocks/>
          </p:cNvCxnSpPr>
          <p:nvPr/>
        </p:nvCxnSpPr>
        <p:spPr>
          <a:xfrm flipV="1">
            <a:off x="4889289" y="6338389"/>
            <a:ext cx="2426676" cy="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C365D16-FADF-41EF-B112-F8359404C217}"/>
              </a:ext>
            </a:extLst>
          </p:cNvPr>
          <p:cNvSpPr/>
          <p:nvPr/>
        </p:nvSpPr>
        <p:spPr>
          <a:xfrm>
            <a:off x="7236825" y="4614780"/>
            <a:ext cx="4848514" cy="1912783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to mention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operates even with some malfunctioning BPMs, reducing RMS from 3.2mm to 1.74mm.</a:t>
            </a: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better results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masking the readings to a fixed value.</a:t>
            </a: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1mm, the RMS can be further reduced to 1mm.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E5E76D-D225-E685-9155-A57FB626D4DE}"/>
                  </a:ext>
                </a:extLst>
              </p:cNvPr>
              <p:cNvSpPr txBox="1"/>
              <p:nvPr/>
            </p:nvSpPr>
            <p:spPr>
              <a:xfrm>
                <a:off x="428680" y="912192"/>
                <a:ext cx="113346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 to Real experiments: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14+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CM1, CM2,  CM3.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E5E76D-D225-E685-9155-A57FB626D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" y="912192"/>
                <a:ext cx="11334639" cy="400110"/>
              </a:xfrm>
              <a:prstGeom prst="rect">
                <a:avLst/>
              </a:prstGeom>
              <a:blipFill>
                <a:blip r:embed="rId7"/>
                <a:stretch>
                  <a:fillRect l="-538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A2E1F8F-0AF3-D4A5-FEBE-291C02912A34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05F739-F0BF-A707-02EA-2619349A177D}"/>
              </a:ext>
            </a:extLst>
          </p:cNvPr>
          <p:cNvSpPr txBox="1"/>
          <p:nvPr/>
        </p:nvSpPr>
        <p:spPr>
          <a:xfrm>
            <a:off x="1322773" y="1117375"/>
            <a:ext cx="9614516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Motivation and Background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Real Time Control of </a:t>
            </a:r>
            <a:r>
              <a:rPr lang="en-US" altLang="zh-CN" sz="24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CAFe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II Using Reinforcement learning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Preliminary Exploration: Application in MEBT Section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Further Application: Application in Superconducting Section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Summary	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86EAF7-D76A-F36D-63A5-8307DF4FC6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652391-71F4-BB06-6751-F86A1B27CD3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8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90C3EEA7-82A0-419C-8D8D-356383B1C5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939606-9422-437C-9C9D-8A58D22C3F48}"/>
              </a:ext>
            </a:extLst>
          </p:cNvPr>
          <p:cNvSpPr txBox="1"/>
          <p:nvPr/>
        </p:nvSpPr>
        <p:spPr>
          <a:xfrm>
            <a:off x="680484" y="999986"/>
            <a:ext cx="11107479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i="0" dirty="0">
                <a:solidFill>
                  <a:srgbClr val="0D0D0D"/>
                </a:solidFill>
                <a:effectLst/>
                <a:latin typeface="Söhne"/>
              </a:rPr>
              <a:t> RL-based controller are now used regularly in </a:t>
            </a:r>
            <a:r>
              <a:rPr lang="en-US" altLang="zh-CN" sz="2000" b="0" i="0" dirty="0" err="1">
                <a:solidFill>
                  <a:srgbClr val="0D0D0D"/>
                </a:solidFill>
                <a:effectLst/>
                <a:latin typeface="Söhne"/>
              </a:rPr>
              <a:t>CAFe</a:t>
            </a:r>
            <a:r>
              <a:rPr lang="en-US" altLang="zh-CN" sz="2000" b="0" i="0" dirty="0">
                <a:solidFill>
                  <a:srgbClr val="0D0D0D"/>
                </a:solidFill>
                <a:effectLst/>
                <a:latin typeface="Söhne"/>
              </a:rPr>
              <a:t> II, significantly saving time.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Incorporating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time sequence data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enhances the algorithm's robustness.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Parameters alignment and domain randomization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facilitate sim2real transfer.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 conversion coefficient between magnetic field and current is beneficial for diverse beams and lattices.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Sim2real is advantageous!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Future: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Try higher dimensional tasks.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 complex optimization problems.       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53FD82-3DA3-921F-657B-B3791C22D956}"/>
              </a:ext>
            </a:extLst>
          </p:cNvPr>
          <p:cNvSpPr txBox="1"/>
          <p:nvPr/>
        </p:nvSpPr>
        <p:spPr>
          <a:xfrm>
            <a:off x="11332147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15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3D13497-9407-2407-D1B3-01FAFB763B35}"/>
              </a:ext>
            </a:extLst>
          </p:cNvPr>
          <p:cNvSpPr txBox="1"/>
          <p:nvPr/>
        </p:nvSpPr>
        <p:spPr>
          <a:xfrm>
            <a:off x="-87086" y="2537154"/>
            <a:ext cx="12140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0047A0"/>
                </a:solidFill>
              </a:rPr>
              <a:t>Thank you</a:t>
            </a:r>
          </a:p>
          <a:p>
            <a:pPr algn="ctr"/>
            <a:endParaRPr lang="en-US" altLang="zh-CN" sz="7200" dirty="0">
              <a:solidFill>
                <a:srgbClr val="0047A0"/>
              </a:solidFill>
            </a:endParaRPr>
          </a:p>
          <a:p>
            <a:pPr algn="ctr"/>
            <a:r>
              <a:rPr lang="en-US" altLang="zh-CN" sz="3200" b="1" dirty="0">
                <a:solidFill>
                  <a:srgbClr val="0047A0"/>
                </a:solidFill>
              </a:rPr>
              <a:t>Email: chenxiaolong@impcas.ac.cn</a:t>
            </a:r>
            <a:endParaRPr lang="zh-CN" altLang="en-US" sz="3200" b="1" dirty="0">
              <a:solidFill>
                <a:srgbClr val="0047A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30EB9B-45A8-0495-05C4-B5EA0AC6F9F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05F739-F0BF-A707-02EA-2619349A177D}"/>
              </a:ext>
            </a:extLst>
          </p:cNvPr>
          <p:cNvSpPr txBox="1"/>
          <p:nvPr/>
        </p:nvSpPr>
        <p:spPr>
          <a:xfrm>
            <a:off x="1322773" y="1117375"/>
            <a:ext cx="9614516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Motivation and Background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Real Time Control of 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CAFe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II Using Reinforcement learning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Preliminary Exploration: Application in MEBT Section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Further Application: Application in Superconducting Section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Summary	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86EAF7-D76A-F36D-63A5-8307DF4FC6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652391-71F4-BB06-6751-F86A1B27CD3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6"/>
    </mc:Choice>
    <mc:Fallback xmlns="">
      <p:transition spd="slow" advTm="433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05F739-F0BF-A707-02EA-2619349A177D}"/>
              </a:ext>
            </a:extLst>
          </p:cNvPr>
          <p:cNvSpPr txBox="1"/>
          <p:nvPr/>
        </p:nvSpPr>
        <p:spPr>
          <a:xfrm>
            <a:off x="1322773" y="1117375"/>
            <a:ext cx="9614516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Motivation and Background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Real Time Control of </a:t>
            </a:r>
            <a:r>
              <a:rPr lang="en-US" altLang="zh-CN" sz="24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CAFe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II  Using Reinforcement learning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Preliminary Exploration: Application in MEBT Section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Further Application: Application in Superconducting Section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Summary	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86EAF7-D76A-F36D-63A5-8307DF4FC6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652391-71F4-BB06-6751-F86A1B27CD3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"/>
    </mc:Choice>
    <mc:Fallback xmlns="">
      <p:transition spd="slow" advTm="30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6C3CAD22-36DE-24D5-5545-ED37C34CBC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EB6EA874-A81F-02EF-0357-AA7E8EECC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172549"/>
              </p:ext>
            </p:extLst>
          </p:nvPr>
        </p:nvGraphicFramePr>
        <p:xfrm>
          <a:off x="6039371" y="954636"/>
          <a:ext cx="5096457" cy="308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10D1FF7-A306-3948-4647-763AC1141AE5}"/>
              </a:ext>
            </a:extLst>
          </p:cNvPr>
          <p:cNvSpPr/>
          <p:nvPr/>
        </p:nvSpPr>
        <p:spPr bwMode="auto">
          <a:xfrm>
            <a:off x="501710" y="4093647"/>
            <a:ext cx="5152837" cy="2399302"/>
          </a:xfrm>
          <a:prstGeom prst="rect">
            <a:avLst/>
          </a:prstGeom>
          <a:solidFill>
            <a:srgbClr val="FDEADA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2000" b="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Features</a:t>
            </a:r>
            <a:r>
              <a:rPr lang="zh-CN" altLang="en-US" sz="2000" b="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2000" b="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Highly non-linear beam dynamics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Hard to tuning and time consuming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Complex beam requirements</a:t>
            </a:r>
          </a:p>
          <a:p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A61233-7237-40C1-89E3-5EB8F847C6CD}"/>
              </a:ext>
            </a:extLst>
          </p:cNvPr>
          <p:cNvGrpSpPr/>
          <p:nvPr/>
        </p:nvGrpSpPr>
        <p:grpSpPr>
          <a:xfrm>
            <a:off x="501711" y="980426"/>
            <a:ext cx="5152838" cy="3001627"/>
            <a:chOff x="501711" y="1143457"/>
            <a:chExt cx="5152838" cy="300162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919F465-AB71-15FF-2B90-63990A19ABF5}"/>
                </a:ext>
              </a:extLst>
            </p:cNvPr>
            <p:cNvGrpSpPr/>
            <p:nvPr/>
          </p:nvGrpSpPr>
          <p:grpSpPr>
            <a:xfrm>
              <a:off x="501711" y="1143457"/>
              <a:ext cx="5152838" cy="3001627"/>
              <a:chOff x="397357" y="1021116"/>
              <a:chExt cx="4802186" cy="2474875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C0294D57-02A4-324D-4EAC-B3066076E66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498362" y="1050879"/>
                <a:ext cx="4626532" cy="24238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圆角矩形 13">
                <a:extLst>
                  <a:ext uri="{FF2B5EF4-FFF2-40B4-BE49-F238E27FC236}">
                    <a16:creationId xmlns:a16="http://schemas.microsoft.com/office/drawing/2014/main" id="{38FCEE0F-24DF-1BDA-8E85-BA128FF77146}"/>
                  </a:ext>
                </a:extLst>
              </p:cNvPr>
              <p:cNvSpPr/>
              <p:nvPr/>
            </p:nvSpPr>
            <p:spPr>
              <a:xfrm>
                <a:off x="397357" y="1021116"/>
                <a:ext cx="4802186" cy="2474875"/>
              </a:xfrm>
              <a:prstGeom prst="roundRect">
                <a:avLst>
                  <a:gd name="adj" fmla="val 4969"/>
                </a:avLst>
              </a:prstGeom>
              <a:noFill/>
              <a:ln>
                <a:solidFill>
                  <a:srgbClr val="0070C0"/>
                </a:solidFill>
                <a:prstDash val="sys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3A24A1A-A4AF-DE4B-2421-A154A335DD95}"/>
                </a:ext>
              </a:extLst>
            </p:cNvPr>
            <p:cNvSpPr txBox="1"/>
            <p:nvPr/>
          </p:nvSpPr>
          <p:spPr>
            <a:xfrm>
              <a:off x="554585" y="1229361"/>
              <a:ext cx="504709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CAFe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 II</a:t>
              </a:r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 ——</a:t>
              </a: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An ion particle accelerator  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21570F7-401F-4490-A464-4967499B8E0D}"/>
              </a:ext>
            </a:extLst>
          </p:cNvPr>
          <p:cNvSpPr txBox="1"/>
          <p:nvPr/>
        </p:nvSpPr>
        <p:spPr>
          <a:xfrm>
            <a:off x="6039371" y="4355916"/>
            <a:ext cx="5383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 II 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significant potential to compress accelerator beam commissioning time.</a:t>
            </a:r>
          </a:p>
          <a:p>
            <a:pPr algn="just"/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 a automatic and robustness controller for beam tuning to save precious beam time for other fundamental physic experiments.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2BDB7C-D6C0-5017-212F-D4236BF35C94}"/>
              </a:ext>
            </a:extLst>
          </p:cNvPr>
          <p:cNvSpPr txBox="1"/>
          <p:nvPr/>
        </p:nvSpPr>
        <p:spPr>
          <a:xfrm>
            <a:off x="529991" y="1404884"/>
            <a:ext cx="496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China Accelerator Facility for superheavy Elements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7E5CC8-5446-7F97-565C-C5656BBBFE13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8"/>
    </mc:Choice>
    <mc:Fallback xmlns="">
      <p:transition spd="slow" advTm="909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9C70FCBC-F89E-47AC-A20F-E4D56F6062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RL for accelerator beam commissioning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9B68D6-EB5E-450E-9DF5-1F1C1E34C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8" y="850647"/>
            <a:ext cx="4854190" cy="18638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9F1A625-BE72-4242-9AFE-81093E2B3CCA}"/>
              </a:ext>
            </a:extLst>
          </p:cNvPr>
          <p:cNvSpPr/>
          <p:nvPr/>
        </p:nvSpPr>
        <p:spPr>
          <a:xfrm>
            <a:off x="309045" y="927917"/>
            <a:ext cx="6434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Reinforcement Learning (RL):  A powerful tool for realizing an effective controller. </a:t>
            </a:r>
          </a:p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Goal of RL: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Maximize the expected reward after an  episode.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155C3D-96B8-416E-B591-9035C397056A}"/>
              </a:ext>
            </a:extLst>
          </p:cNvPr>
          <p:cNvGrpSpPr/>
          <p:nvPr/>
        </p:nvGrpSpPr>
        <p:grpSpPr>
          <a:xfrm>
            <a:off x="309045" y="4310992"/>
            <a:ext cx="2357373" cy="1967499"/>
            <a:chOff x="6439190" y="2904837"/>
            <a:chExt cx="2551513" cy="253345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3638E0D-28BB-47B7-AC60-4055AABD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9190" y="2904837"/>
              <a:ext cx="2551513" cy="1900482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837C4BA-2D06-4894-9F25-CCB7749EDB69}"/>
                </a:ext>
              </a:extLst>
            </p:cNvPr>
            <p:cNvSpPr txBox="1"/>
            <p:nvPr/>
          </p:nvSpPr>
          <p:spPr>
            <a:xfrm>
              <a:off x="6439191" y="4843829"/>
              <a:ext cx="2551512" cy="59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Arial" panose="020B0604020202090204" pitchFamily="34" charset="0"/>
                  <a:cs typeface="Arial" panose="020B0604020202090204" pitchFamily="34" charset="0"/>
                </a:rPr>
                <a:t>Fermi: Magnet control, PRAB 2021</a:t>
              </a:r>
              <a:endParaRPr lang="zh-CN" altLang="en-US" sz="12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B08EC6-6D4C-4219-9CA3-0C731117E032}"/>
              </a:ext>
            </a:extLst>
          </p:cNvPr>
          <p:cNvGrpSpPr/>
          <p:nvPr/>
        </p:nvGrpSpPr>
        <p:grpSpPr>
          <a:xfrm>
            <a:off x="230577" y="2588190"/>
            <a:ext cx="2662887" cy="1713892"/>
            <a:chOff x="1087319" y="3859548"/>
            <a:chExt cx="3311182" cy="217665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77238B3-C476-41B3-B348-9F0200C2C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4891" y="3859548"/>
              <a:ext cx="3166083" cy="1900482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6F43DD3-B974-47B5-8439-FF4977C01C1D}"/>
                </a:ext>
              </a:extLst>
            </p:cNvPr>
            <p:cNvSpPr txBox="1"/>
            <p:nvPr/>
          </p:nvSpPr>
          <p:spPr>
            <a:xfrm>
              <a:off x="1087319" y="5684411"/>
              <a:ext cx="3311182" cy="351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err="1">
                  <a:latin typeface="Arial" panose="020B0604020202090204" pitchFamily="34" charset="0"/>
                  <a:cs typeface="Arial" panose="020B0604020202090204" pitchFamily="34" charset="0"/>
                </a:rPr>
                <a:t>CERN:</a:t>
              </a:r>
              <a:r>
                <a:rPr lang="en-US" altLang="zh-CN" sz="1200" dirty="0" err="1"/>
                <a:t>Orbit</a:t>
              </a:r>
              <a:r>
                <a:rPr lang="en-US" altLang="zh-CN" sz="1200" dirty="0"/>
                <a:t> Correction/</a:t>
              </a:r>
              <a:r>
                <a:rPr lang="en-US" altLang="zh-CN" sz="1200" i="1" dirty="0">
                  <a:latin typeface="Arial" panose="020B0604020202090204" pitchFamily="34" charset="0"/>
                  <a:cs typeface="Arial" panose="020B0604020202090204" pitchFamily="34" charset="0"/>
                </a:rPr>
                <a:t>PRAB 2020</a:t>
              </a:r>
              <a:endParaRPr lang="zh-CN" altLang="en-US" sz="12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D807A8-6543-4A0C-AE0E-376090AD71E1}"/>
              </a:ext>
            </a:extLst>
          </p:cNvPr>
          <p:cNvGrpSpPr/>
          <p:nvPr/>
        </p:nvGrpSpPr>
        <p:grpSpPr>
          <a:xfrm>
            <a:off x="3097531" y="2636986"/>
            <a:ext cx="2166874" cy="1516106"/>
            <a:chOff x="3267689" y="2929817"/>
            <a:chExt cx="3311182" cy="201188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6630FEB-28EE-4600-8C75-1AD878E3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0356" y="2929817"/>
              <a:ext cx="2539210" cy="1807775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0FA6C9A-E694-4B1D-B12D-90D5DA79430B}"/>
                </a:ext>
              </a:extLst>
            </p:cNvPr>
            <p:cNvSpPr txBox="1"/>
            <p:nvPr/>
          </p:nvSpPr>
          <p:spPr>
            <a:xfrm>
              <a:off x="3267689" y="4664701"/>
              <a:ext cx="3311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Arial" panose="020B0604020202090204" pitchFamily="34" charset="0"/>
                  <a:cs typeface="Arial" panose="020B0604020202090204" pitchFamily="34" charset="0"/>
                </a:rPr>
                <a:t>Fermi :Optimization of FEL/PRAB 2020</a:t>
              </a:r>
              <a:endParaRPr lang="zh-CN" altLang="en-US" sz="12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ED37246E-82EF-4159-8112-1A7A23811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296" y="4353154"/>
            <a:ext cx="2100836" cy="1214436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7893C74-9C03-4B4A-AB8A-6646D3A3B04A}"/>
              </a:ext>
            </a:extLst>
          </p:cNvPr>
          <p:cNvSpPr txBox="1"/>
          <p:nvPr/>
        </p:nvSpPr>
        <p:spPr>
          <a:xfrm>
            <a:off x="2855242" y="5607470"/>
            <a:ext cx="248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DESY</a:t>
            </a:r>
            <a:r>
              <a:rPr lang="zh-CN" altLang="en-US" sz="1400" b="1" dirty="0"/>
              <a:t>：</a:t>
            </a:r>
            <a:r>
              <a:rPr lang="en-US" altLang="zh-CN" sz="1400" dirty="0"/>
              <a:t>optimization of FEL/ICML 2022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5B5F06-49B4-4184-8AE3-7C33B2437CA1}"/>
              </a:ext>
            </a:extLst>
          </p:cNvPr>
          <p:cNvSpPr/>
          <p:nvPr/>
        </p:nvSpPr>
        <p:spPr>
          <a:xfrm>
            <a:off x="5430250" y="3077298"/>
            <a:ext cx="6356123" cy="320119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Issues Needing Resolution: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Challenges persist in overcoming online training limitations: Precious beam time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Accelerator system beam information incompleteness hinders the training efficiency of the agent.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The well trained  agents struggle in generalization performance with changes in accelerator or beam state.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A61616-0728-E798-FEE4-8BF7659D5C6A}"/>
              </a:ext>
            </a:extLst>
          </p:cNvPr>
          <p:cNvSpPr/>
          <p:nvPr/>
        </p:nvSpPr>
        <p:spPr>
          <a:xfrm>
            <a:off x="465632" y="6160597"/>
            <a:ext cx="4733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RL:  a promising method for beam tuning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5CBD7E-52E1-6176-5BF1-AB5A65DD5137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8"/>
    </mc:Choice>
    <mc:Fallback xmlns="">
      <p:transition spd="slow" advTm="1845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05F739-F0BF-A707-02EA-2619349A177D}"/>
              </a:ext>
            </a:extLst>
          </p:cNvPr>
          <p:cNvSpPr txBox="1"/>
          <p:nvPr/>
        </p:nvSpPr>
        <p:spPr>
          <a:xfrm>
            <a:off x="1322773" y="1117375"/>
            <a:ext cx="9614516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Motivation and Background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Real Time Control of 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CAFe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II Using Reinforcement learning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Preliminary Exploration: Application in MEBT Section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Further Application</a:t>
            </a:r>
            <a:r>
              <a:rPr lang="en-US" altLang="zh-CN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Application in Superconducting Section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Summary	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86EAF7-D76A-F36D-63A5-8307DF4FC6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652391-71F4-BB06-6751-F86A1B27CD3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5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"/>
    </mc:Choice>
    <mc:Fallback xmlns="">
      <p:transition spd="slow" advTm="57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0C58CD06-BE2F-928D-EE2A-0FF801A003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3" y="167424"/>
            <a:ext cx="955346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3065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Exploration: Application in MEBT Section</a:t>
            </a:r>
          </a:p>
        </p:txBody>
      </p:sp>
      <p:sp>
        <p:nvSpPr>
          <p:cNvPr id="12" name="圆角矩形 12">
            <a:extLst>
              <a:ext uri="{FF2B5EF4-FFF2-40B4-BE49-F238E27FC236}">
                <a16:creationId xmlns:a16="http://schemas.microsoft.com/office/drawing/2014/main" id="{5B915E4C-B801-BD58-7435-958AFD05A4A5}"/>
              </a:ext>
            </a:extLst>
          </p:cNvPr>
          <p:cNvSpPr/>
          <p:nvPr/>
        </p:nvSpPr>
        <p:spPr>
          <a:xfrm>
            <a:off x="100005" y="955599"/>
            <a:ext cx="7483549" cy="5447207"/>
          </a:xfrm>
          <a:prstGeom prst="roundRect">
            <a:avLst>
              <a:gd name="adj" fmla="val 1563"/>
            </a:avLst>
          </a:prstGeom>
          <a:noFill/>
          <a:ln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09F7ACDC-6A34-4747-ADB2-71E875C2B3E3}"/>
              </a:ext>
            </a:extLst>
          </p:cNvPr>
          <p:cNvSpPr/>
          <p:nvPr/>
        </p:nvSpPr>
        <p:spPr>
          <a:xfrm>
            <a:off x="7664288" y="955599"/>
            <a:ext cx="4427707" cy="5447207"/>
          </a:xfrm>
          <a:prstGeom prst="roundRect">
            <a:avLst>
              <a:gd name="adj" fmla="val 1677"/>
            </a:avLst>
          </a:prstGeom>
          <a:noFill/>
          <a:ln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4DF63C-EAB4-A6E7-FDE2-E234246F4850}"/>
              </a:ext>
            </a:extLst>
          </p:cNvPr>
          <p:cNvSpPr txBox="1"/>
          <p:nvPr/>
        </p:nvSpPr>
        <p:spPr>
          <a:xfrm>
            <a:off x="7801532" y="955599"/>
            <a:ext cx="3978349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Beam Tuning Task: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Correct the orbit to the center of the accelerator (make the BPM readings as close to 0 as possible).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Goal: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Verify the feasibility of our transfer scheme.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Characteristics: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Simple linear optimization problem.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Control Parameters: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groups of steers (total of 10 dimensions).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Observations: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 groups of BPMs (total of 8 dimensions).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Challenge: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Overcoming the differences between the simulation and the real accelerator.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0BCA72-88A5-B2D2-A217-F670C1F12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8" y="1322124"/>
            <a:ext cx="7322080" cy="41186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9F5EF67-ED6B-8901-2C9C-C74DBD288E20}"/>
              </a:ext>
            </a:extLst>
          </p:cNvPr>
          <p:cNvSpPr txBox="1"/>
          <p:nvPr/>
        </p:nvSpPr>
        <p:spPr>
          <a:xfrm>
            <a:off x="746547" y="5682765"/>
            <a:ext cx="6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structure of MEBT within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1882D6-822A-46D2-B270-1A060C75C9EB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6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82"/>
    </mc:Choice>
    <mc:Fallback xmlns="">
      <p:transition spd="slow" advTm="645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1D2C9D-37C8-10E7-3271-C931B976D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22" y="1572576"/>
            <a:ext cx="6619093" cy="4428173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0C58CD06-BE2F-928D-EE2A-0FF801A003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3" y="167424"/>
            <a:ext cx="9984156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3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Exploration: Application in MEBT Section</a:t>
            </a:r>
          </a:p>
        </p:txBody>
      </p:sp>
      <p:sp>
        <p:nvSpPr>
          <p:cNvPr id="12" name="圆角矩形 12">
            <a:extLst>
              <a:ext uri="{FF2B5EF4-FFF2-40B4-BE49-F238E27FC236}">
                <a16:creationId xmlns:a16="http://schemas.microsoft.com/office/drawing/2014/main" id="{5B915E4C-B801-BD58-7435-958AFD05A4A5}"/>
              </a:ext>
            </a:extLst>
          </p:cNvPr>
          <p:cNvSpPr/>
          <p:nvPr/>
        </p:nvSpPr>
        <p:spPr>
          <a:xfrm>
            <a:off x="4512979" y="990523"/>
            <a:ext cx="7413977" cy="5522920"/>
          </a:xfrm>
          <a:prstGeom prst="roundRect">
            <a:avLst>
              <a:gd name="adj" fmla="val 1850"/>
            </a:avLst>
          </a:prstGeom>
          <a:noFill/>
          <a:ln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4990B1-6BFF-8B50-E38F-9AC3634BA070}"/>
              </a:ext>
            </a:extLst>
          </p:cNvPr>
          <p:cNvSpPr txBox="1"/>
          <p:nvPr/>
        </p:nvSpPr>
        <p:spPr>
          <a:xfrm>
            <a:off x="4512978" y="982104"/>
            <a:ext cx="71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Simulation results of different error setup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D21C04-0751-EDE9-FCD8-11B60C74E309}"/>
              </a:ext>
            </a:extLst>
          </p:cNvPr>
          <p:cNvSpPr txBox="1"/>
          <p:nvPr/>
        </p:nvSpPr>
        <p:spPr>
          <a:xfrm>
            <a:off x="10785145" y="2049881"/>
            <a:ext cx="796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Ca - Ca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DC869E-AB90-465F-4C1D-40C7EB74299D}"/>
                  </a:ext>
                </a:extLst>
              </p:cNvPr>
              <p:cNvSpPr txBox="1"/>
              <p:nvPr/>
            </p:nvSpPr>
            <p:spPr>
              <a:xfrm>
                <a:off x="10665190" y="2994172"/>
                <a:ext cx="12301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/>
                  <a:t>Ca – Ca</a:t>
                </a:r>
                <a:r>
                  <a:rPr lang="zh-CN" altLang="en-US" sz="1200" dirty="0"/>
                  <a:t> </a:t>
                </a:r>
                <a:endParaRPr lang="en-US" altLang="zh-CN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30%</m:t>
                    </m:r>
                  </m:oMath>
                </a14:m>
                <a:r>
                  <a:rPr lang="en-US" altLang="zh-CN" sz="1200" dirty="0"/>
                  <a:t> error for quadrupoles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DC869E-AB90-465F-4C1D-40C7EB742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190" y="2994172"/>
                <a:ext cx="1230191" cy="646331"/>
              </a:xfrm>
              <a:prstGeom prst="rect">
                <a:avLst/>
              </a:prstGeom>
              <a:blipFill>
                <a:blip r:embed="rId4"/>
                <a:stretch>
                  <a:fillRect r="-199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5">
            <a:extLst>
              <a:ext uri="{FF2B5EF4-FFF2-40B4-BE49-F238E27FC236}">
                <a16:creationId xmlns:a16="http://schemas.microsoft.com/office/drawing/2014/main" id="{D4D21C04-0751-EDE9-FCD8-11B60C74E309}"/>
              </a:ext>
            </a:extLst>
          </p:cNvPr>
          <p:cNvSpPr txBox="1"/>
          <p:nvPr/>
        </p:nvSpPr>
        <p:spPr>
          <a:xfrm>
            <a:off x="10785145" y="4215462"/>
            <a:ext cx="796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Ca - Mn</a:t>
            </a:r>
            <a:endParaRPr lang="zh-CN" altLang="en-US" sz="1200" dirty="0"/>
          </a:p>
        </p:txBody>
      </p:sp>
      <p:sp>
        <p:nvSpPr>
          <p:cNvPr id="18" name="文本框 5">
            <a:extLst>
              <a:ext uri="{FF2B5EF4-FFF2-40B4-BE49-F238E27FC236}">
                <a16:creationId xmlns:a16="http://schemas.microsoft.com/office/drawing/2014/main" id="{D4D21C04-0751-EDE9-FCD8-11B60C74E309}"/>
              </a:ext>
            </a:extLst>
          </p:cNvPr>
          <p:cNvSpPr txBox="1"/>
          <p:nvPr/>
        </p:nvSpPr>
        <p:spPr>
          <a:xfrm>
            <a:off x="10733556" y="5285423"/>
            <a:ext cx="115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Ca - H+</a:t>
            </a:r>
            <a:endParaRPr lang="zh-CN" altLang="en-US" sz="1200" dirty="0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F44C16B-0144-4FEC-9C6C-1106AFCF10A0}"/>
              </a:ext>
            </a:extLst>
          </p:cNvPr>
          <p:cNvSpPr/>
          <p:nvPr/>
        </p:nvSpPr>
        <p:spPr>
          <a:xfrm>
            <a:off x="212650" y="990523"/>
            <a:ext cx="4062994" cy="5522920"/>
          </a:xfrm>
          <a:prstGeom prst="roundRect">
            <a:avLst>
              <a:gd name="adj" fmla="val 1850"/>
            </a:avLst>
          </a:prstGeom>
          <a:noFill/>
          <a:ln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50F4AC-66B6-423F-A31A-CA539687C2F3}"/>
              </a:ext>
            </a:extLst>
          </p:cNvPr>
          <p:cNvSpPr txBox="1"/>
          <p:nvPr/>
        </p:nvSpPr>
        <p:spPr>
          <a:xfrm>
            <a:off x="303074" y="1087624"/>
            <a:ext cx="3864924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Trend incorporation: </a:t>
            </a:r>
            <a:r>
              <a:rPr lang="en-US" altLang="zh-CN" dirty="0"/>
              <a:t>Time sequence data.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Domain randomization: </a:t>
            </a:r>
            <a:r>
              <a:rPr lang="en-US" altLang="zh-CN" dirty="0"/>
              <a:t>installation errors to the </a:t>
            </a:r>
            <a:r>
              <a:rPr lang="en-US" altLang="zh-CN" dirty="0">
                <a:effectLst/>
              </a:rPr>
              <a:t>quadrupoles in both horizontal and vertical directions.</a:t>
            </a:r>
            <a:r>
              <a:rPr lang="en-US" altLang="zh-CN" dirty="0"/>
              <a:t> 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Algorithm: </a:t>
            </a:r>
            <a:r>
              <a:rPr lang="en-US" altLang="zh-CN" dirty="0"/>
              <a:t>TD3 (</a:t>
            </a:r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Twin Delayed Deep Deterministic Policy Gradients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Main Reward: </a:t>
            </a:r>
            <a:r>
              <a:rPr lang="en-US" altLang="zh-CN" dirty="0"/>
              <a:t>- rms(BPMs) + trend reward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136155-E46F-4BF9-B11D-7BAF66D68B2E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7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0C58CD06-BE2F-928D-EE2A-0FF801A003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995765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Exploration: Application in MEBT Section</a:t>
            </a:r>
          </a:p>
        </p:txBody>
      </p:sp>
      <p:sp>
        <p:nvSpPr>
          <p:cNvPr id="12" name="圆角矩形 12">
            <a:extLst>
              <a:ext uri="{FF2B5EF4-FFF2-40B4-BE49-F238E27FC236}">
                <a16:creationId xmlns:a16="http://schemas.microsoft.com/office/drawing/2014/main" id="{5B915E4C-B801-BD58-7435-958AFD05A4A5}"/>
              </a:ext>
            </a:extLst>
          </p:cNvPr>
          <p:cNvSpPr/>
          <p:nvPr/>
        </p:nvSpPr>
        <p:spPr>
          <a:xfrm>
            <a:off x="212649" y="964019"/>
            <a:ext cx="7024579" cy="4763386"/>
          </a:xfrm>
          <a:prstGeom prst="roundRect">
            <a:avLst>
              <a:gd name="adj" fmla="val 935"/>
            </a:avLst>
          </a:prstGeom>
          <a:noFill/>
          <a:ln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09F7ACDC-6A34-4747-ADB2-71E875C2B3E3}"/>
              </a:ext>
            </a:extLst>
          </p:cNvPr>
          <p:cNvSpPr/>
          <p:nvPr/>
        </p:nvSpPr>
        <p:spPr>
          <a:xfrm>
            <a:off x="7277984" y="955600"/>
            <a:ext cx="4494027" cy="4771806"/>
          </a:xfrm>
          <a:prstGeom prst="roundRect">
            <a:avLst>
              <a:gd name="adj" fmla="val 4969"/>
            </a:avLst>
          </a:prstGeom>
          <a:noFill/>
          <a:ln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4DF63C-EAB4-A6E7-FDE2-E234246F4850}"/>
              </a:ext>
            </a:extLst>
          </p:cNvPr>
          <p:cNvSpPr txBox="1"/>
          <p:nvPr/>
        </p:nvSpPr>
        <p:spPr>
          <a:xfrm>
            <a:off x="7391398" y="930904"/>
            <a:ext cx="4380613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Results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Seamless transfer from simulation to reality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Completed within 30 seconds and the rms of BPM readings less than 1mm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Not sensitive with the different lattice of the accelerator.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Effective for different particle beams.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Disadvantages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TD3 is sensitive to the hyper-parameters and the noise from accelerator control system.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49B3E2-0AFE-58AC-0F06-7DCC78CC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5" y="1388264"/>
            <a:ext cx="5603804" cy="42028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4D21C04-0751-EDE9-FCD8-11B60C74E309}"/>
              </a:ext>
            </a:extLst>
          </p:cNvPr>
          <p:cNvSpPr txBox="1"/>
          <p:nvPr/>
        </p:nvSpPr>
        <p:spPr>
          <a:xfrm>
            <a:off x="6060559" y="1626639"/>
            <a:ext cx="10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 - Ca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1B65E2-BB91-C880-6014-26C2C1DA1BE5}"/>
              </a:ext>
            </a:extLst>
          </p:cNvPr>
          <p:cNvSpPr txBox="1"/>
          <p:nvPr/>
        </p:nvSpPr>
        <p:spPr>
          <a:xfrm>
            <a:off x="6026004" y="3086020"/>
            <a:ext cx="10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Mn - Ca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351F3E-8481-E0D3-4C47-13FD885EE02F}"/>
              </a:ext>
            </a:extLst>
          </p:cNvPr>
          <p:cNvSpPr txBox="1"/>
          <p:nvPr/>
        </p:nvSpPr>
        <p:spPr>
          <a:xfrm>
            <a:off x="6026004" y="4966776"/>
            <a:ext cx="11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Mn - H+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50364C-DCF1-8723-F983-2835A0859C21}"/>
              </a:ext>
            </a:extLst>
          </p:cNvPr>
          <p:cNvSpPr txBox="1"/>
          <p:nvPr/>
        </p:nvSpPr>
        <p:spPr>
          <a:xfrm>
            <a:off x="404037" y="5932967"/>
            <a:ext cx="1138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Chen, X., Jia, Y., Qi, X., Wang, Z., &amp; He, Y. (2023). Orbit correction based on improved reinforcement learning algorithm.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-apple-system"/>
              </a:rPr>
              <a:t>Physical Review Accelerators and Beams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, 26(4), 044601. 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doi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: 10.1103/PhysRevAccelBeams.26.044601.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479B55A-A1DD-4468-94BF-237F3C7CFB3E}"/>
              </a:ext>
            </a:extLst>
          </p:cNvPr>
          <p:cNvSpPr txBox="1"/>
          <p:nvPr/>
        </p:nvSpPr>
        <p:spPr>
          <a:xfrm>
            <a:off x="404037" y="982120"/>
            <a:ext cx="71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Online experiments result of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F6EDAC-F4C5-4346-BB71-CBCD75596E92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2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03.517745302714,&quot;width&quot;:9466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37887</TotalTime>
  <Words>1270</Words>
  <Application>Microsoft Office PowerPoint</Application>
  <PresentationFormat>宽屏</PresentationFormat>
  <Paragraphs>213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-apple-system</vt:lpstr>
      <vt:lpstr>Söhne</vt:lpstr>
      <vt:lpstr>等线</vt:lpstr>
      <vt:lpstr>等线 Light</vt:lpstr>
      <vt:lpstr>仿宋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丽娟</dc:creator>
  <cp:lastModifiedBy>小龙</cp:lastModifiedBy>
  <cp:revision>839</cp:revision>
  <dcterms:created xsi:type="dcterms:W3CDTF">2023-04-27T07:56:15Z</dcterms:created>
  <dcterms:modified xsi:type="dcterms:W3CDTF">2024-06-13T07:04:29Z</dcterms:modified>
</cp:coreProperties>
</file>