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714" r:id="rId2"/>
  </p:sldMasterIdLst>
  <p:notesMasterIdLst>
    <p:notesMasterId r:id="rId25"/>
  </p:notesMasterIdLst>
  <p:sldIdLst>
    <p:sldId id="258" r:id="rId3"/>
    <p:sldId id="265" r:id="rId4"/>
    <p:sldId id="266" r:id="rId5"/>
    <p:sldId id="267" r:id="rId6"/>
    <p:sldId id="269" r:id="rId7"/>
    <p:sldId id="284" r:id="rId8"/>
    <p:sldId id="285" r:id="rId9"/>
    <p:sldId id="274" r:id="rId10"/>
    <p:sldId id="272" r:id="rId11"/>
    <p:sldId id="286" r:id="rId12"/>
    <p:sldId id="275" r:id="rId13"/>
    <p:sldId id="277" r:id="rId14"/>
    <p:sldId id="278" r:id="rId15"/>
    <p:sldId id="297" r:id="rId16"/>
    <p:sldId id="288" r:id="rId17"/>
    <p:sldId id="294" r:id="rId18"/>
    <p:sldId id="295" r:id="rId19"/>
    <p:sldId id="280" r:id="rId20"/>
    <p:sldId id="282" r:id="rId21"/>
    <p:sldId id="281" r:id="rId22"/>
    <p:sldId id="268" r:id="rId23"/>
    <p:sldId id="29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5050"/>
    <a:srgbClr val="03FD0F"/>
    <a:srgbClr val="FFFF99"/>
    <a:srgbClr val="006C66"/>
    <a:srgbClr val="006E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8" autoAdjust="0"/>
    <p:restoredTop sz="83313" autoAdjust="0"/>
  </p:normalViewPr>
  <p:slideViewPr>
    <p:cSldViewPr snapToGrid="0">
      <p:cViewPr varScale="1">
        <p:scale>
          <a:sx n="81" d="100"/>
          <a:sy n="81" d="100"/>
        </p:scale>
        <p:origin x="744" y="52"/>
      </p:cViewPr>
      <p:guideLst>
        <p:guide orient="horz" pos="2160"/>
        <p:guide pos="3840"/>
      </p:guideLst>
    </p:cSldViewPr>
  </p:slideViewPr>
  <p:outlineViewPr>
    <p:cViewPr>
      <p:scale>
        <a:sx n="33" d="100"/>
        <a:sy n="33" d="100"/>
      </p:scale>
      <p:origin x="0" y="-2178"/>
    </p:cViewPr>
  </p:outlin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21.06.2022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3265955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10</a:t>
            </a:fld>
            <a:endParaRPr lang="de-DE"/>
          </a:p>
        </p:txBody>
      </p:sp>
    </p:spTree>
    <p:extLst>
      <p:ext uri="{BB962C8B-B14F-4D97-AF65-F5344CB8AC3E}">
        <p14:creationId xmlns:p14="http://schemas.microsoft.com/office/powerpoint/2010/main" val="1431377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1706658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12</a:t>
            </a:fld>
            <a:endParaRPr lang="de-DE"/>
          </a:p>
        </p:txBody>
      </p:sp>
    </p:spTree>
    <p:extLst>
      <p:ext uri="{BB962C8B-B14F-4D97-AF65-F5344CB8AC3E}">
        <p14:creationId xmlns:p14="http://schemas.microsoft.com/office/powerpoint/2010/main" val="26667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3259796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2053447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15</a:t>
            </a:fld>
            <a:endParaRPr lang="de-DE"/>
          </a:p>
        </p:txBody>
      </p:sp>
    </p:spTree>
    <p:extLst>
      <p:ext uri="{BB962C8B-B14F-4D97-AF65-F5344CB8AC3E}">
        <p14:creationId xmlns:p14="http://schemas.microsoft.com/office/powerpoint/2010/main" val="1193480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16</a:t>
            </a:fld>
            <a:endParaRPr lang="de-DE"/>
          </a:p>
        </p:txBody>
      </p:sp>
    </p:spTree>
    <p:extLst>
      <p:ext uri="{BB962C8B-B14F-4D97-AF65-F5344CB8AC3E}">
        <p14:creationId xmlns:p14="http://schemas.microsoft.com/office/powerpoint/2010/main" val="127720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817054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261890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19</a:t>
            </a:fld>
            <a:endParaRPr lang="de-DE"/>
          </a:p>
        </p:txBody>
      </p:sp>
    </p:spTree>
    <p:extLst>
      <p:ext uri="{BB962C8B-B14F-4D97-AF65-F5344CB8AC3E}">
        <p14:creationId xmlns:p14="http://schemas.microsoft.com/office/powerpoint/2010/main" val="3096284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3219187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20</a:t>
            </a:fld>
            <a:endParaRPr lang="de-DE"/>
          </a:p>
        </p:txBody>
      </p:sp>
    </p:spTree>
    <p:extLst>
      <p:ext uri="{BB962C8B-B14F-4D97-AF65-F5344CB8AC3E}">
        <p14:creationId xmlns:p14="http://schemas.microsoft.com/office/powerpoint/2010/main" val="2624087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22</a:t>
            </a:fld>
            <a:endParaRPr lang="de-DE"/>
          </a:p>
        </p:txBody>
      </p:sp>
    </p:spTree>
    <p:extLst>
      <p:ext uri="{BB962C8B-B14F-4D97-AF65-F5344CB8AC3E}">
        <p14:creationId xmlns:p14="http://schemas.microsoft.com/office/powerpoint/2010/main" val="66362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3</a:t>
            </a:fld>
            <a:endParaRPr lang="de-DE"/>
          </a:p>
        </p:txBody>
      </p:sp>
    </p:spTree>
    <p:extLst>
      <p:ext uri="{BB962C8B-B14F-4D97-AF65-F5344CB8AC3E}">
        <p14:creationId xmlns:p14="http://schemas.microsoft.com/office/powerpoint/2010/main" val="328151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231833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102339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39814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7</a:t>
            </a:fld>
            <a:endParaRPr lang="de-DE"/>
          </a:p>
        </p:txBody>
      </p:sp>
    </p:spTree>
    <p:extLst>
      <p:ext uri="{BB962C8B-B14F-4D97-AF65-F5344CB8AC3E}">
        <p14:creationId xmlns:p14="http://schemas.microsoft.com/office/powerpoint/2010/main" val="339036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8</a:t>
            </a:fld>
            <a:endParaRPr lang="de-DE"/>
          </a:p>
        </p:txBody>
      </p:sp>
    </p:spTree>
    <p:extLst>
      <p:ext uri="{BB962C8B-B14F-4D97-AF65-F5344CB8AC3E}">
        <p14:creationId xmlns:p14="http://schemas.microsoft.com/office/powerpoint/2010/main" val="3274017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CC85E968-FCE0-431C-99B4-EC8EA971DFFE}" type="slidenum">
              <a:rPr lang="de-DE" smtClean="0"/>
              <a:t>9</a:t>
            </a:fld>
            <a:endParaRPr lang="de-DE"/>
          </a:p>
        </p:txBody>
      </p:sp>
    </p:spTree>
    <p:extLst>
      <p:ext uri="{BB962C8B-B14F-4D97-AF65-F5344CB8AC3E}">
        <p14:creationId xmlns:p14="http://schemas.microsoft.com/office/powerpoint/2010/main" val="1183384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1.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9.jpe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97" y="5908637"/>
            <a:ext cx="10113930"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pic>
        <p:nvPicPr>
          <p:cNvPr id="17" name="Grafik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454959333"/>
      </p:ext>
    </p:extLst>
  </p:cSld>
  <p:clrMapOvr>
    <a:masterClrMapping/>
  </p:clrMapOvr>
  <p:extLst mod="1">
    <p:ext uri="{DCECCB84-F9BA-43D5-87BE-67443E8EF086}">
      <p15:sldGuideLst xmlns:p15="http://schemas.microsoft.com/office/powerpoint/2012/main">
        <p15:guide id="1" pos="653"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6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smtClean="0"/>
              <a:t>Titelmasterformat durch Klicken bearbeiten</a:t>
            </a:r>
            <a:endParaRPr lang="de-DE" dirty="0"/>
          </a:p>
        </p:txBody>
      </p:sp>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9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3755339"/>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grpSp>
        <p:nvGrpSpPr>
          <p:cNvPr id="26" name="Gruppieren 25"/>
          <p:cNvGrpSpPr/>
          <p:nvPr userDrawn="1"/>
        </p:nvGrpSpPr>
        <p:grpSpPr>
          <a:xfrm>
            <a:off x="1053497" y="5908637"/>
            <a:ext cx="10113930" cy="566770"/>
            <a:chOff x="515946" y="5792918"/>
            <a:chExt cx="9461977"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8"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15" name="Subtitle 2"/>
          <p:cNvSpPr>
            <a:spLocks noGrp="1"/>
          </p:cNvSpPr>
          <p:nvPr>
            <p:ph type="subTitle" idx="1"/>
          </p:nvPr>
        </p:nvSpPr>
        <p:spPr>
          <a:xfrm>
            <a:off x="1145512" y="3743999"/>
            <a:ext cx="7811452" cy="198321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16" name="Grafik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97688" y="5237015"/>
            <a:ext cx="1700546" cy="524971"/>
          </a:xfrm>
          <a:prstGeom prst="rect">
            <a:avLst/>
          </a:prstGeom>
        </p:spPr>
      </p:pic>
      <p:sp>
        <p:nvSpPr>
          <p:cNvPr id="2" name="Titel 1"/>
          <p:cNvSpPr>
            <a:spLocks noGrp="1"/>
          </p:cNvSpPr>
          <p:nvPr>
            <p:ph type="title"/>
          </p:nvPr>
        </p:nvSpPr>
        <p:spPr>
          <a:xfrm>
            <a:off x="1145512" y="2172779"/>
            <a:ext cx="7811452" cy="2160229"/>
          </a:xfrm>
        </p:spPr>
        <p:txBody>
          <a:bodyPr/>
          <a:lstStyle>
            <a:lvl1pPr>
              <a:defRPr sz="2400">
                <a:solidFill>
                  <a:schemeClr val="bg1"/>
                </a:solidFill>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2309272461"/>
      </p:ext>
    </p:extLst>
  </p:cSld>
  <p:clrMapOvr>
    <a:masterClrMapping/>
  </p:clrMapOvr>
  <p:extLst mod="1">
    <p:ext uri="{DCECCB84-F9BA-43D5-87BE-67443E8EF086}">
      <p15:sldGuideLst xmlns:p15="http://schemas.microsoft.com/office/powerpoint/2012/main">
        <p15:guide id="1" pos="653">
          <p15:clr>
            <a:srgbClr val="FBAE40"/>
          </p15:clr>
        </p15:guide>
        <p15:guide id="2" pos="39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a:t>Titelmasterformat durch Klicken bearbeiten</a:t>
            </a:r>
            <a:endParaRPr lang="de-DE" dirty="0"/>
          </a:p>
        </p:txBody>
      </p:sp>
      <p:sp>
        <p:nvSpPr>
          <p:cNvPr id="12" name="Datumsplatzhalter 11"/>
          <p:cNvSpPr>
            <a:spLocks noGrp="1"/>
          </p:cNvSpPr>
          <p:nvPr>
            <p:ph type="dt" sz="half" idx="10"/>
          </p:nvPr>
        </p:nvSpPr>
        <p:spPr/>
        <p:txBody>
          <a:bodyPr/>
          <a:lstStyle/>
          <a:p>
            <a:r>
              <a:rPr lang="en-US" smtClean="0"/>
              <a:t>Triple-Beampath-scenario for O2-heating at W7-X</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23952926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2753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4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03768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629489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65"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Titelmasterformat durch Klicken bearbeiten</a:t>
            </a:r>
          </a:p>
        </p:txBody>
      </p:sp>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15308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en-US" smtClean="0"/>
              <a:t>Triple-Beampath-scenario for O2-heating at W7-X</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3337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en-US" smtClean="0"/>
              <a:t>Triple-Beampath-scenario for O2-heating at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48489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81113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8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Titelmasterformat durch Klicken bearbeiten</a:t>
            </a:r>
          </a:p>
        </p:txBody>
      </p:sp>
      <p:sp>
        <p:nvSpPr>
          <p:cNvPr id="4" name="Datumsplatzhalter 3"/>
          <p:cNvSpPr>
            <a:spLocks noGrp="1"/>
          </p:cNvSpPr>
          <p:nvPr>
            <p:ph type="dt" sz="half" idx="10"/>
          </p:nvPr>
        </p:nvSpPr>
        <p:spPr/>
        <p:txBody>
          <a:bodyPr/>
          <a:lstStyle/>
          <a:p>
            <a:r>
              <a:rPr lang="en-US" smtClean="0"/>
              <a:t>Triple-Beampath-scenario for O2-heating at W7-X</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23192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53560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1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95325" y="3714698"/>
            <a:ext cx="10801350" cy="2667051"/>
          </a:xfrm>
        </p:spPr>
        <p:txBody>
          <a:bodyPr/>
          <a:lstStyle/>
          <a:p>
            <a:r>
              <a:rPr lang="de-DE"/>
              <a:t>Titelmasterformat durch Klicken bearbeiten</a:t>
            </a:r>
            <a:endParaRPr lang="de-DE" dirty="0"/>
          </a:p>
        </p:txBody>
      </p:sp>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79774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Rechteck 22"/>
          <p:cNvSpPr/>
          <p:nvPr userDrawn="1"/>
        </p:nvSpPr>
        <p:spPr>
          <a:xfrm>
            <a:off x="1034980" y="2029867"/>
            <a:ext cx="10132448" cy="4109676"/>
          </a:xfrm>
          <a:prstGeom prst="rect">
            <a:avLst/>
          </a:prstGeom>
          <a:solidFill>
            <a:srgbClr val="006C66"/>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25" name="Subtitle 2"/>
          <p:cNvSpPr>
            <a:spLocks noGrp="1"/>
          </p:cNvSpPr>
          <p:nvPr>
            <p:ph type="subTitle" idx="1"/>
          </p:nvPr>
        </p:nvSpPr>
        <p:spPr>
          <a:xfrm>
            <a:off x="1145512" y="3743999"/>
            <a:ext cx="7832233" cy="2274963"/>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29" name="Grafik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97688" y="5559136"/>
            <a:ext cx="1700546" cy="524971"/>
          </a:xfrm>
          <a:prstGeom prst="rect">
            <a:avLst/>
          </a:prstGeom>
        </p:spPr>
      </p:pic>
      <p:pic>
        <p:nvPicPr>
          <p:cNvPr id="30" name="Grafik 2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77683" y="2164827"/>
            <a:ext cx="1036405" cy="921273"/>
          </a:xfrm>
          <a:prstGeom prst="rect">
            <a:avLst/>
          </a:prstGeom>
        </p:spPr>
      </p:pic>
      <p:sp>
        <p:nvSpPr>
          <p:cNvPr id="5" name="Titel 4"/>
          <p:cNvSpPr>
            <a:spLocks noGrp="1"/>
          </p:cNvSpPr>
          <p:nvPr>
            <p:ph type="title"/>
          </p:nvPr>
        </p:nvSpPr>
        <p:spPr>
          <a:xfrm>
            <a:off x="1145838" y="2145471"/>
            <a:ext cx="7831907" cy="2094020"/>
          </a:xfrm>
        </p:spPr>
        <p:txBody>
          <a:bodyPr/>
          <a:lstStyle>
            <a:lvl1pPr>
              <a:defRPr sz="2400">
                <a:solidFill>
                  <a:schemeClr val="bg1"/>
                </a:solidFill>
              </a:defRPr>
            </a:lvl1pPr>
          </a:lstStyle>
          <a:p>
            <a:r>
              <a:rPr lang="de-DE" smtClean="0"/>
              <a:t>Titelmasterformat durch Klicken bearbeiten</a:t>
            </a:r>
            <a:endParaRPr lang="de-DE" dirty="0"/>
          </a:p>
        </p:txBody>
      </p:sp>
      <p:sp>
        <p:nvSpPr>
          <p:cNvPr id="12" name="Datumsplatzhalter 11"/>
          <p:cNvSpPr>
            <a:spLocks noGrp="1"/>
          </p:cNvSpPr>
          <p:nvPr>
            <p:ph type="dt" sz="half" idx="10"/>
          </p:nvPr>
        </p:nvSpPr>
        <p:spPr/>
        <p:txBody>
          <a:bodyPr/>
          <a:lstStyle/>
          <a:p>
            <a:r>
              <a:rPr lang="en-US" smtClean="0"/>
              <a:t>Triple-Beampath-scenario for O2-heating at W7-X</a:t>
            </a:r>
            <a:endParaRPr lang="de-DE" dirty="0"/>
          </a:p>
        </p:txBody>
      </p:sp>
      <p:sp>
        <p:nvSpPr>
          <p:cNvPr id="13" name="Fußzeilenplatzhalter 1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14" name="Foliennummernplatzhalter 13"/>
          <p:cNvSpPr>
            <a:spLocks noGrp="1"/>
          </p:cNvSpPr>
          <p:nvPr>
            <p:ph type="sldNum" sz="quarter" idx="12"/>
          </p:nvPr>
        </p:nvSpPr>
        <p:spPr/>
        <p:txBody>
          <a:bodyPr/>
          <a:lstStyle/>
          <a:p>
            <a:fld id="{3B1A4699-952B-42DA-8DC4-38A59B49610C}" type="slidenum">
              <a:rPr lang="de-DE" smtClean="0"/>
              <a:pPr/>
              <a:t>‹Nr.›</a:t>
            </a:fld>
            <a:endParaRPr lang="de-DE" dirty="0"/>
          </a:p>
        </p:txBody>
      </p:sp>
      <p:pic>
        <p:nvPicPr>
          <p:cNvPr id="26" name="Grafik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Tree>
    <p:extLst>
      <p:ext uri="{BB962C8B-B14F-4D97-AF65-F5344CB8AC3E}">
        <p14:creationId xmlns:p14="http://schemas.microsoft.com/office/powerpoint/2010/main" val="360576989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681784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3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5" y="1881188"/>
            <a:ext cx="10472102" cy="4500561"/>
          </a:xfrm>
          <a:prstGeom prst="rect">
            <a:avLst/>
          </a:prstGeo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itel 10"/>
          <p:cNvSpPr>
            <a:spLocks noGrp="1"/>
          </p:cNvSpPr>
          <p:nvPr>
            <p:ph type="title"/>
          </p:nvPr>
        </p:nvSpPr>
        <p:spPr/>
        <p:txBody>
          <a:bodyPr/>
          <a:lstStyle/>
          <a:p>
            <a:r>
              <a:rPr lang="de-DE"/>
              <a:t>Titelmasterformat durch Klicken bearbeiten</a:t>
            </a:r>
            <a:endParaRPr lang="de-DE" dirty="0"/>
          </a:p>
        </p:txBody>
      </p:sp>
      <p:sp>
        <p:nvSpPr>
          <p:cNvPr id="2" name="Datumsplatzhalter 1"/>
          <p:cNvSpPr>
            <a:spLocks noGrp="1"/>
          </p:cNvSpPr>
          <p:nvPr>
            <p:ph type="dt" sz="half" idx="14"/>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6969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97" y="6022938"/>
            <a:ext cx="10113930" cy="566770"/>
            <a:chOff x="515946" y="5792918"/>
            <a:chExt cx="9461977" cy="566770"/>
          </a:xfrm>
        </p:grpSpPr>
        <p:pic>
          <p:nvPicPr>
            <p:cNvPr id="22" name="Grafik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pic>
        <p:nvPicPr>
          <p:cNvPr id="12" name="Grafik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32" name="Grafik 3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pic>
        <p:nvPicPr>
          <p:cNvPr id="25" name="Grafik 2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1064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7"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95326" y="1609726"/>
            <a:ext cx="10801349" cy="4772024"/>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a:xfrm>
            <a:off x="695326" y="441325"/>
            <a:ext cx="9576471" cy="894416"/>
          </a:xfrm>
        </p:spPr>
        <p:txBody>
          <a:bodyPr/>
          <a:lstStyle>
            <a:lvl1pPr>
              <a:defRPr/>
            </a:lvl1pPr>
          </a:lstStyle>
          <a:p>
            <a:r>
              <a:rPr lang="de-DE" smtClean="0"/>
              <a:t>Titelmasterformat durch Klicken bearbeiten</a:t>
            </a:r>
            <a:endParaRPr lang="de-DE" dirty="0"/>
          </a:p>
        </p:txBody>
      </p:sp>
      <p:sp>
        <p:nvSpPr>
          <p:cNvPr id="2" name="Datumsplatzhalter 1"/>
          <p:cNvSpPr>
            <a:spLocks noGrp="1"/>
          </p:cNvSpPr>
          <p:nvPr>
            <p:ph type="dt" sz="half" idx="14"/>
          </p:nvPr>
        </p:nvSpPr>
        <p:spPr/>
        <p:txBody>
          <a:bodyPr/>
          <a:lstStyle/>
          <a:p>
            <a:r>
              <a:rPr lang="en-US" smtClean="0"/>
              <a:t>Triple-Beampath-scenario for O2-heating at W7-X</a:t>
            </a:r>
            <a:endParaRPr lang="de-DE" dirty="0"/>
          </a:p>
        </p:txBody>
      </p:sp>
      <p:sp>
        <p:nvSpPr>
          <p:cNvPr id="3" name="Fußzeilenplatzhalter 2"/>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1"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2" name="Datumsplatzhalter 1"/>
          <p:cNvSpPr>
            <a:spLocks noGrp="1"/>
          </p:cNvSpPr>
          <p:nvPr>
            <p:ph type="dt" sz="half" idx="10"/>
          </p:nvPr>
        </p:nvSpPr>
        <p:spPr/>
        <p:txBody>
          <a:bodyPr/>
          <a:lstStyle/>
          <a:p>
            <a:r>
              <a:rPr lang="en-US" smtClean="0"/>
              <a:t>Triple-Beampath-scenario for O2-heating at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95325" y="481013"/>
            <a:ext cx="10801350" cy="5900737"/>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Datumsplatzhalter 8"/>
          <p:cNvSpPr>
            <a:spLocks noGrp="1"/>
          </p:cNvSpPr>
          <p:nvPr>
            <p:ph type="dt" sz="half" idx="14"/>
          </p:nvPr>
        </p:nvSpPr>
        <p:spPr/>
        <p:txBody>
          <a:bodyPr/>
          <a:lstStyle/>
          <a:p>
            <a:r>
              <a:rPr lang="en-US" smtClean="0"/>
              <a:t>Triple-Beampath-scenario for O2-heating at W7-X</a:t>
            </a:r>
            <a:endParaRPr lang="de-DE" dirty="0"/>
          </a:p>
        </p:txBody>
      </p:sp>
      <p:sp>
        <p:nvSpPr>
          <p:cNvPr id="10" name="Fußzeilenplatzhalter 9"/>
          <p:cNvSpPr>
            <a:spLocks noGrp="1"/>
          </p:cNvSpPr>
          <p:nvPr>
            <p:ph type="ftr" sz="quarter" idx="15"/>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11" name="Foliennummernplatzhalter 10"/>
          <p:cNvSpPr>
            <a:spLocks noGrp="1"/>
          </p:cNvSpPr>
          <p:nvPr>
            <p:ph type="sldNum" sz="quarter" idx="16"/>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r>
              <a:rPr lang="en-US" smtClean="0"/>
              <a:t>Triple-Beampath-scenario for O2-heating at W7-X</a:t>
            </a:r>
            <a:endParaRPr lang="de-DE" dirty="0"/>
          </a:p>
        </p:txBody>
      </p:sp>
      <p:sp>
        <p:nvSpPr>
          <p:cNvPr id="6" name="Fußzeilenplatzhalter 5"/>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7" name="Foliennummernplatzhalter 6"/>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4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4" name="Datumsplatzhalter 3"/>
          <p:cNvSpPr>
            <a:spLocks noGrp="1"/>
          </p:cNvSpPr>
          <p:nvPr>
            <p:ph type="dt" sz="half" idx="10"/>
          </p:nvPr>
        </p:nvSpPr>
        <p:spPr/>
        <p:txBody>
          <a:bodyPr/>
          <a:lstStyle/>
          <a:p>
            <a:r>
              <a:rPr lang="en-US" smtClean="0"/>
              <a:t>Triple-Beampath-scenario for O2-heating at W7-X</a:t>
            </a:r>
            <a:endParaRPr lang="de-DE" dirty="0"/>
          </a:p>
        </p:txBody>
      </p:sp>
      <p:sp>
        <p:nvSpPr>
          <p:cNvPr id="7" name="Fußzeilenplatzhalter 6"/>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8" name="Foliennummernplatzhalter 7"/>
          <p:cNvSpPr>
            <a:spLocks noGrp="1"/>
          </p:cNvSpPr>
          <p:nvPr>
            <p:ph type="sldNum" sz="quarter" idx="12"/>
          </p:nvPr>
        </p:nvSpPr>
        <p:spPr/>
        <p:txBody>
          <a:bodyPr/>
          <a:lstStyle/>
          <a:p>
            <a:fld id="{3B1A4699-952B-42DA-8DC4-38A59B49610C}"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3.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vmlDrawing" Target="../drawings/vmlDrawing7.v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5" name="think-cell Folie" r:id="rId17" imgW="384" imgH="385" progId="TCLayout.ActiveDocument.1">
                  <p:embed/>
                </p:oleObj>
              </mc:Choice>
              <mc:Fallback>
                <p:oleObj name="think-cell Folie" r:id="rId17" imgW="384" imgH="385"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Max-Planck-Institut für Plasmaphysik | Torsten Stange | 21.06.2022</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Triple-Beampath-scenario for O2-heating at W7-X</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08" r:id="rId3"/>
    <p:sldLayoutId id="2147483713" r:id="rId4"/>
    <p:sldLayoutId id="2147483669" r:id="rId5"/>
    <p:sldLayoutId id="2147483664" r:id="rId6"/>
    <p:sldLayoutId id="2147483696" r:id="rId7"/>
    <p:sldLayoutId id="2147483667" r:id="rId8"/>
    <p:sldLayoutId id="2147483700" r:id="rId9"/>
    <p:sldLayoutId id="2147483711" r:id="rId10"/>
    <p:sldLayoutId id="2147483701" r:id="rId11"/>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2"/>
            </p:custDataLst>
            <p:extLst>
              <p:ext uri="{D42A27DB-BD31-4B8C-83A1-F6EECF244321}">
                <p14:modId xmlns:p14="http://schemas.microsoft.com/office/powerpoint/2010/main" val="3728219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17" name="think-cell Folie" r:id="rId15" imgW="384" imgH="385" progId="TCLayout.ActiveDocument.1">
                  <p:embed/>
                </p:oleObj>
              </mc:Choice>
              <mc:Fallback>
                <p:oleObj name="think-cell Folie" r:id="rId15"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5" name="Footer Placeholder 4"/>
          <p:cNvSpPr>
            <a:spLocks noGrp="1"/>
          </p:cNvSpPr>
          <p:nvPr>
            <p:ph type="ftr" sz="quarter" idx="3"/>
          </p:nvPr>
        </p:nvSpPr>
        <p:spPr>
          <a:xfrm>
            <a:off x="695325" y="6489699"/>
            <a:ext cx="10477499" cy="142876"/>
          </a:xfrm>
          <a:prstGeom prst="rect">
            <a:avLst/>
          </a:prstGeom>
        </p:spPr>
        <p:txBody>
          <a:bodyPr vert="horz" wrap="none" lIns="0" tIns="0" rIns="0" bIns="0" rtlCol="0" anchor="b" anchorCtr="0">
            <a:normAutofit/>
          </a:bodyPr>
          <a:lstStyle>
            <a:lvl1pPr algn="r">
              <a:defRPr sz="600" kern="600" cap="all" spc="90" baseline="0">
                <a:solidFill>
                  <a:schemeClr val="tx1">
                    <a:tint val="75000"/>
                  </a:schemeClr>
                </a:solidFill>
              </a:defRPr>
            </a:lvl1pPr>
          </a:lstStyle>
          <a:p>
            <a:pPr algn="l">
              <a:tabLst>
                <a:tab pos="9775825" algn="r"/>
                <a:tab pos="10226675" algn="r"/>
              </a:tabLst>
            </a:pPr>
            <a:r>
              <a:rPr lang="de-DE" smtClean="0"/>
              <a:t>Max-Planck-Institut für Plasmaphysik | Torsten Stange | 21.06.2022</a:t>
            </a:r>
            <a:endParaRPr lang="de-DE" dirty="0"/>
          </a:p>
        </p:txBody>
      </p:sp>
      <p:sp>
        <p:nvSpPr>
          <p:cNvPr id="13" name="Datumsplatzhalter 12"/>
          <p:cNvSpPr>
            <a:spLocks noGrp="1"/>
          </p:cNvSpPr>
          <p:nvPr>
            <p:ph type="dt" sz="half" idx="2"/>
          </p:nvPr>
        </p:nvSpPr>
        <p:spPr>
          <a:xfrm>
            <a:off x="947738" y="6489700"/>
            <a:ext cx="10225087" cy="142874"/>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Triple-Beampath-scenario for O2-heating at W7-X</a:t>
            </a:r>
            <a:endParaRPr lang="de-DE" dirty="0"/>
          </a:p>
        </p:txBody>
      </p:sp>
      <p:sp>
        <p:nvSpPr>
          <p:cNvPr id="14" name="Foliennummernplatzhalter 13"/>
          <p:cNvSpPr>
            <a:spLocks noGrp="1"/>
          </p:cNvSpPr>
          <p:nvPr>
            <p:ph type="sldNum" sz="quarter" idx="4"/>
          </p:nvPr>
        </p:nvSpPr>
        <p:spPr>
          <a:xfrm>
            <a:off x="11167427" y="6489699"/>
            <a:ext cx="329248" cy="142876"/>
          </a:xfrm>
          <a:prstGeom prst="rect">
            <a:avLst/>
          </a:prstGeom>
        </p:spPr>
        <p:txBody>
          <a:bodyPr vert="horz"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3B1A4699-952B-42DA-8DC4-38A59B49610C}" type="slidenum">
              <a:rPr lang="de-DE" smtClean="0"/>
              <a:pPr/>
              <a:t>‹Nr.›</a:t>
            </a:fld>
            <a:endParaRPr lang="de-DE"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1" i="0" u="none" strike="noStrike" kern="600" cap="none" spc="40" normalizeH="0" baseline="0" noProof="0" dirty="0" smtClean="0">
                <a:ln>
                  <a:noFill/>
                </a:ln>
                <a:solidFill>
                  <a:srgbClr val="005555"/>
                </a:solidFill>
                <a:effectLst/>
                <a:uLnTx/>
                <a:uFillTx/>
                <a:latin typeface="+mn-lt"/>
                <a:ea typeface="+mn-ea"/>
                <a:cs typeface="+mn-cs"/>
              </a:rPr>
              <a:t>Ebene 1: Headlines</a:t>
            </a:r>
          </a:p>
          <a:p>
            <a:pPr marL="0" marR="0" lvl="1"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2: Fließtext</a:t>
            </a:r>
          </a:p>
          <a:p>
            <a:pPr marL="179388" marR="0" lvl="2"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1" i="0" u="none" strike="noStrike" kern="400" cap="none" spc="40" normalizeH="0" baseline="0" noProof="0" dirty="0" smtClean="0">
                <a:ln>
                  <a:noFill/>
                </a:ln>
                <a:solidFill>
                  <a:srgbClr val="29485D"/>
                </a:solidFill>
                <a:effectLst/>
                <a:uLnTx/>
                <a:uFillTx/>
                <a:latin typeface="+mn-lt"/>
                <a:ea typeface="+mn-ea"/>
                <a:cs typeface="+mn-cs"/>
              </a:rPr>
              <a:t>Ebene 3: Stichpunkte</a:t>
            </a:r>
          </a:p>
          <a:p>
            <a:pPr marL="179388" marR="0" lvl="3"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4: Stichpunkte hervorgehoben</a:t>
            </a:r>
          </a:p>
          <a:p>
            <a:pPr marL="357188" marR="0" lvl="4"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5: Stichpunkte eingerückt</a:t>
            </a:r>
          </a:p>
          <a:p>
            <a:pPr marL="645750" marR="0" lvl="5"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a:pPr>
            <a:r>
              <a:rPr kumimoji="0" lang="de-DE" sz="1800" b="0" i="0" u="none" strike="noStrike" kern="600" cap="none" spc="40" normalizeH="0" baseline="0" noProof="0" dirty="0" smtClean="0">
                <a:ln>
                  <a:noFill/>
                </a:ln>
                <a:solidFill>
                  <a:srgbClr val="000000"/>
                </a:solidFill>
                <a:effectLst/>
                <a:uLnTx/>
                <a:uFillTx/>
                <a:latin typeface="+mn-lt"/>
                <a:ea typeface="+mn-ea"/>
                <a:cs typeface="+mn-cs"/>
              </a:rPr>
              <a:t>Ebene 6: Stichpunkte weiter eingerückt</a:t>
            </a:r>
          </a:p>
          <a:p>
            <a:pPr marL="0" marR="0" lvl="6"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a:pPr>
            <a:r>
              <a:rPr kumimoji="0" lang="de-DE" sz="1500" b="0" i="1" u="none" strike="noStrike" kern="600" cap="none" spc="40" normalizeH="0" baseline="0" noProof="0" dirty="0" smtClean="0">
                <a:ln>
                  <a:noFill/>
                </a:ln>
                <a:solidFill>
                  <a:srgbClr val="005555"/>
                </a:solidFill>
                <a:effectLst/>
                <a:uLnTx/>
                <a:uFillTx/>
                <a:latin typeface="+mn-lt"/>
                <a:ea typeface="+mn-ea"/>
                <a:cs typeface="+mn-cs"/>
              </a:rPr>
              <a:t>Ebene 7: Zusatzinfo</a:t>
            </a:r>
          </a:p>
          <a:p>
            <a:pPr marL="0" marR="0" lvl="7" indent="0" algn="l" defTabSz="914400" rtl="0" eaLnBrk="1" fontAlgn="auto" latinLnBrk="0" hangingPunct="1">
              <a:lnSpc>
                <a:spcPct val="100000"/>
              </a:lnSpc>
              <a:spcBef>
                <a:spcPts val="525"/>
              </a:spcBef>
              <a:spcAft>
                <a:spcPts val="0"/>
              </a:spcAft>
              <a:buClrTx/>
              <a:buSzPct val="110000"/>
              <a:buFont typeface=".SF NS Symbols Regular"/>
              <a:buNone/>
              <a:tabLst/>
              <a:defRPr/>
            </a:pPr>
            <a:r>
              <a:rPr kumimoji="0" lang="de-DE" sz="1000" b="0" i="1" u="none" strike="noStrike" kern="600" cap="none" spc="120" normalizeH="0" baseline="0" noProof="0" dirty="0" smtClean="0">
                <a:ln>
                  <a:noFill/>
                </a:ln>
                <a:solidFill>
                  <a:srgbClr val="000000">
                    <a:lumMod val="50000"/>
                    <a:lumOff val="50000"/>
                  </a:srgbClr>
                </a:solidFill>
                <a:effectLst/>
                <a:uLnTx/>
                <a:uFillTx/>
                <a:latin typeface="+mn-lt"/>
                <a:ea typeface="+mn-ea"/>
                <a:cs typeface="+mn-cs"/>
              </a:rPr>
              <a:t>Ebene 8: Bildunterschrift</a:t>
            </a:r>
          </a:p>
          <a:p>
            <a:pPr lvl="0"/>
            <a:endParaRPr lang="de-DE" dirty="0"/>
          </a:p>
        </p:txBody>
      </p:sp>
    </p:spTree>
    <p:extLst>
      <p:ext uri="{BB962C8B-B14F-4D97-AF65-F5344CB8AC3E}">
        <p14:creationId xmlns:p14="http://schemas.microsoft.com/office/powerpoint/2010/main" val="160706583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9" r:id="rId3"/>
    <p:sldLayoutId id="2147483720" r:id="rId4"/>
    <p:sldLayoutId id="2147483721" r:id="rId5"/>
    <p:sldLayoutId id="2147483722" r:id="rId6"/>
    <p:sldLayoutId id="2147483723" r:id="rId7"/>
    <p:sldLayoutId id="2147483724" r:id="rId8"/>
    <p:sldLayoutId id="2147483725" r:id="rId9"/>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sz="1800" kern="600" spc="40" baseline="0">
          <a:solidFill>
            <a:schemeClr val="tx1"/>
          </a:solidFill>
          <a:latin typeface="+mn-lt"/>
          <a:ea typeface="+mn-ea"/>
          <a:cs typeface="+mn-cs"/>
        </a:defRPr>
      </a:lvl2pPr>
      <a:lvl3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b="1" kern="400" spc="40" baseline="0">
          <a:solidFill>
            <a:schemeClr val="accent3"/>
          </a:solidFill>
          <a:latin typeface="+mn-lt"/>
          <a:ea typeface="+mn-ea"/>
          <a:cs typeface="+mn-cs"/>
        </a:defRPr>
      </a:lvl3pPr>
      <a:lvl4pPr marL="1793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sz="1800" kern="600" spc="40" baseline="0">
          <a:solidFill>
            <a:schemeClr val="tx1"/>
          </a:solidFill>
          <a:latin typeface="+mn-lt"/>
          <a:ea typeface="+mn-ea"/>
          <a:cs typeface="+mn-cs"/>
        </a:defRPr>
      </a:lvl4pPr>
      <a:lvl5pPr marL="357188" marR="0" indent="-179388"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lang="de-DE" sz="1800" b="0" i="0" kern="600" spc="40" baseline="0" dirty="0" smtClean="0">
          <a:solidFill>
            <a:schemeClr val="tx1"/>
          </a:solidFill>
          <a:latin typeface="+mn-lt"/>
          <a:ea typeface="+mn-ea"/>
          <a:cs typeface="+mn-cs"/>
        </a:defRPr>
      </a:lvl5pPr>
      <a:lvl6pPr marL="645750" marR="0" indent="-285750" algn="l" defTabSz="914400" rtl="0" eaLnBrk="1" fontAlgn="auto" latinLnBrk="0" hangingPunct="1">
        <a:lnSpc>
          <a:spcPct val="100000"/>
        </a:lnSpc>
        <a:spcBef>
          <a:spcPts val="300"/>
        </a:spcBef>
        <a:spcAft>
          <a:spcPts val="0"/>
        </a:spcAft>
        <a:buClr>
          <a:srgbClr val="000000"/>
        </a:buClr>
        <a:buSzPct val="110000"/>
        <a:buFont typeface="Symbol" panose="05050102010706020507" pitchFamily="18" charset="2"/>
        <a:buChar char=""/>
        <a:tabLst/>
        <a:defRPr sz="1800" b="0" i="0" kern="600" spc="40" baseline="0">
          <a:solidFill>
            <a:schemeClr val="tx1"/>
          </a:solidFill>
          <a:latin typeface="+mn-lt"/>
          <a:ea typeface="+mn-ea"/>
          <a:cs typeface="+mn-cs"/>
        </a:defRPr>
      </a:lvl6pPr>
      <a:lvl7pPr marL="0" marR="0" indent="215900" algn="l" defTabSz="914400" rtl="0" eaLnBrk="1" fontAlgn="auto" latinLnBrk="0" hangingPunct="1">
        <a:lnSpc>
          <a:spcPct val="100000"/>
        </a:lnSpc>
        <a:spcBef>
          <a:spcPts val="600"/>
        </a:spcBef>
        <a:spcAft>
          <a:spcPts val="0"/>
        </a:spcAft>
        <a:buClr>
          <a:srgbClr val="005555"/>
        </a:buClr>
        <a:buSzTx/>
        <a:buFont typeface="Wingdings 3" panose="05040102010807070707" pitchFamily="18" charset="2"/>
        <a:buChar char=""/>
        <a:tabLst/>
        <a:defRPr sz="1500" b="0" i="1" kern="600" spc="40" baseline="0">
          <a:solidFill>
            <a:schemeClr val="tx2"/>
          </a:solidFill>
          <a:latin typeface="+mn-lt"/>
          <a:ea typeface="+mn-ea"/>
          <a:cs typeface="+mn-cs"/>
        </a:defRPr>
      </a:lvl7pPr>
      <a:lvl8pPr marL="0" marR="0" indent="0" algn="l" defTabSz="914400" rtl="0" eaLnBrk="1" fontAlgn="auto" latinLnBrk="0" hangingPunct="1">
        <a:lnSpc>
          <a:spcPct val="100000"/>
        </a:lnSpc>
        <a:spcBef>
          <a:spcPts val="525"/>
        </a:spcBef>
        <a:spcAft>
          <a:spcPts val="0"/>
        </a:spcAft>
        <a:buClrTx/>
        <a:buSzPct val="110000"/>
        <a:buFont typeface=".SF NS Symbols Regular"/>
        <a:buNone/>
        <a:tabLst/>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3" pos="7038">
          <p15:clr>
            <a:srgbClr val="F26B43"/>
          </p15:clr>
        </p15:guide>
        <p15:guide id="4" orient="horz" pos="4020">
          <p15:clr>
            <a:srgbClr val="F26B43"/>
          </p15:clr>
        </p15:guide>
        <p15:guide id="6" orient="horz" pos="1014">
          <p15:clr>
            <a:srgbClr val="F26B43"/>
          </p15:clr>
        </p15:guide>
        <p15:guide id="7" orient="horz" pos="4088">
          <p15:clr>
            <a:srgbClr val="F26B43"/>
          </p15:clr>
        </p15:guide>
        <p15:guide id="8" orient="horz" pos="4178">
          <p15:clr>
            <a:srgbClr val="F26B43"/>
          </p15:clr>
        </p15:guide>
        <p15:guide id="9" pos="143">
          <p15:clr>
            <a:srgbClr val="F26B43"/>
          </p15:clr>
        </p15:guide>
        <p15:guide id="11" orient="horz" pos="503">
          <p15:clr>
            <a:srgbClr val="F26B43"/>
          </p15:clr>
        </p15:guide>
        <p15:guide id="12" pos="7537">
          <p15:clr>
            <a:srgbClr val="F26B43"/>
          </p15:clr>
        </p15:guide>
        <p15:guide id="14" orient="horz" pos="459">
          <p15:clr>
            <a:srgbClr val="F26B43"/>
          </p15:clr>
        </p15:guide>
        <p15:guide id="15" orient="horz" pos="153">
          <p15:clr>
            <a:srgbClr val="F26B43"/>
          </p15:clr>
        </p15:guide>
        <p15:guide id="16" orient="horz" pos="278">
          <p15:clr>
            <a:srgbClr val="F26B43"/>
          </p15:clr>
        </p15:guide>
        <p15:guide id="18" pos="7242">
          <p15:clr>
            <a:srgbClr val="F26B43"/>
          </p15:clr>
        </p15:guide>
        <p15:guide id="19" pos="4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9.xml"/><Relationship Id="rId7" Type="http://schemas.openxmlformats.org/officeDocument/2006/relationships/image" Target="../media/image26.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notesSlide" Target="../notesSlides/notesSlide13.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normAutofit fontScale="85000" lnSpcReduction="20000"/>
          </a:bodyPr>
          <a:lstStyle/>
          <a:p>
            <a:r>
              <a:rPr lang="en-US" noProof="0" dirty="0" smtClean="0"/>
              <a:t>T. Stange, K.-J. Brunner, U. </a:t>
            </a:r>
            <a:r>
              <a:rPr lang="en-US" noProof="0" dirty="0" err="1" smtClean="0"/>
              <a:t>Höfel</a:t>
            </a:r>
            <a:r>
              <a:rPr lang="en-US" noProof="0" dirty="0" smtClean="0"/>
              <a:t>, H. P. </a:t>
            </a:r>
            <a:r>
              <a:rPr lang="en-US" noProof="0" dirty="0" err="1" smtClean="0"/>
              <a:t>Laqua</a:t>
            </a:r>
            <a:r>
              <a:rPr lang="en-US" noProof="0" dirty="0" smtClean="0"/>
              <a:t>, C. </a:t>
            </a:r>
            <a:r>
              <a:rPr lang="en-US" noProof="0" dirty="0" err="1" smtClean="0"/>
              <a:t>Lechte</a:t>
            </a:r>
            <a:r>
              <a:rPr lang="en-US" noProof="0" dirty="0" smtClean="0"/>
              <a:t>, S. </a:t>
            </a:r>
            <a:r>
              <a:rPr lang="en-US" noProof="0" dirty="0" err="1" smtClean="0"/>
              <a:t>Marsen</a:t>
            </a:r>
            <a:r>
              <a:rPr lang="en-US" noProof="0" dirty="0" smtClean="0"/>
              <a:t>, D. </a:t>
            </a:r>
            <a:r>
              <a:rPr lang="en-US" noProof="0" dirty="0" err="1" smtClean="0"/>
              <a:t>Moseev</a:t>
            </a:r>
            <a:r>
              <a:rPr lang="en-US" noProof="0" dirty="0" smtClean="0"/>
              <a:t>, B. </a:t>
            </a:r>
            <a:r>
              <a:rPr lang="en-US" noProof="0" dirty="0" err="1" smtClean="0"/>
              <a:t>Plaum</a:t>
            </a:r>
            <a:r>
              <a:rPr lang="en-US" noProof="0" dirty="0" smtClean="0"/>
              <a:t>, T. </a:t>
            </a:r>
            <a:r>
              <a:rPr lang="en-US" noProof="0" dirty="0" err="1" smtClean="0"/>
              <a:t>Bräuer</a:t>
            </a:r>
            <a:r>
              <a:rPr lang="en-US" noProof="0" dirty="0" smtClean="0"/>
              <a:t>, C. P. </a:t>
            </a:r>
            <a:r>
              <a:rPr lang="en-US" noProof="0" dirty="0" err="1" smtClean="0"/>
              <a:t>Dhard</a:t>
            </a:r>
            <a:r>
              <a:rPr lang="en-US" noProof="0" dirty="0" smtClean="0"/>
              <a:t>, </a:t>
            </a:r>
            <a:br>
              <a:rPr lang="en-US" noProof="0" dirty="0" smtClean="0"/>
            </a:br>
            <a:r>
              <a:rPr lang="en-US" noProof="0" dirty="0" smtClean="0"/>
              <a:t>M. </a:t>
            </a:r>
            <a:r>
              <a:rPr lang="en-US" noProof="0" dirty="0" err="1" smtClean="0"/>
              <a:t>Endler</a:t>
            </a:r>
            <a:r>
              <a:rPr lang="en-US" noProof="0" dirty="0" smtClean="0"/>
              <a:t>, E. </a:t>
            </a:r>
            <a:r>
              <a:rPr lang="en-US" noProof="0" dirty="0" err="1" smtClean="0"/>
              <a:t>Grigore</a:t>
            </a:r>
            <a:r>
              <a:rPr lang="en-US" noProof="0" dirty="0" smtClean="0"/>
              <a:t>, N. </a:t>
            </a:r>
            <a:r>
              <a:rPr lang="en-US" noProof="0" dirty="0" err="1" smtClean="0"/>
              <a:t>Marushchenko</a:t>
            </a:r>
            <a:r>
              <a:rPr lang="en-US" noProof="0" dirty="0" smtClean="0"/>
              <a:t>, D. </a:t>
            </a:r>
            <a:r>
              <a:rPr lang="en-US" noProof="0" dirty="0" err="1" smtClean="0"/>
              <a:t>Naujoks</a:t>
            </a:r>
            <a:r>
              <a:rPr lang="en-US" noProof="0" dirty="0" smtClean="0"/>
              <a:t>, </a:t>
            </a:r>
            <a:br>
              <a:rPr lang="en-US" noProof="0" dirty="0" smtClean="0"/>
            </a:br>
            <a:r>
              <a:rPr lang="en-US" noProof="0" dirty="0" smtClean="0"/>
              <a:t>Y. </a:t>
            </a:r>
            <a:r>
              <a:rPr lang="en-US" noProof="0" dirty="0" err="1" smtClean="0"/>
              <a:t>Turkin</a:t>
            </a:r>
            <a:r>
              <a:rPr lang="en-US" noProof="0" dirty="0" smtClean="0"/>
              <a:t>, F. Warner, R. Wolf and the W7-X team </a:t>
            </a:r>
            <a:endParaRPr lang="en-US" noProof="0" dirty="0"/>
          </a:p>
        </p:txBody>
      </p:sp>
      <p:sp>
        <p:nvSpPr>
          <p:cNvPr id="7" name="Titel 6"/>
          <p:cNvSpPr>
            <a:spLocks noGrp="1"/>
          </p:cNvSpPr>
          <p:nvPr>
            <p:ph type="title"/>
          </p:nvPr>
        </p:nvSpPr>
        <p:spPr/>
        <p:txBody>
          <a:bodyPr/>
          <a:lstStyle/>
          <a:p>
            <a:r>
              <a:rPr lang="en-US" noProof="0" dirty="0" smtClean="0"/>
              <a:t>Triple-</a:t>
            </a:r>
            <a:r>
              <a:rPr lang="en-US" noProof="0" dirty="0" err="1" smtClean="0"/>
              <a:t>Beampath</a:t>
            </a:r>
            <a:r>
              <a:rPr lang="en-US" noProof="0" dirty="0" smtClean="0"/>
              <a:t>-scenario for O2-heating at </a:t>
            </a:r>
            <a:r>
              <a:rPr lang="en-US" noProof="0" dirty="0" err="1" smtClean="0"/>
              <a:t>Wendelstein</a:t>
            </a:r>
            <a:r>
              <a:rPr lang="en-US" noProof="0" dirty="0" smtClean="0"/>
              <a:t> 7-X: </a:t>
            </a:r>
            <a:br>
              <a:rPr lang="en-US" noProof="0" dirty="0" smtClean="0"/>
            </a:br>
            <a:r>
              <a:rPr lang="en-US" noProof="0" dirty="0" smtClean="0"/>
              <a:t>experience of OP1.2 and </a:t>
            </a:r>
            <a:br>
              <a:rPr lang="en-US" noProof="0" dirty="0" smtClean="0"/>
            </a:br>
            <a:r>
              <a:rPr lang="en-US" noProof="0" dirty="0" smtClean="0"/>
              <a:t>final improvements for OP2</a:t>
            </a:r>
            <a:endParaRPr lang="en-US" noProof="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2" name="Fußzeilenplatzhalter 1"/>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1348" y="935472"/>
            <a:ext cx="4844544" cy="554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rafik 51"/>
          <p:cNvPicPr>
            <a:picLocks noChangeAspect="1"/>
          </p:cNvPicPr>
          <p:nvPr/>
        </p:nvPicPr>
        <p:blipFill>
          <a:blip r:embed="rId4"/>
          <a:stretch>
            <a:fillRect/>
          </a:stretch>
        </p:blipFill>
        <p:spPr>
          <a:xfrm>
            <a:off x="548158" y="3642150"/>
            <a:ext cx="3960813" cy="2828109"/>
          </a:xfrm>
          <a:prstGeom prst="rect">
            <a:avLst/>
          </a:prstGeom>
        </p:spPr>
      </p:pic>
      <p:sp>
        <p:nvSpPr>
          <p:cNvPr id="2" name="Titel 1"/>
          <p:cNvSpPr>
            <a:spLocks noGrp="1"/>
          </p:cNvSpPr>
          <p:nvPr>
            <p:ph type="title"/>
          </p:nvPr>
        </p:nvSpPr>
        <p:spPr/>
        <p:txBody>
          <a:bodyPr/>
          <a:lstStyle/>
          <a:p>
            <a:r>
              <a:rPr lang="en-US" dirty="0"/>
              <a:t>3. OP1.2 results: </a:t>
            </a:r>
            <a:r>
              <a:rPr lang="en-US" b="0" dirty="0"/>
              <a:t>O2 beyond X2-cutoff with </a:t>
            </a:r>
            <a:r>
              <a:rPr lang="en-US" b="0" dirty="0" err="1" smtClean="0"/>
              <a:t>gaspuff</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10</a:t>
            </a:fld>
            <a:endParaRPr lang="de-DE" dirty="0"/>
          </a:p>
        </p:txBody>
      </p:sp>
      <p:sp>
        <p:nvSpPr>
          <p:cNvPr id="22" name="Textfeld 21"/>
          <p:cNvSpPr txBox="1">
            <a:spLocks noChangeArrowheads="1"/>
          </p:cNvSpPr>
          <p:nvPr/>
        </p:nvSpPr>
        <p:spPr bwMode="auto">
          <a:xfrm>
            <a:off x="2747720" y="3883996"/>
            <a:ext cx="411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dirty="0">
                <a:solidFill>
                  <a:srgbClr val="9900CC"/>
                </a:solidFill>
              </a:rPr>
              <a:t>n</a:t>
            </a:r>
            <a:r>
              <a:rPr lang="de-DE" altLang="de-DE" sz="1800" baseline="-25000" dirty="0">
                <a:solidFill>
                  <a:srgbClr val="9900CC"/>
                </a:solidFill>
              </a:rPr>
              <a:t>e</a:t>
            </a:r>
          </a:p>
        </p:txBody>
      </p:sp>
      <p:sp>
        <p:nvSpPr>
          <p:cNvPr id="23" name="Textfeld 22"/>
          <p:cNvSpPr txBox="1">
            <a:spLocks noChangeArrowheads="1"/>
          </p:cNvSpPr>
          <p:nvPr/>
        </p:nvSpPr>
        <p:spPr bwMode="auto">
          <a:xfrm>
            <a:off x="1873861" y="5415415"/>
            <a:ext cx="39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dirty="0" err="1">
                <a:solidFill>
                  <a:srgbClr val="FF0000"/>
                </a:solidFill>
              </a:rPr>
              <a:t>T</a:t>
            </a:r>
            <a:r>
              <a:rPr lang="de-DE" altLang="de-DE" sz="1800" baseline="-25000" dirty="0" err="1">
                <a:solidFill>
                  <a:srgbClr val="FF0000"/>
                </a:solidFill>
              </a:rPr>
              <a:t>e</a:t>
            </a:r>
            <a:endParaRPr lang="de-DE" altLang="de-DE" sz="1800" baseline="-25000" dirty="0">
              <a:solidFill>
                <a:srgbClr val="FF0000"/>
              </a:solidFill>
            </a:endParaRPr>
          </a:p>
        </p:txBody>
      </p:sp>
      <p:sp>
        <p:nvSpPr>
          <p:cNvPr id="24" name="Textfeld 24"/>
          <p:cNvSpPr txBox="1">
            <a:spLocks noChangeArrowheads="1"/>
          </p:cNvSpPr>
          <p:nvPr/>
        </p:nvSpPr>
        <p:spPr bwMode="auto">
          <a:xfrm>
            <a:off x="3146813" y="3803673"/>
            <a:ext cx="61118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300" dirty="0"/>
              <a:t>LCFS</a:t>
            </a:r>
          </a:p>
        </p:txBody>
      </p:sp>
      <p:sp>
        <p:nvSpPr>
          <p:cNvPr id="28" name="Textfeld 14"/>
          <p:cNvSpPr txBox="1">
            <a:spLocks noChangeArrowheads="1"/>
          </p:cNvSpPr>
          <p:nvPr/>
        </p:nvSpPr>
        <p:spPr bwMode="auto">
          <a:xfrm>
            <a:off x="7597479" y="1257256"/>
            <a:ext cx="3809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de-DE" sz="1400" i="1" dirty="0"/>
              <a:t>Total power of 9 </a:t>
            </a:r>
            <a:r>
              <a:rPr lang="en-US" altLang="de-DE" sz="1400" i="1" dirty="0" err="1" smtClean="0"/>
              <a:t>gyrotrons</a:t>
            </a:r>
            <a:r>
              <a:rPr lang="en-US" altLang="de-DE" sz="1400" i="1" dirty="0" smtClean="0"/>
              <a:t/>
            </a:r>
            <a:br>
              <a:rPr lang="en-US" altLang="de-DE" sz="1400" i="1" dirty="0" smtClean="0"/>
            </a:br>
            <a:r>
              <a:rPr lang="en-US" altLang="de-DE" sz="1400" i="1" dirty="0" smtClean="0"/>
              <a:t>(dynamic change from X2-startup </a:t>
            </a:r>
            <a:br>
              <a:rPr lang="en-US" altLang="de-DE" sz="1400" i="1" dirty="0" smtClean="0"/>
            </a:br>
            <a:r>
              <a:rPr lang="en-US" altLang="de-DE" sz="1400" i="1" dirty="0" smtClean="0"/>
              <a:t>to O2-polarization within </a:t>
            </a:r>
            <a:r>
              <a:rPr lang="en-US" altLang="de-DE" sz="1400" i="1" dirty="0"/>
              <a:t>first 2s</a:t>
            </a:r>
            <a:r>
              <a:rPr lang="en-US" altLang="de-DE" sz="1400" i="1" dirty="0" smtClean="0"/>
              <a:t>) </a:t>
            </a:r>
            <a:r>
              <a:rPr lang="en-US" altLang="de-DE" sz="1400" i="1" dirty="0"/>
              <a:t/>
            </a:r>
            <a:br>
              <a:rPr lang="en-US" altLang="de-DE" sz="1400" i="1" dirty="0"/>
            </a:br>
            <a:endParaRPr lang="en-US" altLang="de-DE" sz="1400" i="1" dirty="0"/>
          </a:p>
        </p:txBody>
      </p:sp>
      <p:sp>
        <p:nvSpPr>
          <p:cNvPr id="29" name="Textfeld 14"/>
          <p:cNvSpPr txBox="1">
            <a:spLocks noChangeArrowheads="1"/>
          </p:cNvSpPr>
          <p:nvPr/>
        </p:nvSpPr>
        <p:spPr bwMode="auto">
          <a:xfrm>
            <a:off x="8563175" y="4440267"/>
            <a:ext cx="2780490" cy="31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i="1" dirty="0" err="1"/>
              <a:t>T</a:t>
            </a:r>
            <a:r>
              <a:rPr lang="en-US" altLang="de-DE" sz="1400" i="1" baseline="-25000" dirty="0" err="1"/>
              <a:t>e</a:t>
            </a:r>
            <a:r>
              <a:rPr lang="en-US" altLang="de-DE" sz="1400" i="1" dirty="0"/>
              <a:t> by ECE @141GHz in cutoff </a:t>
            </a:r>
          </a:p>
        </p:txBody>
      </p:sp>
      <p:sp>
        <p:nvSpPr>
          <p:cNvPr id="30" name="Textfeld 14"/>
          <p:cNvSpPr txBox="1">
            <a:spLocks noChangeArrowheads="1"/>
          </p:cNvSpPr>
          <p:nvPr/>
        </p:nvSpPr>
        <p:spPr bwMode="auto">
          <a:xfrm>
            <a:off x="9659471" y="3740386"/>
            <a:ext cx="1701567" cy="31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400" i="1" dirty="0" err="1">
                <a:solidFill>
                  <a:srgbClr val="FF0000"/>
                </a:solidFill>
              </a:rPr>
              <a:t>T</a:t>
            </a:r>
            <a:r>
              <a:rPr lang="en-US" altLang="de-DE" sz="1400" i="1" baseline="-25000" dirty="0" err="1">
                <a:solidFill>
                  <a:srgbClr val="FF0000"/>
                </a:solidFill>
              </a:rPr>
              <a:t>e</a:t>
            </a:r>
            <a:r>
              <a:rPr lang="en-US" altLang="de-DE" sz="1400" i="1" dirty="0">
                <a:solidFill>
                  <a:srgbClr val="FF0000"/>
                </a:solidFill>
              </a:rPr>
              <a:t> by Thomson</a:t>
            </a:r>
            <a:endParaRPr lang="en-US" altLang="de-DE" sz="1400" i="1" dirty="0"/>
          </a:p>
        </p:txBody>
      </p:sp>
      <p:sp>
        <p:nvSpPr>
          <p:cNvPr id="31" name="Textfeld 14"/>
          <p:cNvSpPr txBox="1">
            <a:spLocks noChangeArrowheads="1"/>
          </p:cNvSpPr>
          <p:nvPr/>
        </p:nvSpPr>
        <p:spPr bwMode="auto">
          <a:xfrm>
            <a:off x="9233729" y="2547033"/>
            <a:ext cx="2240205" cy="31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i="1" dirty="0">
                <a:solidFill>
                  <a:srgbClr val="FF0000"/>
                </a:solidFill>
              </a:rPr>
              <a:t>Line integrated density</a:t>
            </a:r>
          </a:p>
        </p:txBody>
      </p:sp>
      <p:sp>
        <p:nvSpPr>
          <p:cNvPr id="32" name="Textfeld 13"/>
          <p:cNvSpPr txBox="1">
            <a:spLocks noChangeArrowheads="1"/>
          </p:cNvSpPr>
          <p:nvPr/>
        </p:nvSpPr>
        <p:spPr bwMode="auto">
          <a:xfrm>
            <a:off x="9240178" y="5827230"/>
            <a:ext cx="2388454" cy="3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dirty="0"/>
              <a:t>ECRH stray radiation</a:t>
            </a:r>
            <a:endParaRPr lang="en-US" altLang="de-DE" sz="1400" baseline="-25000" dirty="0"/>
          </a:p>
        </p:txBody>
      </p:sp>
      <p:sp>
        <p:nvSpPr>
          <p:cNvPr id="33" name="Textfeld 14"/>
          <p:cNvSpPr txBox="1">
            <a:spLocks noChangeArrowheads="1"/>
          </p:cNvSpPr>
          <p:nvPr/>
        </p:nvSpPr>
        <p:spPr bwMode="auto">
          <a:xfrm>
            <a:off x="9810113" y="5031616"/>
            <a:ext cx="1905821" cy="319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i="1" dirty="0">
                <a:solidFill>
                  <a:srgbClr val="FF0000"/>
                </a:solidFill>
              </a:rPr>
              <a:t>Plasma energy</a:t>
            </a:r>
          </a:p>
        </p:txBody>
      </p:sp>
      <p:sp>
        <p:nvSpPr>
          <p:cNvPr id="34" name="Textfeld 14"/>
          <p:cNvSpPr txBox="1">
            <a:spLocks noChangeArrowheads="1"/>
          </p:cNvSpPr>
          <p:nvPr/>
        </p:nvSpPr>
        <p:spPr bwMode="auto">
          <a:xfrm>
            <a:off x="9840820" y="4033044"/>
            <a:ext cx="1701567" cy="31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400" i="1" dirty="0" err="1">
                <a:solidFill>
                  <a:srgbClr val="0000FF"/>
                </a:solidFill>
              </a:rPr>
              <a:t>T</a:t>
            </a:r>
            <a:r>
              <a:rPr lang="en-US" altLang="de-DE" sz="1400" i="1" baseline="-25000" dirty="0" err="1">
                <a:solidFill>
                  <a:srgbClr val="0000FF"/>
                </a:solidFill>
              </a:rPr>
              <a:t>i</a:t>
            </a:r>
            <a:r>
              <a:rPr lang="en-US" altLang="de-DE" sz="1400" i="1" dirty="0">
                <a:solidFill>
                  <a:srgbClr val="0000FF"/>
                </a:solidFill>
              </a:rPr>
              <a:t> by XICS</a:t>
            </a:r>
          </a:p>
        </p:txBody>
      </p:sp>
      <p:sp>
        <p:nvSpPr>
          <p:cNvPr id="35" name="Textfeld 14"/>
          <p:cNvSpPr txBox="1">
            <a:spLocks noChangeArrowheads="1"/>
          </p:cNvSpPr>
          <p:nvPr/>
        </p:nvSpPr>
        <p:spPr bwMode="auto">
          <a:xfrm>
            <a:off x="9843057" y="3181799"/>
            <a:ext cx="1210698" cy="54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i="1"/>
              <a:t>Feedback</a:t>
            </a:r>
          </a:p>
          <a:p>
            <a:pPr eaLnBrk="1" hangingPunct="1">
              <a:spcBef>
                <a:spcPct val="0"/>
              </a:spcBef>
              <a:buFontTx/>
              <a:buNone/>
            </a:pPr>
            <a:endParaRPr lang="en-US" altLang="de-DE" sz="1400" i="1"/>
          </a:p>
        </p:txBody>
      </p:sp>
      <p:cxnSp>
        <p:nvCxnSpPr>
          <p:cNvPr id="36" name="Gerader Verbinder 35"/>
          <p:cNvCxnSpPr/>
          <p:nvPr/>
        </p:nvCxnSpPr>
        <p:spPr>
          <a:xfrm>
            <a:off x="7741218" y="3677610"/>
            <a:ext cx="376716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a:off x="7665446" y="5415415"/>
            <a:ext cx="384293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8" name="Gruppieren 18"/>
          <p:cNvGrpSpPr>
            <a:grpSpLocks/>
          </p:cNvGrpSpPr>
          <p:nvPr/>
        </p:nvGrpSpPr>
        <p:grpSpPr bwMode="auto">
          <a:xfrm>
            <a:off x="7026329" y="2493266"/>
            <a:ext cx="415097" cy="960324"/>
            <a:chOff x="4416396" y="2888940"/>
            <a:chExt cx="400110" cy="924235"/>
          </a:xfrm>
        </p:grpSpPr>
        <p:sp>
          <p:nvSpPr>
            <p:cNvPr id="39" name="Rechteck 38"/>
            <p:cNvSpPr/>
            <p:nvPr/>
          </p:nvSpPr>
          <p:spPr>
            <a:xfrm>
              <a:off x="4430685" y="2888940"/>
              <a:ext cx="385821" cy="924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0" name="Textfeld 20"/>
            <p:cNvSpPr txBox="1">
              <a:spLocks noChangeArrowheads="1"/>
            </p:cNvSpPr>
            <p:nvPr/>
          </p:nvSpPr>
          <p:spPr bwMode="auto">
            <a:xfrm rot="-5400000">
              <a:off x="4254973" y="3122371"/>
              <a:ext cx="722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de-DE" sz="1000"/>
                <a:t>gas flux</a:t>
              </a:r>
              <a:br>
                <a:rPr lang="de-DE" altLang="de-DE" sz="1000"/>
              </a:br>
              <a:r>
                <a:rPr lang="de-DE" altLang="de-DE" sz="1000"/>
                <a:t>[mbar∙l/s]</a:t>
              </a:r>
            </a:p>
          </p:txBody>
        </p:sp>
      </p:grpSp>
      <p:sp>
        <p:nvSpPr>
          <p:cNvPr id="41" name="Rechteck 40"/>
          <p:cNvSpPr/>
          <p:nvPr/>
        </p:nvSpPr>
        <p:spPr>
          <a:xfrm>
            <a:off x="7629208" y="6199487"/>
            <a:ext cx="3884120" cy="14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0</a:t>
            </a:r>
          </a:p>
        </p:txBody>
      </p:sp>
      <p:sp>
        <p:nvSpPr>
          <p:cNvPr id="42" name="Textfeld 25"/>
          <p:cNvSpPr txBox="1">
            <a:spLocks noChangeArrowheads="1"/>
          </p:cNvSpPr>
          <p:nvPr/>
        </p:nvSpPr>
        <p:spPr bwMode="auto">
          <a:xfrm>
            <a:off x="7511994" y="6168192"/>
            <a:ext cx="4292077" cy="25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000" dirty="0"/>
              <a:t>0       </a:t>
            </a:r>
            <a:r>
              <a:rPr lang="de-DE" altLang="de-DE" sz="1000" dirty="0" smtClean="0"/>
              <a:t>      </a:t>
            </a:r>
            <a:r>
              <a:rPr lang="de-DE" altLang="de-DE" sz="1000" dirty="0"/>
              <a:t>2       </a:t>
            </a:r>
            <a:r>
              <a:rPr lang="de-DE" altLang="de-DE" sz="1000" dirty="0" smtClean="0"/>
              <a:t>      </a:t>
            </a:r>
            <a:r>
              <a:rPr lang="de-DE" altLang="de-DE" sz="1000" dirty="0"/>
              <a:t>4     </a:t>
            </a:r>
            <a:r>
              <a:rPr lang="de-DE" altLang="de-DE" sz="1000" dirty="0" smtClean="0"/>
              <a:t>        </a:t>
            </a:r>
            <a:r>
              <a:rPr lang="de-DE" altLang="de-DE" sz="1000" dirty="0"/>
              <a:t>6 </a:t>
            </a:r>
            <a:r>
              <a:rPr lang="de-DE" altLang="de-DE" sz="1000" dirty="0" smtClean="0"/>
              <a:t>            </a:t>
            </a:r>
            <a:r>
              <a:rPr lang="de-DE" altLang="de-DE" sz="1000" dirty="0"/>
              <a:t>8           10           12          14</a:t>
            </a:r>
          </a:p>
        </p:txBody>
      </p:sp>
      <p:cxnSp>
        <p:nvCxnSpPr>
          <p:cNvPr id="43" name="Gerader Verbinder 42"/>
          <p:cNvCxnSpPr/>
          <p:nvPr/>
        </p:nvCxnSpPr>
        <p:spPr>
          <a:xfrm>
            <a:off x="6672924" y="5965408"/>
            <a:ext cx="186770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a:off x="6736522" y="5191395"/>
            <a:ext cx="149416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a:off x="6697934" y="3940287"/>
            <a:ext cx="186770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Gerader Verbinder 45"/>
          <p:cNvCxnSpPr/>
          <p:nvPr/>
        </p:nvCxnSpPr>
        <p:spPr>
          <a:xfrm>
            <a:off x="6714196" y="4240526"/>
            <a:ext cx="1494162"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H="1" flipV="1">
            <a:off x="6884491" y="3979203"/>
            <a:ext cx="0" cy="224124"/>
          </a:xfrm>
          <a:prstGeom prst="straightConnector1">
            <a:avLst/>
          </a:prstGeom>
          <a:ln w="38100">
            <a:solidFill>
              <a:srgbClr val="00B050"/>
            </a:solidFill>
            <a:headEnd type="stealth" w="lg" len="sm"/>
            <a:tailEnd type="stealth" w="lg" len="sm"/>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flipV="1">
            <a:off x="6889967" y="5202692"/>
            <a:ext cx="0" cy="747081"/>
          </a:xfrm>
          <a:prstGeom prst="straightConnector1">
            <a:avLst/>
          </a:prstGeom>
          <a:ln w="38100">
            <a:solidFill>
              <a:srgbClr val="00B050"/>
            </a:solidFill>
            <a:headEnd type="stealth" w="lg" len="sm"/>
            <a:tailEnd type="stealth" w="lg" len="sm"/>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5474560" y="4068940"/>
            <a:ext cx="1697901" cy="1477328"/>
          </a:xfrm>
          <a:prstGeom prst="rect">
            <a:avLst/>
          </a:prstGeom>
          <a:noFill/>
        </p:spPr>
        <p:txBody>
          <a:bodyPr wrap="none" rtlCol="0">
            <a:spAutoFit/>
          </a:bodyPr>
          <a:lstStyle/>
          <a:p>
            <a:r>
              <a:rPr lang="en-US" b="1" dirty="0" smtClean="0">
                <a:solidFill>
                  <a:srgbClr val="00B050"/>
                </a:solidFill>
              </a:rPr>
              <a:t>2.5 </a:t>
            </a:r>
            <a:r>
              <a:rPr lang="en-US" b="1" dirty="0" err="1" smtClean="0">
                <a:solidFill>
                  <a:srgbClr val="00B050"/>
                </a:solidFill>
              </a:rPr>
              <a:t>keV</a:t>
            </a:r>
            <a:r>
              <a:rPr lang="en-US" b="1" dirty="0" smtClean="0">
                <a:solidFill>
                  <a:srgbClr val="00B050"/>
                </a:solidFill>
              </a:rPr>
              <a:t> to</a:t>
            </a:r>
            <a:br>
              <a:rPr lang="en-US" b="1" dirty="0" smtClean="0">
                <a:solidFill>
                  <a:srgbClr val="00B050"/>
                </a:solidFill>
              </a:rPr>
            </a:br>
            <a:r>
              <a:rPr lang="en-US" b="1" dirty="0" smtClean="0">
                <a:solidFill>
                  <a:srgbClr val="00B050"/>
                </a:solidFill>
              </a:rPr>
              <a:t>1.5 </a:t>
            </a:r>
            <a:r>
              <a:rPr lang="en-US" b="1" dirty="0" err="1" smtClean="0">
                <a:solidFill>
                  <a:srgbClr val="00B050"/>
                </a:solidFill>
              </a:rPr>
              <a:t>keV</a:t>
            </a:r>
            <a:r>
              <a:rPr lang="en-US" b="1" dirty="0" smtClean="0">
                <a:solidFill>
                  <a:srgbClr val="00B050"/>
                </a:solidFill>
              </a:rPr>
              <a:t> </a:t>
            </a:r>
            <a:br>
              <a:rPr lang="en-US" b="1" dirty="0" smtClean="0">
                <a:solidFill>
                  <a:srgbClr val="00B050"/>
                </a:solidFill>
              </a:rPr>
            </a:br>
            <a:r>
              <a:rPr lang="en-US" b="1" dirty="0" smtClean="0">
                <a:solidFill>
                  <a:srgbClr val="00B050"/>
                </a:solidFill>
              </a:rPr>
              <a:t>lead to factor </a:t>
            </a:r>
            <a:br>
              <a:rPr lang="en-US" b="1" dirty="0" smtClean="0">
                <a:solidFill>
                  <a:srgbClr val="00B050"/>
                </a:solidFill>
              </a:rPr>
            </a:br>
            <a:r>
              <a:rPr lang="en-US" b="1" dirty="0" smtClean="0">
                <a:solidFill>
                  <a:srgbClr val="00B050"/>
                </a:solidFill>
              </a:rPr>
              <a:t>4 in stray</a:t>
            </a:r>
            <a:br>
              <a:rPr lang="en-US" b="1" dirty="0" smtClean="0">
                <a:solidFill>
                  <a:srgbClr val="00B050"/>
                </a:solidFill>
              </a:rPr>
            </a:br>
            <a:r>
              <a:rPr lang="en-US" b="1" dirty="0" smtClean="0">
                <a:solidFill>
                  <a:srgbClr val="00B050"/>
                </a:solidFill>
              </a:rPr>
              <a:t>radiation!</a:t>
            </a:r>
            <a:endParaRPr lang="en-US" b="1" dirty="0">
              <a:solidFill>
                <a:srgbClr val="00B050"/>
              </a:solidFill>
            </a:endParaRPr>
          </a:p>
        </p:txBody>
      </p:sp>
      <p:sp>
        <p:nvSpPr>
          <p:cNvPr id="51" name="Rectangle 9"/>
          <p:cNvSpPr>
            <a:spLocks noChangeArrowheads="1"/>
          </p:cNvSpPr>
          <p:nvPr/>
        </p:nvSpPr>
        <p:spPr bwMode="auto">
          <a:xfrm>
            <a:off x="541336" y="1196356"/>
            <a:ext cx="6554407" cy="543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a:latin typeface="+mn-lt"/>
              </a:rPr>
              <a:t>repeat operation beyond </a:t>
            </a:r>
            <a:r>
              <a:rPr lang="en-US" altLang="de-DE" sz="1800" dirty="0" smtClean="0">
                <a:latin typeface="+mn-lt"/>
              </a:rPr>
              <a:t>X2-cutoff </a:t>
            </a:r>
            <a:r>
              <a:rPr lang="en-US" altLang="de-DE" sz="1800" dirty="0">
                <a:latin typeface="+mn-lt"/>
              </a:rPr>
              <a:t>by gas puffing </a:t>
            </a:r>
            <a:r>
              <a:rPr lang="en-US" altLang="de-DE" sz="1800" dirty="0" smtClean="0">
                <a:latin typeface="+mn-lt"/>
              </a:rPr>
              <a:t>only</a:t>
            </a:r>
            <a:endParaRPr lang="en-US" altLang="de-DE" sz="1800" dirty="0">
              <a:latin typeface="+mn-lt"/>
            </a:endParaRPr>
          </a:p>
          <a:p>
            <a:pPr marL="284400" indent="-284400">
              <a:lnSpc>
                <a:spcPct val="110000"/>
              </a:lnSpc>
              <a:spcBef>
                <a:spcPts val="600"/>
              </a:spcBef>
              <a:defRPr/>
            </a:pPr>
            <a:r>
              <a:rPr lang="en-US" altLang="de-DE" sz="1800" dirty="0" smtClean="0">
                <a:latin typeface="+mn-lt"/>
              </a:rPr>
              <a:t>steady state beyond X2-cutoff + intrinsically achieving or</a:t>
            </a:r>
            <a:br>
              <a:rPr lang="en-US" altLang="de-DE" sz="1800" dirty="0" smtClean="0">
                <a:latin typeface="+mn-lt"/>
              </a:rPr>
            </a:br>
            <a:r>
              <a:rPr lang="en-US" altLang="de-DE" sz="1800" dirty="0" smtClean="0">
                <a:latin typeface="+mn-lt"/>
              </a:rPr>
              <a:t>almost close to detachment (no power load on </a:t>
            </a:r>
            <a:r>
              <a:rPr lang="en-US" altLang="de-DE" sz="1800" dirty="0" err="1" smtClean="0">
                <a:latin typeface="+mn-lt"/>
              </a:rPr>
              <a:t>divertors</a:t>
            </a:r>
            <a:r>
              <a:rPr lang="en-US" altLang="de-DE" sz="1800" dirty="0" smtClean="0">
                <a:latin typeface="+mn-lt"/>
              </a:rPr>
              <a:t>)</a:t>
            </a:r>
          </a:p>
          <a:p>
            <a:pPr marL="284400" indent="-284400">
              <a:lnSpc>
                <a:spcPct val="110000"/>
              </a:lnSpc>
              <a:spcBef>
                <a:spcPts val="600"/>
              </a:spcBef>
              <a:defRPr/>
            </a:pPr>
            <a:r>
              <a:rPr lang="en-US" altLang="de-DE" sz="1800" dirty="0" smtClean="0">
                <a:latin typeface="+mn-lt"/>
              </a:rPr>
              <a:t>slightly peaked n</a:t>
            </a:r>
            <a:r>
              <a:rPr lang="en-US" altLang="de-DE" sz="1800" baseline="-25000" dirty="0" smtClean="0">
                <a:latin typeface="+mn-lt"/>
              </a:rPr>
              <a:t>e</a:t>
            </a:r>
            <a:r>
              <a:rPr lang="en-US" altLang="de-DE" sz="1800" dirty="0" smtClean="0">
                <a:latin typeface="+mn-lt"/>
              </a:rPr>
              <a:t>-profile!</a:t>
            </a:r>
          </a:p>
          <a:p>
            <a:pPr>
              <a:lnSpc>
                <a:spcPct val="110000"/>
              </a:lnSpc>
              <a:spcBef>
                <a:spcPts val="600"/>
              </a:spcBef>
              <a:buFont typeface="Symbol" panose="05050102010706020507" pitchFamily="18" charset="2"/>
              <a:buChar char="Þ"/>
              <a:defRPr/>
            </a:pPr>
            <a:r>
              <a:rPr lang="en-US" altLang="de-DE" sz="1800" dirty="0" smtClean="0">
                <a:latin typeface="+mn-lt"/>
              </a:rPr>
              <a:t>eventually promising scenario to overcome clamping limit, but low </a:t>
            </a:r>
            <a:r>
              <a:rPr lang="en-US" altLang="de-DE" sz="1800" dirty="0" err="1" smtClean="0">
                <a:latin typeface="+mn-lt"/>
              </a:rPr>
              <a:t>T</a:t>
            </a:r>
            <a:r>
              <a:rPr lang="en-US" altLang="de-DE" sz="1800" baseline="-25000" dirty="0" err="1" smtClean="0">
                <a:latin typeface="+mn-lt"/>
              </a:rPr>
              <a:t>e</a:t>
            </a:r>
            <a:r>
              <a:rPr lang="en-US" altLang="de-DE" sz="1800" dirty="0" smtClean="0">
                <a:latin typeface="+mn-lt"/>
              </a:rPr>
              <a:t> did not allow to prove high performance</a:t>
            </a:r>
          </a:p>
          <a:p>
            <a:pPr>
              <a:lnSpc>
                <a:spcPct val="110000"/>
              </a:lnSpc>
              <a:spcBef>
                <a:spcPts val="600"/>
              </a:spcBef>
              <a:buFont typeface="Symbol" panose="05050102010706020507" pitchFamily="18" charset="2"/>
              <a:buChar char="Þ"/>
              <a:defRPr/>
            </a:pPr>
            <a:r>
              <a:rPr lang="en-US" altLang="de-DE" sz="1800" dirty="0" smtClean="0">
                <a:latin typeface="+mn-lt"/>
              </a:rPr>
              <a:t>Power upgrade + optimization of O2-scenario </a:t>
            </a:r>
          </a:p>
        </p:txBody>
      </p:sp>
      <p:sp>
        <p:nvSpPr>
          <p:cNvPr id="53" name="Textfeld 52"/>
          <p:cNvSpPr txBox="1">
            <a:spLocks noChangeArrowheads="1"/>
          </p:cNvSpPr>
          <p:nvPr/>
        </p:nvSpPr>
        <p:spPr bwMode="auto">
          <a:xfrm>
            <a:off x="1873861" y="4485450"/>
            <a:ext cx="350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de-DE" sz="1800" dirty="0" err="1" smtClean="0">
                <a:solidFill>
                  <a:srgbClr val="0000FF"/>
                </a:solidFill>
              </a:rPr>
              <a:t>T</a:t>
            </a:r>
            <a:r>
              <a:rPr lang="de-DE" altLang="de-DE" sz="1800" baseline="-25000" dirty="0" err="1" smtClean="0">
                <a:solidFill>
                  <a:srgbClr val="0000FF"/>
                </a:solidFill>
              </a:rPr>
              <a:t>i</a:t>
            </a:r>
            <a:endParaRPr lang="de-DE" altLang="de-DE" sz="1800" baseline="-25000" dirty="0">
              <a:solidFill>
                <a:srgbClr val="0000FF"/>
              </a:solidFill>
            </a:endParaRPr>
          </a:p>
        </p:txBody>
      </p:sp>
      <p:sp>
        <p:nvSpPr>
          <p:cNvPr id="54" name="Textfeld 53"/>
          <p:cNvSpPr txBox="1"/>
          <p:nvPr/>
        </p:nvSpPr>
        <p:spPr>
          <a:xfrm>
            <a:off x="4627542" y="5584050"/>
            <a:ext cx="2571217" cy="884858"/>
          </a:xfrm>
          <a:prstGeom prst="rect">
            <a:avLst/>
          </a:prstGeom>
          <a:noFill/>
        </p:spPr>
        <p:txBody>
          <a:bodyPr wrap="none" lIns="0" tIns="0" rIns="0" bIns="0" rtlCol="0" anchor="t" anchorCtr="0">
            <a:spAutoFit/>
          </a:bodyPr>
          <a:lstStyle/>
          <a:p>
            <a:pPr>
              <a:lnSpc>
                <a:spcPts val="2300"/>
              </a:lnSpc>
              <a:spcBef>
                <a:spcPts val="1150"/>
              </a:spcBef>
            </a:pPr>
            <a:r>
              <a:rPr lang="en-US" sz="1500" i="1" dirty="0" smtClean="0"/>
              <a:t>[H. P. </a:t>
            </a:r>
            <a:r>
              <a:rPr lang="en-US" sz="1500" i="1" dirty="0" err="1" smtClean="0"/>
              <a:t>Laqua</a:t>
            </a:r>
            <a:r>
              <a:rPr lang="en-US" sz="1500" i="1" dirty="0" smtClean="0"/>
              <a:t>, … </a:t>
            </a:r>
            <a:br>
              <a:rPr lang="en-US" sz="1500" i="1" dirty="0" smtClean="0"/>
            </a:br>
            <a:r>
              <a:rPr lang="en-US" sz="1500" i="1" dirty="0" smtClean="0"/>
              <a:t>T. Stange, … et </a:t>
            </a:r>
            <a:r>
              <a:rPr lang="en-US" sz="1500" i="1" dirty="0"/>
              <a:t>al </a:t>
            </a:r>
            <a:r>
              <a:rPr lang="en-US" sz="1500" i="1" dirty="0" smtClean="0"/>
              <a:t/>
            </a:r>
            <a:br>
              <a:rPr lang="en-US" sz="1500" i="1" dirty="0" smtClean="0"/>
            </a:br>
            <a:r>
              <a:rPr lang="it-IT" sz="1500" i="1" dirty="0"/>
              <a:t>2021 </a:t>
            </a:r>
            <a:r>
              <a:rPr lang="it-IT" sz="1500" i="1" dirty="0" err="1"/>
              <a:t>Nucl</a:t>
            </a:r>
            <a:r>
              <a:rPr lang="it-IT" sz="1500" i="1" dirty="0"/>
              <a:t>. Fusion 61 106005</a:t>
            </a:r>
            <a:r>
              <a:rPr lang="en-US" sz="1500" i="1" dirty="0" smtClean="0"/>
              <a:t>]</a:t>
            </a:r>
          </a:p>
        </p:txBody>
      </p:sp>
      <p:sp>
        <p:nvSpPr>
          <p:cNvPr id="56" name="Rechteck 55"/>
          <p:cNvSpPr/>
          <p:nvPr/>
        </p:nvSpPr>
        <p:spPr>
          <a:xfrm>
            <a:off x="7606775" y="1994930"/>
            <a:ext cx="1418978" cy="323165"/>
          </a:xfrm>
          <a:prstGeom prst="rect">
            <a:avLst/>
          </a:prstGeom>
        </p:spPr>
        <p:txBody>
          <a:bodyPr wrap="none">
            <a:spAutoFit/>
          </a:bodyPr>
          <a:lstStyle/>
          <a:p>
            <a:r>
              <a:rPr lang="de-DE" sz="1500" dirty="0" smtClean="0"/>
              <a:t>20180904.015</a:t>
            </a:r>
            <a:endParaRPr lang="de-DE" sz="1500" dirty="0"/>
          </a:p>
        </p:txBody>
      </p:sp>
    </p:spTree>
    <p:extLst>
      <p:ext uri="{BB962C8B-B14F-4D97-AF65-F5344CB8AC3E}">
        <p14:creationId xmlns:p14="http://schemas.microsoft.com/office/powerpoint/2010/main" val="1173165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4. Optimization of O2-scenario: </a:t>
            </a:r>
            <a:r>
              <a:rPr lang="en-US" b="0" dirty="0" smtClean="0"/>
              <a:t>Deposition profile</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11</a:t>
            </a:fld>
            <a:endParaRPr lang="de-DE" dirty="0"/>
          </a:p>
        </p:txBody>
      </p:sp>
      <p:sp>
        <p:nvSpPr>
          <p:cNvPr id="6" name="Rectangle 9"/>
          <p:cNvSpPr>
            <a:spLocks noChangeArrowheads="1"/>
          </p:cNvSpPr>
          <p:nvPr/>
        </p:nvSpPr>
        <p:spPr bwMode="auto">
          <a:xfrm>
            <a:off x="541336" y="1196356"/>
            <a:ext cx="7525000" cy="38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smtClean="0">
                <a:latin typeface="+mn-lt"/>
              </a:rPr>
              <a:t>Separation of </a:t>
            </a:r>
            <a:r>
              <a:rPr lang="en-US" altLang="de-DE" sz="1800" dirty="0" err="1" smtClean="0">
                <a:latin typeface="+mn-lt"/>
              </a:rPr>
              <a:t>T</a:t>
            </a:r>
            <a:r>
              <a:rPr lang="en-US" altLang="de-DE" sz="1800" baseline="-25000" dirty="0" err="1" smtClean="0">
                <a:latin typeface="+mn-lt"/>
              </a:rPr>
              <a:t>i</a:t>
            </a:r>
            <a:r>
              <a:rPr lang="en-US" altLang="de-DE" sz="1800" dirty="0" smtClean="0">
                <a:latin typeface="+mn-lt"/>
              </a:rPr>
              <a:t> and </a:t>
            </a:r>
            <a:r>
              <a:rPr lang="en-US" altLang="de-DE" sz="1800" dirty="0" err="1" smtClean="0">
                <a:latin typeface="+mn-lt"/>
              </a:rPr>
              <a:t>T</a:t>
            </a:r>
            <a:r>
              <a:rPr lang="en-US" altLang="de-DE" sz="1800" baseline="-25000" dirty="0" err="1" smtClean="0">
                <a:latin typeface="+mn-lt"/>
              </a:rPr>
              <a:t>e</a:t>
            </a:r>
            <a:r>
              <a:rPr lang="en-US" altLang="de-DE" sz="1800" dirty="0" smtClean="0">
                <a:latin typeface="+mn-lt"/>
              </a:rPr>
              <a:t> supported by to high power deposition density</a:t>
            </a:r>
          </a:p>
          <a:p>
            <a:pPr marL="284400" indent="-284400">
              <a:lnSpc>
                <a:spcPct val="110000"/>
              </a:lnSpc>
              <a:spcBef>
                <a:spcPts val="600"/>
              </a:spcBef>
              <a:defRPr/>
            </a:pPr>
            <a:r>
              <a:rPr lang="en-US" altLang="de-DE" sz="1800" dirty="0" smtClean="0"/>
              <a:t>Neoclassical </a:t>
            </a:r>
            <a:r>
              <a:rPr lang="en-US" altLang="de-DE" sz="1800" dirty="0"/>
              <a:t>transport </a:t>
            </a:r>
            <a:r>
              <a:rPr lang="en-US" altLang="de-DE" sz="1800" dirty="0" smtClean="0"/>
              <a:t>simulations (NTSS): no change of performance with regard to </a:t>
            </a:r>
            <a:r>
              <a:rPr lang="en-US" altLang="de-DE" sz="1800" dirty="0" err="1" smtClean="0"/>
              <a:t>T</a:t>
            </a:r>
            <a:r>
              <a:rPr lang="en-US" altLang="de-DE" sz="1800" baseline="-25000" dirty="0" err="1" smtClean="0"/>
              <a:t>i</a:t>
            </a:r>
            <a:r>
              <a:rPr lang="en-US" altLang="de-DE" sz="1800" dirty="0" smtClean="0"/>
              <a:t> for deposition </a:t>
            </a:r>
            <a:r>
              <a:rPr lang="en-US" altLang="de-DE" sz="1800" dirty="0" err="1" smtClean="0"/>
              <a:t>r</a:t>
            </a:r>
            <a:r>
              <a:rPr lang="en-US" altLang="de-DE" sz="1800" baseline="-25000" dirty="0" err="1" smtClean="0"/>
              <a:t>eff</a:t>
            </a:r>
            <a:r>
              <a:rPr lang="en-US" altLang="de-DE" sz="1800" dirty="0" smtClean="0"/>
              <a:t>/a &lt; 0.3 </a:t>
            </a:r>
            <a:endParaRPr lang="en-US" altLang="de-DE" sz="1800" dirty="0">
              <a:latin typeface="+mn-lt"/>
            </a:endParaRPr>
          </a:p>
          <a:p>
            <a:pPr marL="0" indent="0">
              <a:lnSpc>
                <a:spcPct val="110000"/>
              </a:lnSpc>
              <a:spcBef>
                <a:spcPts val="600"/>
              </a:spcBef>
              <a:buNone/>
              <a:defRPr/>
            </a:pPr>
            <a:r>
              <a:rPr lang="de-DE" altLang="de-DE" sz="1800" dirty="0" smtClean="0">
                <a:latin typeface="+mn-lt"/>
              </a:rPr>
              <a:t/>
            </a:r>
            <a:br>
              <a:rPr lang="de-DE" altLang="de-DE" sz="1800" dirty="0" smtClean="0">
                <a:latin typeface="+mn-lt"/>
              </a:rPr>
            </a:br>
            <a:r>
              <a:rPr lang="en-US" sz="1800" b="1" dirty="0">
                <a:solidFill>
                  <a:srgbClr val="005555"/>
                </a:solidFill>
              </a:rPr>
              <a:t>Design conditions for </a:t>
            </a:r>
            <a:r>
              <a:rPr lang="en-US" sz="1800" b="1" dirty="0" smtClean="0">
                <a:solidFill>
                  <a:srgbClr val="005555"/>
                </a:solidFill>
              </a:rPr>
              <a:t>OP2 </a:t>
            </a:r>
            <a:endParaRPr lang="en-US" altLang="de-DE" sz="1800" dirty="0" smtClean="0">
              <a:latin typeface="+mn-lt"/>
            </a:endParaRPr>
          </a:p>
          <a:p>
            <a:pPr marL="284400" indent="-284400">
              <a:lnSpc>
                <a:spcPct val="110000"/>
              </a:lnSpc>
              <a:spcBef>
                <a:spcPts val="600"/>
              </a:spcBef>
              <a:defRPr/>
            </a:pPr>
            <a:r>
              <a:rPr lang="en-US" altLang="de-DE" sz="1800" dirty="0" smtClean="0">
                <a:latin typeface="+mn-lt"/>
              </a:rPr>
              <a:t>Allow slight off axis </a:t>
            </a:r>
            <a:r>
              <a:rPr lang="en-US" altLang="de-DE" sz="1800" dirty="0" err="1" smtClean="0">
                <a:latin typeface="+mn-lt"/>
              </a:rPr>
              <a:t>beampaths</a:t>
            </a:r>
            <a:r>
              <a:rPr lang="en-US" altLang="de-DE" sz="1800" dirty="0">
                <a:latin typeface="+mn-lt"/>
              </a:rPr>
              <a:t> </a:t>
            </a:r>
            <a:r>
              <a:rPr lang="en-US" altLang="de-DE" sz="1800" dirty="0" smtClean="0">
                <a:latin typeface="+mn-lt"/>
              </a:rPr>
              <a:t>to use natural shape of inner wall </a:t>
            </a:r>
          </a:p>
          <a:p>
            <a:pPr>
              <a:lnSpc>
                <a:spcPct val="110000"/>
              </a:lnSpc>
              <a:spcBef>
                <a:spcPts val="600"/>
              </a:spcBef>
              <a:buFont typeface="Symbol" panose="05050102010706020507" pitchFamily="18" charset="2"/>
              <a:buChar char="Þ"/>
              <a:defRPr/>
            </a:pPr>
            <a:r>
              <a:rPr lang="en-US" altLang="de-DE" sz="1800" dirty="0" smtClean="0">
                <a:latin typeface="+mn-lt"/>
              </a:rPr>
              <a:t>in this sense favor use of polarization over holographic gratings</a:t>
            </a:r>
            <a:br>
              <a:rPr lang="en-US" altLang="de-DE" sz="1800" dirty="0" smtClean="0">
                <a:latin typeface="+mn-lt"/>
              </a:rPr>
            </a:br>
            <a:r>
              <a:rPr lang="en-US" altLang="de-DE" sz="1800" dirty="0" smtClean="0">
                <a:latin typeface="+mn-lt"/>
              </a:rPr>
              <a:t>(which have in general polarization loss + lower efficiency) </a:t>
            </a:r>
          </a:p>
          <a:p>
            <a:pPr marL="284400" indent="-284400">
              <a:lnSpc>
                <a:spcPct val="110000"/>
              </a:lnSpc>
              <a:spcBef>
                <a:spcPts val="600"/>
              </a:spcBef>
              <a:defRPr/>
            </a:pPr>
            <a:r>
              <a:rPr lang="en-US" altLang="de-DE" sz="1800" dirty="0">
                <a:latin typeface="+mn-lt"/>
              </a:rPr>
              <a:t>i</a:t>
            </a:r>
            <a:r>
              <a:rPr lang="en-US" altLang="de-DE" sz="1800" dirty="0" smtClean="0">
                <a:latin typeface="+mn-lt"/>
              </a:rPr>
              <a:t>n case of holographic gratings allow only 2</a:t>
            </a:r>
            <a:r>
              <a:rPr lang="en-US" altLang="de-DE" sz="1800" baseline="30000" dirty="0" smtClean="0">
                <a:latin typeface="+mn-lt"/>
              </a:rPr>
              <a:t>nd</a:t>
            </a:r>
            <a:r>
              <a:rPr lang="en-US" altLang="de-DE" sz="1800" dirty="0" smtClean="0">
                <a:latin typeface="+mn-lt"/>
              </a:rPr>
              <a:t> pass close to 1</a:t>
            </a:r>
            <a:r>
              <a:rPr lang="en-US" altLang="de-DE" sz="1800" baseline="30000" dirty="0" smtClean="0">
                <a:latin typeface="+mn-lt"/>
              </a:rPr>
              <a:t>st</a:t>
            </a:r>
            <a:r>
              <a:rPr lang="en-US" altLang="de-DE" sz="1800" dirty="0" smtClean="0">
                <a:latin typeface="+mn-lt"/>
              </a:rPr>
              <a:t> pass </a:t>
            </a:r>
          </a:p>
          <a:p>
            <a:pPr marL="284400" indent="-284400">
              <a:lnSpc>
                <a:spcPct val="110000"/>
              </a:lnSpc>
              <a:spcBef>
                <a:spcPts val="600"/>
              </a:spcBef>
              <a:defRPr/>
            </a:pPr>
            <a:r>
              <a:rPr lang="en-US" altLang="de-DE" sz="1800" dirty="0" smtClean="0">
                <a:latin typeface="+mn-lt"/>
              </a:rPr>
              <a:t>Use already polished panel as reflector for 3</a:t>
            </a:r>
            <a:r>
              <a:rPr lang="en-US" altLang="de-DE" sz="1800" baseline="30000" dirty="0" smtClean="0">
                <a:latin typeface="+mn-lt"/>
              </a:rPr>
              <a:t>rd</a:t>
            </a:r>
            <a:r>
              <a:rPr lang="en-US" altLang="de-DE" sz="1800" dirty="0" smtClean="0">
                <a:latin typeface="+mn-lt"/>
              </a:rPr>
              <a:t> pass</a:t>
            </a:r>
          </a:p>
          <a:p>
            <a:pPr marL="284400" indent="-284400">
              <a:lnSpc>
                <a:spcPct val="110000"/>
              </a:lnSpc>
              <a:spcBef>
                <a:spcPts val="600"/>
              </a:spcBef>
              <a:defRPr/>
            </a:pPr>
            <a:r>
              <a:rPr lang="en-US" altLang="de-DE" sz="1800" dirty="0" smtClean="0">
                <a:latin typeface="+mn-lt"/>
              </a:rPr>
              <a:t>favor scenarios with higher 1</a:t>
            </a:r>
            <a:r>
              <a:rPr lang="en-US" altLang="de-DE" sz="1800" baseline="30000" dirty="0" smtClean="0">
                <a:latin typeface="+mn-lt"/>
              </a:rPr>
              <a:t>st</a:t>
            </a:r>
            <a:r>
              <a:rPr lang="en-US" altLang="de-DE" sz="1800" dirty="0" smtClean="0">
                <a:latin typeface="+mn-lt"/>
              </a:rPr>
              <a:t> pass absorption </a:t>
            </a:r>
          </a:p>
          <a:p>
            <a:pPr marL="284400" indent="-284400">
              <a:lnSpc>
                <a:spcPct val="110000"/>
              </a:lnSpc>
              <a:spcBef>
                <a:spcPts val="600"/>
              </a:spcBef>
              <a:defRPr/>
            </a:pPr>
            <a:r>
              <a:rPr lang="en-US" sz="1800" dirty="0" smtClean="0"/>
              <a:t>allow </a:t>
            </a:r>
            <a:r>
              <a:rPr lang="en-US" sz="1800" dirty="0"/>
              <a:t>incidence angles &lt; </a:t>
            </a:r>
            <a:r>
              <a:rPr lang="en-US" sz="1800" dirty="0" smtClean="0"/>
              <a:t>20°</a:t>
            </a:r>
            <a:endParaRPr lang="en-US" sz="1800" dirty="0"/>
          </a:p>
        </p:txBody>
      </p:sp>
      <p:pic>
        <p:nvPicPr>
          <p:cNvPr id="8" name="Grafik 7"/>
          <p:cNvPicPr>
            <a:picLocks noChangeAspect="1"/>
          </p:cNvPicPr>
          <p:nvPr/>
        </p:nvPicPr>
        <p:blipFill>
          <a:blip r:embed="rId3"/>
          <a:stretch>
            <a:fillRect/>
          </a:stretch>
        </p:blipFill>
        <p:spPr>
          <a:xfrm>
            <a:off x="8175171" y="1229764"/>
            <a:ext cx="3777342" cy="2281166"/>
          </a:xfrm>
          <a:prstGeom prst="rect">
            <a:avLst/>
          </a:prstGeom>
        </p:spPr>
      </p:pic>
      <p:pic>
        <p:nvPicPr>
          <p:cNvPr id="9" name="Grafik 8"/>
          <p:cNvPicPr>
            <a:picLocks noChangeAspect="1"/>
          </p:cNvPicPr>
          <p:nvPr/>
        </p:nvPicPr>
        <p:blipFill>
          <a:blip r:embed="rId4"/>
          <a:stretch>
            <a:fillRect/>
          </a:stretch>
        </p:blipFill>
        <p:spPr>
          <a:xfrm>
            <a:off x="8349340" y="3507014"/>
            <a:ext cx="3069792" cy="2105877"/>
          </a:xfrm>
          <a:prstGeom prst="rect">
            <a:avLst/>
          </a:prstGeom>
        </p:spPr>
      </p:pic>
      <p:pic>
        <p:nvPicPr>
          <p:cNvPr id="10" name="Grafik 9"/>
          <p:cNvPicPr>
            <a:picLocks noChangeAspect="1"/>
          </p:cNvPicPr>
          <p:nvPr/>
        </p:nvPicPr>
        <p:blipFill>
          <a:blip r:embed="rId5"/>
          <a:stretch>
            <a:fillRect/>
          </a:stretch>
        </p:blipFill>
        <p:spPr>
          <a:xfrm>
            <a:off x="8675912" y="5569347"/>
            <a:ext cx="2852055" cy="534760"/>
          </a:xfrm>
          <a:prstGeom prst="rect">
            <a:avLst/>
          </a:prstGeom>
        </p:spPr>
      </p:pic>
      <p:sp>
        <p:nvSpPr>
          <p:cNvPr id="11" name="Textfeld 31"/>
          <p:cNvSpPr txBox="1">
            <a:spLocks noChangeArrowheads="1"/>
          </p:cNvSpPr>
          <p:nvPr/>
        </p:nvSpPr>
        <p:spPr bwMode="auto">
          <a:xfrm>
            <a:off x="5944708" y="5444312"/>
            <a:ext cx="2589702" cy="784830"/>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de-DE" sz="1500" i="1" dirty="0" smtClean="0"/>
              <a:t>NTSS-calculation including </a:t>
            </a:r>
            <a:r>
              <a:rPr lang="de-DE" altLang="de-DE" sz="1500" i="1" dirty="0" smtClean="0"/>
              <a:t>1/n turbulent </a:t>
            </a:r>
            <a:r>
              <a:rPr lang="en-US" altLang="de-DE" sz="1500" i="1" dirty="0" smtClean="0"/>
              <a:t>transport with  χ </a:t>
            </a:r>
            <a:r>
              <a:rPr lang="en-US" altLang="de-DE" sz="1500" i="1" dirty="0"/>
              <a:t>= 0.5 m</a:t>
            </a:r>
            <a:r>
              <a:rPr lang="en-US" altLang="de-DE" sz="1500" i="1" baseline="30000" dirty="0"/>
              <a:t>2</a:t>
            </a:r>
            <a:r>
              <a:rPr lang="en-US" altLang="de-DE" sz="1500" i="1" dirty="0"/>
              <a:t>/s </a:t>
            </a:r>
            <a:r>
              <a:rPr lang="en-US" altLang="de-DE" sz="1500" i="1" dirty="0" smtClean="0"/>
              <a:t>@ </a:t>
            </a:r>
            <a:r>
              <a:rPr lang="en-US" altLang="de-DE" sz="1500" i="1" dirty="0" err="1" smtClean="0"/>
              <a:t>r</a:t>
            </a:r>
            <a:r>
              <a:rPr lang="en-US" altLang="de-DE" sz="1500" i="1" baseline="-25000" dirty="0" err="1" smtClean="0"/>
              <a:t>eﬀ</a:t>
            </a:r>
            <a:r>
              <a:rPr lang="en-US" altLang="de-DE" sz="1500" i="1" dirty="0" smtClean="0"/>
              <a:t> </a:t>
            </a:r>
            <a:r>
              <a:rPr lang="en-US" altLang="de-DE" sz="1500" i="1" dirty="0"/>
              <a:t>= </a:t>
            </a:r>
            <a:r>
              <a:rPr lang="en-US" altLang="de-DE" sz="1500" i="1" dirty="0" smtClean="0"/>
              <a:t>a</a:t>
            </a:r>
            <a:endParaRPr lang="en-US" altLang="de-DE" sz="1500" i="1" dirty="0"/>
          </a:p>
        </p:txBody>
      </p:sp>
    </p:spTree>
    <p:extLst>
      <p:ext uri="{BB962C8B-B14F-4D97-AF65-F5344CB8AC3E}">
        <p14:creationId xmlns:p14="http://schemas.microsoft.com/office/powerpoint/2010/main" val="216997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Optimization of </a:t>
            </a:r>
            <a:r>
              <a:rPr lang="en-US" dirty="0" smtClean="0"/>
              <a:t>O2-scenario</a:t>
            </a:r>
            <a:r>
              <a:rPr lang="en-US" altLang="de-DE" dirty="0" smtClean="0"/>
              <a:t>: </a:t>
            </a:r>
            <a:r>
              <a:rPr lang="en-US" altLang="de-DE" b="0" dirty="0" smtClean="0"/>
              <a:t>triple-</a:t>
            </a:r>
            <a:r>
              <a:rPr lang="en-US" altLang="de-DE" b="0" dirty="0" err="1" smtClean="0"/>
              <a:t>beampath</a:t>
            </a:r>
            <a:r>
              <a:rPr lang="en-US" altLang="de-DE" b="0" dirty="0" smtClean="0"/>
              <a:t> </a:t>
            </a:r>
            <a:r>
              <a:rPr lang="en-US" altLang="de-DE" b="0" dirty="0"/>
              <a:t>OP1.2 vs OP2</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12</a:t>
            </a:fld>
            <a:endParaRPr lang="de-DE" dirty="0"/>
          </a:p>
        </p:txBody>
      </p:sp>
      <p:pic>
        <p:nvPicPr>
          <p:cNvPr id="16" name="Picture 2" descr="C1_phi-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671" y="1021839"/>
            <a:ext cx="3671529" cy="320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C1_phi-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099" y="1021838"/>
            <a:ext cx="3481955" cy="320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3"/>
          <p:cNvSpPr txBox="1">
            <a:spLocks noChangeArrowheads="1"/>
          </p:cNvSpPr>
          <p:nvPr/>
        </p:nvSpPr>
        <p:spPr bwMode="auto">
          <a:xfrm>
            <a:off x="7043010" y="3631957"/>
            <a:ext cx="2861681" cy="553998"/>
          </a:xfrm>
          <a:prstGeom prst="rect">
            <a:avLst/>
          </a:prstGeom>
          <a:solidFill>
            <a:schemeClr val="bg1">
              <a:alpha val="80000"/>
            </a:schemeClr>
          </a:solidFill>
          <a:ln w="9525">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de-DE" sz="1500" i="1" dirty="0" smtClean="0"/>
              <a:t>Residual stray radiation mostly </a:t>
            </a:r>
          </a:p>
          <a:p>
            <a:pPr>
              <a:spcBef>
                <a:spcPct val="0"/>
              </a:spcBef>
              <a:buFontTx/>
              <a:buNone/>
            </a:pPr>
            <a:r>
              <a:rPr lang="en-US" altLang="de-DE" sz="1500" i="1" dirty="0" smtClean="0"/>
              <a:t>in </a:t>
            </a:r>
            <a:r>
              <a:rPr lang="en-US" altLang="de-DE" sz="1500" i="1" dirty="0" err="1" smtClean="0"/>
              <a:t>shinethrough</a:t>
            </a:r>
            <a:r>
              <a:rPr lang="en-US" altLang="de-DE" sz="1500" i="1" dirty="0" smtClean="0"/>
              <a:t> after 3</a:t>
            </a:r>
            <a:r>
              <a:rPr lang="en-US" altLang="de-DE" sz="1500" i="1" baseline="30000" dirty="0" smtClean="0"/>
              <a:t>rd</a:t>
            </a:r>
            <a:r>
              <a:rPr lang="en-US" altLang="de-DE" sz="1500" i="1" dirty="0" smtClean="0"/>
              <a:t> pass</a:t>
            </a:r>
            <a:endParaRPr lang="en-US" altLang="de-DE" sz="1500" i="1" dirty="0"/>
          </a:p>
        </p:txBody>
      </p:sp>
      <p:cxnSp>
        <p:nvCxnSpPr>
          <p:cNvPr id="19" name="Gerade Verbindung mit Pfeil 18"/>
          <p:cNvCxnSpPr/>
          <p:nvPr/>
        </p:nvCxnSpPr>
        <p:spPr>
          <a:xfrm flipV="1">
            <a:off x="3251765" y="2875862"/>
            <a:ext cx="273050" cy="252413"/>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feld 40"/>
          <p:cNvSpPr txBox="1">
            <a:spLocks noChangeArrowheads="1"/>
          </p:cNvSpPr>
          <p:nvPr/>
        </p:nvSpPr>
        <p:spPr bwMode="auto">
          <a:xfrm>
            <a:off x="6465650" y="1021839"/>
            <a:ext cx="2339975" cy="322263"/>
          </a:xfrm>
          <a:prstGeom prst="rect">
            <a:avLst/>
          </a:prstGeom>
          <a:solidFill>
            <a:schemeClr val="bg1">
              <a:alpha val="80000"/>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500" i="1" dirty="0" smtClean="0"/>
              <a:t>full polarization matching</a:t>
            </a:r>
            <a:endParaRPr lang="en-US" altLang="de-DE" sz="1500" i="1" dirty="0"/>
          </a:p>
        </p:txBody>
      </p:sp>
      <p:cxnSp>
        <p:nvCxnSpPr>
          <p:cNvPr id="21" name="Gerade Verbindung mit Pfeil 20"/>
          <p:cNvCxnSpPr/>
          <p:nvPr/>
        </p:nvCxnSpPr>
        <p:spPr>
          <a:xfrm flipH="1">
            <a:off x="7349637" y="1523979"/>
            <a:ext cx="131762" cy="73342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flipV="1">
            <a:off x="6995215" y="3293821"/>
            <a:ext cx="216076" cy="20791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feld 22"/>
          <p:cNvSpPr txBox="1">
            <a:spLocks noChangeArrowheads="1"/>
          </p:cNvSpPr>
          <p:nvPr/>
        </p:nvSpPr>
        <p:spPr bwMode="auto">
          <a:xfrm>
            <a:off x="492069" y="1039816"/>
            <a:ext cx="219387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de-DE" sz="1800" u="sng" dirty="0" smtClean="0">
                <a:latin typeface="+mn-lt"/>
              </a:rPr>
              <a:t>OP1.2:</a:t>
            </a:r>
            <a:r>
              <a:rPr lang="de-DE" altLang="de-DE" sz="1800" dirty="0">
                <a:latin typeface="+mn-lt"/>
              </a:rPr>
              <a:t/>
            </a:r>
            <a:br>
              <a:rPr lang="de-DE" altLang="de-DE" sz="1800" dirty="0">
                <a:latin typeface="+mn-lt"/>
              </a:rPr>
            </a:br>
            <a:r>
              <a:rPr lang="en-US" altLang="de-DE" sz="1800" dirty="0" smtClean="0">
                <a:latin typeface="+mn-lt"/>
              </a:rPr>
              <a:t>Holographic grating</a:t>
            </a:r>
            <a:br>
              <a:rPr lang="en-US" altLang="de-DE" sz="1800" dirty="0" smtClean="0">
                <a:latin typeface="+mn-lt"/>
              </a:rPr>
            </a:br>
            <a:r>
              <a:rPr lang="en-US" altLang="de-DE" sz="1800" dirty="0" smtClean="0">
                <a:latin typeface="+mn-lt"/>
              </a:rPr>
              <a:t>(by IGVP Stuttgart) </a:t>
            </a:r>
            <a:br>
              <a:rPr lang="en-US" altLang="de-DE" sz="1800" dirty="0" smtClean="0">
                <a:latin typeface="+mn-lt"/>
              </a:rPr>
            </a:br>
            <a:r>
              <a:rPr lang="en-US" altLang="de-DE" sz="1800" dirty="0" smtClean="0">
                <a:latin typeface="+mn-lt"/>
              </a:rPr>
              <a:t>to allow on axis </a:t>
            </a:r>
            <a:br>
              <a:rPr lang="en-US" altLang="de-DE" sz="1800" dirty="0" smtClean="0">
                <a:latin typeface="+mn-lt"/>
              </a:rPr>
            </a:br>
            <a:r>
              <a:rPr lang="en-US" altLang="de-DE" sz="1800" dirty="0" smtClean="0">
                <a:latin typeface="+mn-lt"/>
              </a:rPr>
              <a:t>in 1</a:t>
            </a:r>
            <a:r>
              <a:rPr lang="en-US" altLang="de-DE" sz="1800" baseline="30000" dirty="0" smtClean="0">
                <a:latin typeface="+mn-lt"/>
              </a:rPr>
              <a:t>st</a:t>
            </a:r>
            <a:r>
              <a:rPr lang="en-US" altLang="de-DE" sz="1800" dirty="0" smtClean="0">
                <a:latin typeface="+mn-lt"/>
              </a:rPr>
              <a:t> + 2</a:t>
            </a:r>
            <a:r>
              <a:rPr lang="en-US" altLang="de-DE" sz="1800" baseline="30000" dirty="0" smtClean="0">
                <a:latin typeface="+mn-lt"/>
              </a:rPr>
              <a:t>nd</a:t>
            </a:r>
            <a:r>
              <a:rPr lang="en-US" altLang="de-DE" sz="1800" dirty="0" smtClean="0">
                <a:latin typeface="+mn-lt"/>
              </a:rPr>
              <a:t> pass</a:t>
            </a:r>
          </a:p>
        </p:txBody>
      </p:sp>
      <p:sp>
        <p:nvSpPr>
          <p:cNvPr id="24" name="Textfeld 23"/>
          <p:cNvSpPr txBox="1">
            <a:spLocks noChangeArrowheads="1"/>
          </p:cNvSpPr>
          <p:nvPr/>
        </p:nvSpPr>
        <p:spPr bwMode="auto">
          <a:xfrm>
            <a:off x="9926943" y="1047047"/>
            <a:ext cx="188391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de-DE" sz="1800" u="sng" dirty="0" smtClean="0">
                <a:latin typeface="+mn-lt"/>
              </a:rPr>
              <a:t>OP2:</a:t>
            </a:r>
            <a:r>
              <a:rPr lang="de-DE" altLang="de-DE" sz="1800" dirty="0">
                <a:latin typeface="+mn-lt"/>
              </a:rPr>
              <a:t/>
            </a:r>
            <a:br>
              <a:rPr lang="de-DE" altLang="de-DE" sz="1800" dirty="0">
                <a:latin typeface="+mn-lt"/>
              </a:rPr>
            </a:br>
            <a:r>
              <a:rPr lang="en-US" altLang="de-DE" sz="1800" dirty="0" smtClean="0">
                <a:latin typeface="+mn-lt"/>
              </a:rPr>
              <a:t>Slightly off-axis </a:t>
            </a:r>
            <a:br>
              <a:rPr lang="en-US" altLang="de-DE" sz="1800" dirty="0" smtClean="0">
                <a:latin typeface="+mn-lt"/>
              </a:rPr>
            </a:br>
            <a:r>
              <a:rPr lang="en-US" altLang="de-DE" sz="1800" dirty="0" smtClean="0">
                <a:latin typeface="+mn-lt"/>
              </a:rPr>
              <a:t>+ polarization grating to allow pure O-mode </a:t>
            </a:r>
            <a:br>
              <a:rPr lang="en-US" altLang="de-DE" sz="1800" dirty="0" smtClean="0">
                <a:latin typeface="+mn-lt"/>
              </a:rPr>
            </a:br>
            <a:r>
              <a:rPr lang="en-US" altLang="de-DE" sz="1800" dirty="0" smtClean="0">
                <a:latin typeface="+mn-lt"/>
              </a:rPr>
              <a:t>in 2</a:t>
            </a:r>
            <a:r>
              <a:rPr lang="en-US" altLang="de-DE" sz="1800" baseline="30000" dirty="0" smtClean="0">
                <a:latin typeface="+mn-lt"/>
              </a:rPr>
              <a:t>nd</a:t>
            </a:r>
            <a:r>
              <a:rPr lang="en-US" altLang="de-DE" sz="1800" dirty="0" smtClean="0">
                <a:latin typeface="+mn-lt"/>
              </a:rPr>
              <a:t> pass </a:t>
            </a:r>
            <a:endParaRPr lang="en-US" altLang="de-DE" sz="1800" dirty="0">
              <a:latin typeface="+mn-lt"/>
            </a:endParaRPr>
          </a:p>
        </p:txBody>
      </p:sp>
      <p:sp>
        <p:nvSpPr>
          <p:cNvPr id="25" name="Pfeil nach unten 24"/>
          <p:cNvSpPr/>
          <p:nvPr/>
        </p:nvSpPr>
        <p:spPr>
          <a:xfrm rot="20832297">
            <a:off x="9677246" y="4417079"/>
            <a:ext cx="253545" cy="581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26" name="Textfeld 12"/>
          <p:cNvSpPr txBox="1">
            <a:spLocks noChangeArrowheads="1"/>
          </p:cNvSpPr>
          <p:nvPr/>
        </p:nvSpPr>
        <p:spPr bwMode="auto">
          <a:xfrm>
            <a:off x="8804131" y="5158400"/>
            <a:ext cx="285366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600" dirty="0" smtClean="0"/>
              <a:t>Further absorption in 4</a:t>
            </a:r>
            <a:r>
              <a:rPr lang="en-US" altLang="de-DE" sz="1600" baseline="30000" dirty="0" smtClean="0"/>
              <a:t>th</a:t>
            </a:r>
            <a:r>
              <a:rPr lang="en-US" altLang="de-DE" sz="1600" dirty="0" smtClean="0"/>
              <a:t> pass</a:t>
            </a:r>
            <a:br>
              <a:rPr lang="en-US" altLang="de-DE" sz="1600" dirty="0" smtClean="0"/>
            </a:br>
            <a:r>
              <a:rPr lang="en-US" altLang="de-DE" sz="1600" dirty="0" smtClean="0"/>
              <a:t>BUT: tungsten coating of</a:t>
            </a:r>
          </a:p>
          <a:p>
            <a:pPr algn="ctr">
              <a:spcBef>
                <a:spcPct val="0"/>
              </a:spcBef>
              <a:buFontTx/>
              <a:buNone/>
            </a:pPr>
            <a:r>
              <a:rPr lang="en-US" altLang="de-DE" sz="1600" dirty="0" smtClean="0"/>
              <a:t>graphite tiles necessary</a:t>
            </a:r>
          </a:p>
          <a:p>
            <a:pPr algn="ctr">
              <a:spcBef>
                <a:spcPct val="0"/>
              </a:spcBef>
              <a:buFontTx/>
              <a:buNone/>
            </a:pPr>
            <a:r>
              <a:rPr lang="en-US" altLang="de-DE" sz="1600" dirty="0" smtClean="0"/>
              <a:t>to do not overheat!!!</a:t>
            </a:r>
            <a:endParaRPr lang="en-US" altLang="de-DE" sz="1600" dirty="0"/>
          </a:p>
        </p:txBody>
      </p:sp>
      <p:sp>
        <p:nvSpPr>
          <p:cNvPr id="27" name="Textfeld 26"/>
          <p:cNvSpPr txBox="1"/>
          <p:nvPr/>
        </p:nvSpPr>
        <p:spPr>
          <a:xfrm>
            <a:off x="608335" y="5698041"/>
            <a:ext cx="7183377" cy="646331"/>
          </a:xfrm>
          <a:prstGeom prst="rect">
            <a:avLst/>
          </a:prstGeom>
          <a:noFill/>
        </p:spPr>
        <p:txBody>
          <a:bodyPr wrap="none" rtlCol="0">
            <a:spAutoFit/>
          </a:bodyPr>
          <a:lstStyle/>
          <a:p>
            <a:pPr marL="285750" indent="-285750">
              <a:buFont typeface="Symbol" panose="05050102010706020507" pitchFamily="18" charset="2"/>
              <a:buChar char="Þ"/>
            </a:pPr>
            <a:r>
              <a:rPr lang="en-US" altLang="de-DE" dirty="0" smtClean="0"/>
              <a:t>reduction </a:t>
            </a:r>
            <a:r>
              <a:rPr lang="en-US" altLang="de-DE" dirty="0"/>
              <a:t>of stray radiation by factor </a:t>
            </a:r>
            <a:r>
              <a:rPr lang="en-US" altLang="de-DE" dirty="0" smtClean="0"/>
              <a:t>2</a:t>
            </a:r>
            <a:endParaRPr lang="en-US" altLang="de-DE" dirty="0"/>
          </a:p>
          <a:p>
            <a:pPr>
              <a:buFont typeface="Symbol" panose="05050102010706020507" pitchFamily="18" charset="2"/>
              <a:buChar char="Þ"/>
              <a:defRPr/>
            </a:pPr>
            <a:r>
              <a:rPr lang="en-US" altLang="de-DE" dirty="0" smtClean="0"/>
              <a:t> High </a:t>
            </a:r>
            <a:r>
              <a:rPr lang="en-US" altLang="de-DE" dirty="0"/>
              <a:t>mode purity &amp; beam focusing allows redirection into </a:t>
            </a:r>
            <a:r>
              <a:rPr lang="en-US" altLang="de-DE" dirty="0" smtClean="0"/>
              <a:t>4</a:t>
            </a:r>
            <a:r>
              <a:rPr lang="en-US" altLang="de-DE" baseline="30000" dirty="0" smtClean="0"/>
              <a:t>th</a:t>
            </a:r>
            <a:r>
              <a:rPr lang="en-US" altLang="de-DE" dirty="0" smtClean="0"/>
              <a:t> path</a:t>
            </a:r>
            <a:endParaRPr lang="en-US" altLang="de-DE" dirty="0"/>
          </a:p>
        </p:txBody>
      </p:sp>
      <p:sp>
        <p:nvSpPr>
          <p:cNvPr id="28" name="Textfeld 31"/>
          <p:cNvSpPr txBox="1">
            <a:spLocks noChangeArrowheads="1"/>
          </p:cNvSpPr>
          <p:nvPr/>
        </p:nvSpPr>
        <p:spPr bwMode="auto">
          <a:xfrm>
            <a:off x="725293" y="3163049"/>
            <a:ext cx="2422534" cy="1246495"/>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de-DE" sz="1500" dirty="0" smtClean="0"/>
              <a:t>TZM-tile with holographic grating but without polarization matching </a:t>
            </a:r>
            <a:br>
              <a:rPr lang="en-US" altLang="de-DE" sz="1500" dirty="0" smtClean="0"/>
            </a:br>
            <a:r>
              <a:rPr lang="en-US" altLang="de-DE" sz="1500" dirty="0" smtClean="0"/>
              <a:t>→ 40% of </a:t>
            </a:r>
            <a:r>
              <a:rPr lang="en-US" altLang="de-DE" sz="1500" dirty="0" err="1" smtClean="0"/>
              <a:t>shinethrough</a:t>
            </a:r>
            <a:r>
              <a:rPr lang="en-US" altLang="de-DE" sz="1500" dirty="0" smtClean="0"/>
              <a:t> converted into X-mode</a:t>
            </a:r>
            <a:endParaRPr lang="en-US" altLang="de-DE" sz="1500" dirty="0"/>
          </a:p>
        </p:txBody>
      </p:sp>
      <p:cxnSp>
        <p:nvCxnSpPr>
          <p:cNvPr id="29" name="Gerade Verbindung mit Pfeil 28"/>
          <p:cNvCxnSpPr/>
          <p:nvPr/>
        </p:nvCxnSpPr>
        <p:spPr>
          <a:xfrm flipV="1">
            <a:off x="5509549" y="3265646"/>
            <a:ext cx="85366" cy="31036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feld 31"/>
          <p:cNvSpPr txBox="1">
            <a:spLocks noChangeArrowheads="1"/>
          </p:cNvSpPr>
          <p:nvPr/>
        </p:nvSpPr>
        <p:spPr bwMode="auto">
          <a:xfrm>
            <a:off x="4398380" y="3623813"/>
            <a:ext cx="1745624" cy="553998"/>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de-DE" sz="1500" i="1" dirty="0" smtClean="0"/>
              <a:t>Polished stainless </a:t>
            </a:r>
          </a:p>
          <a:p>
            <a:pPr algn="ctr">
              <a:spcBef>
                <a:spcPct val="0"/>
              </a:spcBef>
              <a:buNone/>
            </a:pPr>
            <a:r>
              <a:rPr lang="en-US" altLang="de-DE" sz="1500" i="1" dirty="0" smtClean="0"/>
              <a:t>steel panel</a:t>
            </a:r>
            <a:endParaRPr lang="en-US" altLang="de-DE" sz="1500" i="1" dirty="0"/>
          </a:p>
        </p:txBody>
      </p:sp>
      <p:sp>
        <p:nvSpPr>
          <p:cNvPr id="31" name="Rechteck 16"/>
          <p:cNvSpPr>
            <a:spLocks noChangeArrowheads="1"/>
          </p:cNvSpPr>
          <p:nvPr/>
        </p:nvSpPr>
        <p:spPr bwMode="auto">
          <a:xfrm>
            <a:off x="4160246" y="4294286"/>
            <a:ext cx="2070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600" dirty="0" smtClean="0"/>
              <a:t>p</a:t>
            </a:r>
            <a:r>
              <a:rPr lang="en-US" altLang="de-DE" sz="1600" baseline="-25000" dirty="0" smtClean="0"/>
              <a:t>1st</a:t>
            </a:r>
            <a:r>
              <a:rPr lang="en-US" altLang="de-DE" sz="1600" dirty="0" smtClean="0"/>
              <a:t> </a:t>
            </a:r>
            <a:r>
              <a:rPr lang="en-US" altLang="de-DE" sz="1600" baseline="-25000" dirty="0" smtClean="0"/>
              <a:t>pass </a:t>
            </a:r>
            <a:r>
              <a:rPr lang="en-US" altLang="de-DE" sz="1600" dirty="0"/>
              <a:t>= 73 </a:t>
            </a:r>
            <a:r>
              <a:rPr lang="en-US" altLang="de-DE" sz="1600" dirty="0" smtClean="0"/>
              <a:t>%</a:t>
            </a:r>
            <a:r>
              <a:rPr lang="en-US" altLang="de-DE" sz="1600" dirty="0"/>
              <a:t/>
            </a:r>
            <a:br>
              <a:rPr lang="en-US" altLang="de-DE" sz="1600" dirty="0"/>
            </a:br>
            <a:r>
              <a:rPr lang="en-US" altLang="de-DE" sz="1600" dirty="0" smtClean="0"/>
              <a:t>p</a:t>
            </a:r>
            <a:r>
              <a:rPr lang="en-US" altLang="de-DE" sz="1600" baseline="-25000" dirty="0" smtClean="0"/>
              <a:t>2nd pass </a:t>
            </a:r>
            <a:r>
              <a:rPr lang="en-US" altLang="de-DE" sz="1600" dirty="0"/>
              <a:t>= 50 %</a:t>
            </a:r>
            <a:br>
              <a:rPr lang="en-US" altLang="de-DE" sz="1600" dirty="0"/>
            </a:br>
            <a:r>
              <a:rPr lang="de-DE" altLang="de-DE" sz="1600" dirty="0" smtClean="0"/>
              <a:t>p</a:t>
            </a:r>
            <a:r>
              <a:rPr lang="de-DE" altLang="de-DE" sz="1600" baseline="-25000" dirty="0" smtClean="0"/>
              <a:t>3rd pass </a:t>
            </a:r>
            <a:r>
              <a:rPr lang="de-DE" altLang="de-DE" sz="1600" dirty="0"/>
              <a:t>= 48 %</a:t>
            </a:r>
            <a:br>
              <a:rPr lang="de-DE" altLang="de-DE" sz="1600" dirty="0"/>
            </a:br>
            <a:r>
              <a:rPr lang="de-DE" altLang="de-DE" sz="1600" dirty="0" err="1"/>
              <a:t>p</a:t>
            </a:r>
            <a:r>
              <a:rPr lang="de-DE" altLang="de-DE" sz="1600" baseline="-25000" dirty="0" err="1"/>
              <a:t>shine</a:t>
            </a:r>
            <a:r>
              <a:rPr lang="de-DE" altLang="de-DE" sz="1600" dirty="0"/>
              <a:t> = 1 % </a:t>
            </a:r>
          </a:p>
          <a:p>
            <a:pPr algn="ctr">
              <a:spcBef>
                <a:spcPct val="0"/>
              </a:spcBef>
              <a:buFontTx/>
              <a:buNone/>
            </a:pPr>
            <a:r>
              <a:rPr lang="de-DE" altLang="de-DE" sz="1600" dirty="0" err="1"/>
              <a:t>p</a:t>
            </a:r>
            <a:r>
              <a:rPr lang="de-DE" altLang="de-DE" sz="1600" baseline="-25000" dirty="0" err="1"/>
              <a:t>stray</a:t>
            </a:r>
            <a:r>
              <a:rPr lang="de-DE" altLang="de-DE" sz="1600" dirty="0"/>
              <a:t> = 11..13 %</a:t>
            </a:r>
          </a:p>
        </p:txBody>
      </p:sp>
      <p:sp>
        <p:nvSpPr>
          <p:cNvPr id="32" name="Rechteck 28"/>
          <p:cNvSpPr>
            <a:spLocks noChangeArrowheads="1"/>
          </p:cNvSpPr>
          <p:nvPr/>
        </p:nvSpPr>
        <p:spPr bwMode="auto">
          <a:xfrm>
            <a:off x="6422371" y="4286903"/>
            <a:ext cx="20716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DE" altLang="de-DE" sz="1600" dirty="0" smtClean="0"/>
              <a:t>p</a:t>
            </a:r>
            <a:r>
              <a:rPr lang="de-DE" altLang="de-DE" sz="1600" baseline="-25000" dirty="0" smtClean="0"/>
              <a:t>1st</a:t>
            </a:r>
            <a:r>
              <a:rPr lang="de-DE" altLang="de-DE" sz="1600" dirty="0" smtClean="0"/>
              <a:t> </a:t>
            </a:r>
            <a:r>
              <a:rPr lang="de-DE" altLang="de-DE" sz="1600" baseline="-25000" dirty="0" smtClean="0"/>
              <a:t>pass </a:t>
            </a:r>
            <a:r>
              <a:rPr lang="de-DE" altLang="de-DE" sz="1600" dirty="0"/>
              <a:t>= 68 </a:t>
            </a:r>
            <a:r>
              <a:rPr lang="de-DE" altLang="de-DE" sz="1600" dirty="0" smtClean="0"/>
              <a:t>%</a:t>
            </a:r>
            <a:r>
              <a:rPr lang="de-DE" altLang="de-DE" sz="1600" dirty="0"/>
              <a:t/>
            </a:r>
            <a:br>
              <a:rPr lang="de-DE" altLang="de-DE" sz="1600" dirty="0"/>
            </a:br>
            <a:r>
              <a:rPr lang="de-DE" altLang="de-DE" sz="1600" dirty="0" smtClean="0"/>
              <a:t>p</a:t>
            </a:r>
            <a:r>
              <a:rPr lang="de-DE" altLang="de-DE" sz="1600" baseline="-25000" dirty="0" smtClean="0"/>
              <a:t>2nd</a:t>
            </a:r>
            <a:r>
              <a:rPr lang="de-DE" altLang="de-DE" sz="1600" dirty="0" smtClean="0"/>
              <a:t> </a:t>
            </a:r>
            <a:r>
              <a:rPr lang="de-DE" altLang="de-DE" sz="1600" baseline="-25000" dirty="0" smtClean="0"/>
              <a:t>pass </a:t>
            </a:r>
            <a:r>
              <a:rPr lang="de-DE" altLang="de-DE" sz="1600" dirty="0"/>
              <a:t>= 63 %</a:t>
            </a:r>
          </a:p>
          <a:p>
            <a:pPr algn="ctr">
              <a:spcBef>
                <a:spcPct val="0"/>
              </a:spcBef>
              <a:buFontTx/>
              <a:buNone/>
            </a:pPr>
            <a:r>
              <a:rPr lang="de-DE" altLang="de-DE" sz="1600" dirty="0" smtClean="0"/>
              <a:t>p</a:t>
            </a:r>
            <a:r>
              <a:rPr lang="de-DE" altLang="de-DE" sz="1600" baseline="-25000" dirty="0" smtClean="0"/>
              <a:t>3rd</a:t>
            </a:r>
            <a:r>
              <a:rPr lang="de-DE" altLang="de-DE" sz="1600" dirty="0" smtClean="0"/>
              <a:t> </a:t>
            </a:r>
            <a:r>
              <a:rPr lang="de-DE" altLang="de-DE" sz="1600" baseline="-25000" dirty="0" smtClean="0"/>
              <a:t>pass </a:t>
            </a:r>
            <a:r>
              <a:rPr lang="de-DE" altLang="de-DE" sz="1600" dirty="0"/>
              <a:t>= 46 %</a:t>
            </a:r>
            <a:br>
              <a:rPr lang="de-DE" altLang="de-DE" sz="1600" dirty="0"/>
            </a:br>
            <a:r>
              <a:rPr lang="de-DE" altLang="de-DE" sz="1600" dirty="0" err="1"/>
              <a:t>p</a:t>
            </a:r>
            <a:r>
              <a:rPr lang="de-DE" altLang="de-DE" sz="1600" baseline="-25000" dirty="0" err="1"/>
              <a:t>shine</a:t>
            </a:r>
            <a:r>
              <a:rPr lang="de-DE" altLang="de-DE" sz="1600" dirty="0"/>
              <a:t> = 5 % </a:t>
            </a:r>
          </a:p>
          <a:p>
            <a:pPr algn="ctr">
              <a:spcBef>
                <a:spcPct val="0"/>
              </a:spcBef>
              <a:buFontTx/>
              <a:buNone/>
            </a:pPr>
            <a:r>
              <a:rPr lang="de-DE" altLang="de-DE" sz="1600" dirty="0" err="1"/>
              <a:t>p</a:t>
            </a:r>
            <a:r>
              <a:rPr lang="de-DE" altLang="de-DE" sz="1600" baseline="-25000" dirty="0" err="1"/>
              <a:t>stray</a:t>
            </a:r>
            <a:r>
              <a:rPr lang="de-DE" altLang="de-DE" sz="1600" dirty="0"/>
              <a:t> = 6..8 %</a:t>
            </a:r>
          </a:p>
        </p:txBody>
      </p:sp>
      <p:sp>
        <p:nvSpPr>
          <p:cNvPr id="34" name="Textfeld 33"/>
          <p:cNvSpPr txBox="1"/>
          <p:nvPr/>
        </p:nvSpPr>
        <p:spPr>
          <a:xfrm>
            <a:off x="2793507" y="984287"/>
            <a:ext cx="3082895" cy="369332"/>
          </a:xfrm>
          <a:prstGeom prst="rect">
            <a:avLst/>
          </a:prstGeom>
          <a:noFill/>
        </p:spPr>
        <p:txBody>
          <a:bodyPr wrap="none" rtlCol="0">
            <a:spAutoFit/>
          </a:bodyPr>
          <a:lstStyle/>
          <a:p>
            <a:r>
              <a:rPr lang="en-US" dirty="0" smtClean="0">
                <a:solidFill>
                  <a:schemeClr val="bg1"/>
                </a:solidFill>
              </a:rPr>
              <a:t>Example: </a:t>
            </a:r>
            <a:r>
              <a:rPr lang="en-US" dirty="0" err="1" smtClean="0">
                <a:solidFill>
                  <a:schemeClr val="bg1"/>
                </a:solidFill>
              </a:rPr>
              <a:t>Charly</a:t>
            </a:r>
            <a:r>
              <a:rPr lang="en-US" dirty="0" smtClean="0">
                <a:solidFill>
                  <a:schemeClr val="bg1"/>
                </a:solidFill>
              </a:rPr>
              <a:t> 1-beamline</a:t>
            </a:r>
            <a:endParaRPr lang="en-US" dirty="0">
              <a:solidFill>
                <a:schemeClr val="bg1"/>
              </a:solidFill>
            </a:endParaRPr>
          </a:p>
        </p:txBody>
      </p:sp>
    </p:spTree>
    <p:extLst>
      <p:ext uri="{BB962C8B-B14F-4D97-AF65-F5344CB8AC3E}">
        <p14:creationId xmlns:p14="http://schemas.microsoft.com/office/powerpoint/2010/main" val="382000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kur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30788" y="4230627"/>
            <a:ext cx="2948853" cy="2085449"/>
          </a:xfrm>
          <a:prstGeom prst="rect">
            <a:avLst/>
          </a:prstGeom>
        </p:spPr>
      </p:pic>
      <p:grpSp>
        <p:nvGrpSpPr>
          <p:cNvPr id="12" name="Gruppieren 11"/>
          <p:cNvGrpSpPr/>
          <p:nvPr/>
        </p:nvGrpSpPr>
        <p:grpSpPr>
          <a:xfrm>
            <a:off x="3333302" y="1898293"/>
            <a:ext cx="3586942" cy="4966089"/>
            <a:chOff x="3333302" y="1374188"/>
            <a:chExt cx="3586942" cy="4966089"/>
          </a:xfrm>
        </p:grpSpPr>
        <p:pic>
          <p:nvPicPr>
            <p:cNvPr id="7" name="Grafik 6"/>
            <p:cNvPicPr>
              <a:picLocks noChangeAspect="1"/>
            </p:cNvPicPr>
            <p:nvPr/>
          </p:nvPicPr>
          <p:blipFill>
            <a:blip r:embed="rId6"/>
            <a:stretch>
              <a:fillRect/>
            </a:stretch>
          </p:blipFill>
          <p:spPr>
            <a:xfrm>
              <a:off x="3333302" y="1374188"/>
              <a:ext cx="3586942" cy="4966089"/>
            </a:xfrm>
            <a:prstGeom prst="rect">
              <a:avLst/>
            </a:prstGeom>
          </p:spPr>
        </p:pic>
        <p:sp>
          <p:nvSpPr>
            <p:cNvPr id="64" name="Textfeld 63"/>
            <p:cNvSpPr txBox="1"/>
            <p:nvPr/>
          </p:nvSpPr>
          <p:spPr>
            <a:xfrm>
              <a:off x="3511070" y="1538868"/>
              <a:ext cx="536824" cy="294953"/>
            </a:xfrm>
            <a:prstGeom prst="rect">
              <a:avLst/>
            </a:prstGeom>
            <a:solidFill>
              <a:schemeClr val="bg1">
                <a:alpha val="59000"/>
              </a:schemeClr>
            </a:solidFill>
            <a:ln>
              <a:solidFill>
                <a:schemeClr val="tx1">
                  <a:lumMod val="50000"/>
                  <a:lumOff val="50000"/>
                </a:schemeClr>
              </a:solidFill>
            </a:ln>
          </p:spPr>
          <p:txBody>
            <a:bodyPr wrap="square" lIns="0" tIns="0" rIns="0" bIns="0" rtlCol="0" anchor="t" anchorCtr="0">
              <a:spAutoFit/>
            </a:bodyPr>
            <a:lstStyle/>
            <a:p>
              <a:pPr algn="l">
                <a:lnSpc>
                  <a:spcPts val="2300"/>
                </a:lnSpc>
                <a:spcBef>
                  <a:spcPts val="1150"/>
                </a:spcBef>
              </a:pPr>
              <a:r>
                <a:rPr lang="de-DE" sz="1600" b="1" dirty="0" smtClean="0"/>
                <a:t> OP2</a:t>
              </a:r>
              <a:endParaRPr lang="en-US" sz="1600" b="1" dirty="0" err="1" smtClean="0"/>
            </a:p>
          </p:txBody>
        </p:sp>
        <p:sp>
          <p:nvSpPr>
            <p:cNvPr id="65" name="Textfeld 64"/>
            <p:cNvSpPr txBox="1"/>
            <p:nvPr/>
          </p:nvSpPr>
          <p:spPr>
            <a:xfrm>
              <a:off x="5577227" y="3293349"/>
              <a:ext cx="529438" cy="369332"/>
            </a:xfrm>
            <a:prstGeom prst="rect">
              <a:avLst/>
            </a:prstGeom>
            <a:noFill/>
          </p:spPr>
          <p:txBody>
            <a:bodyPr wrap="square" rtlCol="0">
              <a:spAutoFit/>
            </a:bodyPr>
            <a:lstStyle/>
            <a:p>
              <a:r>
                <a:rPr lang="de-DE" b="1" dirty="0" smtClean="0">
                  <a:solidFill>
                    <a:schemeClr val="bg1"/>
                  </a:solidFill>
                </a:rPr>
                <a:t>E1</a:t>
              </a:r>
              <a:endParaRPr lang="de-DE" b="1" dirty="0">
                <a:solidFill>
                  <a:schemeClr val="bg1"/>
                </a:solidFill>
              </a:endParaRPr>
            </a:p>
          </p:txBody>
        </p:sp>
        <p:sp>
          <p:nvSpPr>
            <p:cNvPr id="66" name="Textfeld 65"/>
            <p:cNvSpPr txBox="1"/>
            <p:nvPr/>
          </p:nvSpPr>
          <p:spPr>
            <a:xfrm>
              <a:off x="5413645" y="2038193"/>
              <a:ext cx="529438" cy="369332"/>
            </a:xfrm>
            <a:prstGeom prst="rect">
              <a:avLst/>
            </a:prstGeom>
            <a:noFill/>
          </p:spPr>
          <p:txBody>
            <a:bodyPr wrap="square" rtlCol="0">
              <a:spAutoFit/>
            </a:bodyPr>
            <a:lstStyle/>
            <a:p>
              <a:r>
                <a:rPr lang="de-DE" b="1" dirty="0" smtClean="0"/>
                <a:t>D1</a:t>
              </a:r>
              <a:endParaRPr lang="de-DE" b="1" dirty="0"/>
            </a:p>
          </p:txBody>
        </p:sp>
        <p:sp>
          <p:nvSpPr>
            <p:cNvPr id="67" name="Textfeld 66"/>
            <p:cNvSpPr txBox="1"/>
            <p:nvPr/>
          </p:nvSpPr>
          <p:spPr>
            <a:xfrm>
              <a:off x="5995969" y="3137944"/>
              <a:ext cx="529438" cy="369332"/>
            </a:xfrm>
            <a:prstGeom prst="rect">
              <a:avLst/>
            </a:prstGeom>
            <a:noFill/>
          </p:spPr>
          <p:txBody>
            <a:bodyPr wrap="square" rtlCol="0">
              <a:spAutoFit/>
            </a:bodyPr>
            <a:lstStyle/>
            <a:p>
              <a:r>
                <a:rPr lang="de-DE" b="1" dirty="0" smtClean="0"/>
                <a:t>C1</a:t>
              </a:r>
              <a:endParaRPr lang="de-DE" b="1" dirty="0"/>
            </a:p>
          </p:txBody>
        </p:sp>
        <p:sp>
          <p:nvSpPr>
            <p:cNvPr id="68" name="Abgerundetes Rechteck 67"/>
            <p:cNvSpPr/>
            <p:nvPr/>
          </p:nvSpPr>
          <p:spPr bwMode="auto">
            <a:xfrm>
              <a:off x="3811841" y="2688578"/>
              <a:ext cx="1153957" cy="1734725"/>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feld 68"/>
            <p:cNvSpPr txBox="1"/>
            <p:nvPr/>
          </p:nvSpPr>
          <p:spPr>
            <a:xfrm>
              <a:off x="4228218" y="3352793"/>
              <a:ext cx="529438" cy="369332"/>
            </a:xfrm>
            <a:prstGeom prst="rect">
              <a:avLst/>
            </a:prstGeom>
            <a:noFill/>
          </p:spPr>
          <p:txBody>
            <a:bodyPr wrap="square" rtlCol="0">
              <a:spAutoFit/>
            </a:bodyPr>
            <a:lstStyle/>
            <a:p>
              <a:r>
                <a:rPr lang="de-DE" b="1" dirty="0" smtClean="0"/>
                <a:t>B1</a:t>
              </a:r>
              <a:endParaRPr lang="de-DE" b="1" dirty="0"/>
            </a:p>
          </p:txBody>
        </p:sp>
        <p:sp>
          <p:nvSpPr>
            <p:cNvPr id="71" name="Abgerundetes Rechteck 70"/>
            <p:cNvSpPr/>
            <p:nvPr/>
          </p:nvSpPr>
          <p:spPr bwMode="auto">
            <a:xfrm rot="21185885">
              <a:off x="5389226" y="1526971"/>
              <a:ext cx="568418"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Abgerundetes Rechteck 71"/>
            <p:cNvSpPr/>
            <p:nvPr/>
          </p:nvSpPr>
          <p:spPr bwMode="auto">
            <a:xfrm rot="21185885">
              <a:off x="5476005" y="2851197"/>
              <a:ext cx="560663"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Abgerundetes Rechteck 72"/>
            <p:cNvSpPr/>
            <p:nvPr/>
          </p:nvSpPr>
          <p:spPr bwMode="auto">
            <a:xfrm rot="21185885">
              <a:off x="6031567" y="2667666"/>
              <a:ext cx="428862"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el 1"/>
          <p:cNvSpPr>
            <a:spLocks noGrp="1"/>
          </p:cNvSpPr>
          <p:nvPr>
            <p:ph type="title"/>
          </p:nvPr>
        </p:nvSpPr>
        <p:spPr/>
        <p:txBody>
          <a:bodyPr/>
          <a:lstStyle/>
          <a:p>
            <a:r>
              <a:rPr lang="en-US" dirty="0"/>
              <a:t>4. Optimization of </a:t>
            </a:r>
            <a:r>
              <a:rPr lang="en-US" dirty="0" smtClean="0"/>
              <a:t>O2-scenario</a:t>
            </a:r>
            <a:r>
              <a:rPr lang="en-US" altLang="de-DE" dirty="0" smtClean="0"/>
              <a:t>: </a:t>
            </a:r>
            <a:r>
              <a:rPr lang="en-US" altLang="de-DE" b="0" dirty="0" smtClean="0"/>
              <a:t>polarization gratings</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cxnSp>
        <p:nvCxnSpPr>
          <p:cNvPr id="38" name="Gerade Verbindung mit Pfeil 37"/>
          <p:cNvCxnSpPr/>
          <p:nvPr/>
        </p:nvCxnSpPr>
        <p:spPr>
          <a:xfrm flipV="1">
            <a:off x="6487884" y="3424108"/>
            <a:ext cx="810305" cy="249724"/>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52" name="Grafik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261" y="3265646"/>
            <a:ext cx="2346951" cy="3073828"/>
          </a:xfrm>
          <a:prstGeom prst="rect">
            <a:avLst/>
          </a:prstGeom>
          <a:noFill/>
          <a:ln w="190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53" name="Gruppieren 28"/>
          <p:cNvGrpSpPr>
            <a:grpSpLocks/>
          </p:cNvGrpSpPr>
          <p:nvPr/>
        </p:nvGrpSpPr>
        <p:grpSpPr bwMode="auto">
          <a:xfrm>
            <a:off x="950033" y="3737911"/>
            <a:ext cx="1975300" cy="2326417"/>
            <a:chOff x="4089293" y="1993831"/>
            <a:chExt cx="1582738" cy="1870075"/>
          </a:xfrm>
        </p:grpSpPr>
        <p:sp>
          <p:nvSpPr>
            <p:cNvPr id="54" name="Abgerundetes Rechteck 53"/>
            <p:cNvSpPr/>
            <p:nvPr/>
          </p:nvSpPr>
          <p:spPr>
            <a:xfrm>
              <a:off x="4089293" y="2403168"/>
              <a:ext cx="584067" cy="731194"/>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Abgerundetes Rechteck 54"/>
            <p:cNvSpPr/>
            <p:nvPr/>
          </p:nvSpPr>
          <p:spPr>
            <a:xfrm>
              <a:off x="4089293" y="3134362"/>
              <a:ext cx="584067" cy="729544"/>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Abgerundetes Rechteck 55"/>
            <p:cNvSpPr/>
            <p:nvPr/>
          </p:nvSpPr>
          <p:spPr>
            <a:xfrm rot="20895661">
              <a:off x="5244264" y="2505502"/>
              <a:ext cx="329052" cy="51002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Abgerundetes Rechteck 56"/>
            <p:cNvSpPr/>
            <p:nvPr/>
          </p:nvSpPr>
          <p:spPr>
            <a:xfrm rot="20895661">
              <a:off x="5342979" y="3015522"/>
              <a:ext cx="329052" cy="511671"/>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Abgerundetes Rechteck 57"/>
            <p:cNvSpPr/>
            <p:nvPr/>
          </p:nvSpPr>
          <p:spPr>
            <a:xfrm rot="20895661">
              <a:off x="4905341" y="1993831"/>
              <a:ext cx="329052" cy="511671"/>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9" name="Textfeld 58"/>
          <p:cNvSpPr txBox="1"/>
          <p:nvPr/>
        </p:nvSpPr>
        <p:spPr>
          <a:xfrm>
            <a:off x="1117816" y="4552328"/>
            <a:ext cx="529438" cy="369332"/>
          </a:xfrm>
          <a:prstGeom prst="rect">
            <a:avLst/>
          </a:prstGeom>
          <a:noFill/>
        </p:spPr>
        <p:txBody>
          <a:bodyPr wrap="square" rtlCol="0">
            <a:spAutoFit/>
          </a:bodyPr>
          <a:lstStyle/>
          <a:p>
            <a:r>
              <a:rPr lang="de-DE" b="1" dirty="0" smtClean="0"/>
              <a:t>B1</a:t>
            </a:r>
            <a:endParaRPr lang="de-DE" b="1" dirty="0"/>
          </a:p>
        </p:txBody>
      </p:sp>
      <p:sp>
        <p:nvSpPr>
          <p:cNvPr id="60" name="Textfeld 59"/>
          <p:cNvSpPr txBox="1"/>
          <p:nvPr/>
        </p:nvSpPr>
        <p:spPr>
          <a:xfrm>
            <a:off x="1097905" y="5349210"/>
            <a:ext cx="529438" cy="369332"/>
          </a:xfrm>
          <a:prstGeom prst="rect">
            <a:avLst/>
          </a:prstGeom>
          <a:noFill/>
        </p:spPr>
        <p:txBody>
          <a:bodyPr wrap="square" rtlCol="0">
            <a:spAutoFit/>
          </a:bodyPr>
          <a:lstStyle/>
          <a:p>
            <a:r>
              <a:rPr lang="de-DE" b="1" dirty="0" smtClean="0"/>
              <a:t>A1</a:t>
            </a:r>
            <a:endParaRPr lang="de-DE" b="1" dirty="0"/>
          </a:p>
        </p:txBody>
      </p:sp>
      <p:sp>
        <p:nvSpPr>
          <p:cNvPr id="61" name="Textfeld 60"/>
          <p:cNvSpPr txBox="1"/>
          <p:nvPr/>
        </p:nvSpPr>
        <p:spPr>
          <a:xfrm>
            <a:off x="2367443" y="4492193"/>
            <a:ext cx="529438" cy="369332"/>
          </a:xfrm>
          <a:prstGeom prst="rect">
            <a:avLst/>
          </a:prstGeom>
          <a:noFill/>
        </p:spPr>
        <p:txBody>
          <a:bodyPr wrap="square" rtlCol="0">
            <a:spAutoFit/>
          </a:bodyPr>
          <a:lstStyle/>
          <a:p>
            <a:r>
              <a:rPr lang="de-DE" b="1" dirty="0" smtClean="0"/>
              <a:t>D1</a:t>
            </a:r>
            <a:endParaRPr lang="de-DE" b="1" dirty="0"/>
          </a:p>
        </p:txBody>
      </p:sp>
      <p:sp>
        <p:nvSpPr>
          <p:cNvPr id="62" name="Textfeld 61"/>
          <p:cNvSpPr txBox="1"/>
          <p:nvPr/>
        </p:nvSpPr>
        <p:spPr>
          <a:xfrm>
            <a:off x="1935191" y="3854757"/>
            <a:ext cx="529438" cy="369332"/>
          </a:xfrm>
          <a:prstGeom prst="rect">
            <a:avLst/>
          </a:prstGeom>
          <a:noFill/>
        </p:spPr>
        <p:txBody>
          <a:bodyPr wrap="square" rtlCol="0">
            <a:spAutoFit/>
          </a:bodyPr>
          <a:lstStyle/>
          <a:p>
            <a:r>
              <a:rPr lang="de-DE" b="1" dirty="0" smtClean="0"/>
              <a:t>E1</a:t>
            </a:r>
            <a:endParaRPr lang="de-DE" b="1" dirty="0"/>
          </a:p>
        </p:txBody>
      </p:sp>
      <p:sp>
        <p:nvSpPr>
          <p:cNvPr id="63" name="Textfeld 62"/>
          <p:cNvSpPr txBox="1"/>
          <p:nvPr/>
        </p:nvSpPr>
        <p:spPr>
          <a:xfrm>
            <a:off x="2486869" y="5114623"/>
            <a:ext cx="529438" cy="369332"/>
          </a:xfrm>
          <a:prstGeom prst="rect">
            <a:avLst/>
          </a:prstGeom>
          <a:noFill/>
        </p:spPr>
        <p:txBody>
          <a:bodyPr wrap="square" rtlCol="0">
            <a:spAutoFit/>
          </a:bodyPr>
          <a:lstStyle/>
          <a:p>
            <a:r>
              <a:rPr lang="de-DE" b="1" dirty="0" smtClean="0"/>
              <a:t>C1</a:t>
            </a:r>
            <a:endParaRPr lang="de-DE" b="1" dirty="0"/>
          </a:p>
        </p:txBody>
      </p:sp>
      <p:sp>
        <p:nvSpPr>
          <p:cNvPr id="11" name="Textfeld 10"/>
          <p:cNvSpPr txBox="1"/>
          <p:nvPr/>
        </p:nvSpPr>
        <p:spPr>
          <a:xfrm>
            <a:off x="858314" y="3389983"/>
            <a:ext cx="752621" cy="294953"/>
          </a:xfrm>
          <a:prstGeom prst="rect">
            <a:avLst/>
          </a:prstGeom>
          <a:solidFill>
            <a:schemeClr val="bg1">
              <a:alpha val="59000"/>
            </a:schemeClr>
          </a:solidFill>
          <a:ln>
            <a:solidFill>
              <a:schemeClr val="tx1">
                <a:lumMod val="50000"/>
                <a:lumOff val="50000"/>
              </a:schemeClr>
            </a:solidFill>
          </a:ln>
        </p:spPr>
        <p:txBody>
          <a:bodyPr wrap="square" lIns="0" tIns="0" rIns="0" bIns="0" rtlCol="0" anchor="t" anchorCtr="0">
            <a:spAutoFit/>
          </a:bodyPr>
          <a:lstStyle/>
          <a:p>
            <a:pPr algn="l">
              <a:lnSpc>
                <a:spcPts val="2300"/>
              </a:lnSpc>
              <a:spcBef>
                <a:spcPts val="1150"/>
              </a:spcBef>
            </a:pPr>
            <a:r>
              <a:rPr lang="de-DE" sz="1600" b="1" dirty="0" smtClean="0"/>
              <a:t> OP1.2</a:t>
            </a:r>
            <a:endParaRPr lang="en-US" sz="1600" b="1" dirty="0" err="1" smtClean="0"/>
          </a:p>
        </p:txBody>
      </p:sp>
      <p:sp>
        <p:nvSpPr>
          <p:cNvPr id="13" name="Rechteck 12"/>
          <p:cNvSpPr/>
          <p:nvPr/>
        </p:nvSpPr>
        <p:spPr>
          <a:xfrm>
            <a:off x="3133493" y="6369954"/>
            <a:ext cx="4468224" cy="68579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84" name="Grafik 83"/>
          <p:cNvPicPr>
            <a:picLocks noChangeAspect="1"/>
          </p:cNvPicPr>
          <p:nvPr/>
        </p:nvPicPr>
        <p:blipFill>
          <a:blip r:embed="rId8"/>
          <a:stretch>
            <a:fillRect/>
          </a:stretch>
        </p:blipFill>
        <p:spPr>
          <a:xfrm>
            <a:off x="9455396" y="956209"/>
            <a:ext cx="2009775" cy="895350"/>
          </a:xfrm>
          <a:prstGeom prst="rect">
            <a:avLst/>
          </a:prstGeom>
          <a:ln w="19050">
            <a:solidFill>
              <a:schemeClr val="tx1">
                <a:lumMod val="50000"/>
                <a:lumOff val="50000"/>
              </a:schemeClr>
            </a:solidFill>
          </a:ln>
        </p:spPr>
      </p:pic>
      <p:pic>
        <p:nvPicPr>
          <p:cNvPr id="14" name="Grafik 13"/>
          <p:cNvPicPr>
            <a:picLocks noChangeAspect="1"/>
          </p:cNvPicPr>
          <p:nvPr/>
        </p:nvPicPr>
        <p:blipFill>
          <a:blip r:embed="rId9"/>
          <a:stretch>
            <a:fillRect/>
          </a:stretch>
        </p:blipFill>
        <p:spPr>
          <a:xfrm>
            <a:off x="7408568" y="1944269"/>
            <a:ext cx="4051345" cy="2112736"/>
          </a:xfrm>
          <a:prstGeom prst="rect">
            <a:avLst/>
          </a:prstGeom>
          <a:ln w="19050">
            <a:solidFill>
              <a:schemeClr val="tx1">
                <a:lumMod val="50000"/>
                <a:lumOff val="50000"/>
              </a:schemeClr>
            </a:solidFill>
          </a:ln>
        </p:spPr>
      </p:pic>
      <p:sp>
        <p:nvSpPr>
          <p:cNvPr id="41" name="Rechteck 40"/>
          <p:cNvSpPr/>
          <p:nvPr/>
        </p:nvSpPr>
        <p:spPr>
          <a:xfrm>
            <a:off x="8880609" y="3302175"/>
            <a:ext cx="705678" cy="422757"/>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rade Verbindung mit Pfeil 41"/>
          <p:cNvCxnSpPr/>
          <p:nvPr/>
        </p:nvCxnSpPr>
        <p:spPr>
          <a:xfrm flipV="1">
            <a:off x="9278793" y="1898293"/>
            <a:ext cx="551007" cy="120857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76" name="Rectangle 9"/>
          <p:cNvSpPr>
            <a:spLocks noChangeArrowheads="1"/>
          </p:cNvSpPr>
          <p:nvPr/>
        </p:nvSpPr>
        <p:spPr bwMode="auto">
          <a:xfrm>
            <a:off x="541335" y="1000408"/>
            <a:ext cx="10834235" cy="38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smtClean="0">
                <a:latin typeface="+mn-lt"/>
              </a:rPr>
              <a:t>Flat reflectors with polarization gratings for 4 of 5 former beams of OP1.2 </a:t>
            </a:r>
          </a:p>
          <a:p>
            <a:pPr marL="284400" indent="-284400">
              <a:lnSpc>
                <a:spcPct val="110000"/>
              </a:lnSpc>
              <a:spcBef>
                <a:spcPts val="600"/>
              </a:spcBef>
              <a:defRPr/>
            </a:pPr>
            <a:r>
              <a:rPr lang="en-US" altLang="de-DE" sz="1800" dirty="0" smtClean="0">
                <a:latin typeface="+mn-lt"/>
              </a:rPr>
              <a:t>tile surface increased as much as possible + field line shadow by surrounding tiles</a:t>
            </a:r>
          </a:p>
          <a:p>
            <a:pPr marL="284400" indent="-284400">
              <a:lnSpc>
                <a:spcPct val="110000"/>
              </a:lnSpc>
              <a:spcBef>
                <a:spcPts val="600"/>
              </a:spcBef>
              <a:defRPr/>
            </a:pPr>
            <a:r>
              <a:rPr lang="en-US" altLang="de-DE" sz="1800" dirty="0" smtClean="0">
                <a:latin typeface="+mn-lt"/>
              </a:rPr>
              <a:t>Sinusoidal gratings </a:t>
            </a:r>
            <a:br>
              <a:rPr lang="en-US" altLang="de-DE" sz="1800" dirty="0" smtClean="0">
                <a:latin typeface="+mn-lt"/>
              </a:rPr>
            </a:br>
            <a:r>
              <a:rPr lang="en-US" altLang="de-DE" sz="1800" dirty="0" smtClean="0">
                <a:latin typeface="+mn-lt"/>
              </a:rPr>
              <a:t>produced</a:t>
            </a:r>
            <a:r>
              <a:rPr lang="en-US" altLang="de-DE" sz="1800" dirty="0">
                <a:latin typeface="+mn-lt"/>
              </a:rPr>
              <a:t> </a:t>
            </a:r>
            <a:r>
              <a:rPr lang="en-US" altLang="de-DE" sz="1800" dirty="0" smtClean="0">
                <a:latin typeface="+mn-lt"/>
              </a:rPr>
              <a:t>by wire </a:t>
            </a:r>
            <a:br>
              <a:rPr lang="en-US" altLang="de-DE" sz="1800" dirty="0" smtClean="0">
                <a:latin typeface="+mn-lt"/>
              </a:rPr>
            </a:br>
            <a:r>
              <a:rPr lang="en-US" altLang="de-DE" sz="1800" dirty="0" smtClean="0">
                <a:latin typeface="+mn-lt"/>
              </a:rPr>
              <a:t>erosion (&lt; 0.5 k€/tile) </a:t>
            </a:r>
          </a:p>
          <a:p>
            <a:pPr marL="0" indent="0">
              <a:lnSpc>
                <a:spcPct val="110000"/>
              </a:lnSpc>
              <a:spcBef>
                <a:spcPts val="600"/>
              </a:spcBef>
              <a:buNone/>
              <a:defRPr/>
            </a:pPr>
            <a:endParaRPr lang="en-US" sz="1800"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13</a:t>
            </a:fld>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pic>
        <p:nvPicPr>
          <p:cNvPr id="92" name="Grafik 91"/>
          <p:cNvPicPr>
            <a:picLocks noChangeAspect="1"/>
          </p:cNvPicPr>
          <p:nvPr/>
        </p:nvPicPr>
        <p:blipFill>
          <a:blip r:embed="rId10"/>
          <a:stretch>
            <a:fillRect/>
          </a:stretch>
        </p:blipFill>
        <p:spPr>
          <a:xfrm>
            <a:off x="7298189" y="5701364"/>
            <a:ext cx="1660013" cy="490834"/>
          </a:xfrm>
          <a:prstGeom prst="rect">
            <a:avLst/>
          </a:prstGeom>
          <a:ln>
            <a:solidFill>
              <a:schemeClr val="tx1">
                <a:lumMod val="50000"/>
                <a:lumOff val="50000"/>
              </a:schemeClr>
            </a:solidFill>
          </a:ln>
        </p:spPr>
      </p:pic>
    </p:spTree>
    <p:extLst>
      <p:ext uri="{BB962C8B-B14F-4D97-AF65-F5344CB8AC3E}">
        <p14:creationId xmlns:p14="http://schemas.microsoft.com/office/powerpoint/2010/main" val="137913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3333302" y="1898293"/>
            <a:ext cx="3586942" cy="4966089"/>
            <a:chOff x="3333302" y="1374188"/>
            <a:chExt cx="3586942" cy="4966089"/>
          </a:xfrm>
        </p:grpSpPr>
        <p:pic>
          <p:nvPicPr>
            <p:cNvPr id="7" name="Grafik 6"/>
            <p:cNvPicPr>
              <a:picLocks noChangeAspect="1"/>
            </p:cNvPicPr>
            <p:nvPr/>
          </p:nvPicPr>
          <p:blipFill>
            <a:blip r:embed="rId3"/>
            <a:stretch>
              <a:fillRect/>
            </a:stretch>
          </p:blipFill>
          <p:spPr>
            <a:xfrm>
              <a:off x="3333302" y="1374188"/>
              <a:ext cx="3586942" cy="4966089"/>
            </a:xfrm>
            <a:prstGeom prst="rect">
              <a:avLst/>
            </a:prstGeom>
          </p:spPr>
        </p:pic>
        <p:sp>
          <p:nvSpPr>
            <p:cNvPr id="64" name="Textfeld 63"/>
            <p:cNvSpPr txBox="1"/>
            <p:nvPr/>
          </p:nvSpPr>
          <p:spPr>
            <a:xfrm>
              <a:off x="3511070" y="1538868"/>
              <a:ext cx="536824" cy="294953"/>
            </a:xfrm>
            <a:prstGeom prst="rect">
              <a:avLst/>
            </a:prstGeom>
            <a:solidFill>
              <a:schemeClr val="bg1">
                <a:alpha val="59000"/>
              </a:schemeClr>
            </a:solidFill>
            <a:ln>
              <a:solidFill>
                <a:schemeClr val="tx1">
                  <a:lumMod val="50000"/>
                  <a:lumOff val="50000"/>
                </a:schemeClr>
              </a:solidFill>
            </a:ln>
          </p:spPr>
          <p:txBody>
            <a:bodyPr wrap="square" lIns="0" tIns="0" rIns="0" bIns="0" rtlCol="0" anchor="t" anchorCtr="0">
              <a:spAutoFit/>
            </a:bodyPr>
            <a:lstStyle/>
            <a:p>
              <a:pPr algn="l">
                <a:lnSpc>
                  <a:spcPts val="2300"/>
                </a:lnSpc>
                <a:spcBef>
                  <a:spcPts val="1150"/>
                </a:spcBef>
              </a:pPr>
              <a:r>
                <a:rPr lang="de-DE" sz="1600" b="1" dirty="0" smtClean="0"/>
                <a:t> OP2</a:t>
              </a:r>
              <a:endParaRPr lang="en-US" sz="1600" b="1" dirty="0" err="1" smtClean="0"/>
            </a:p>
          </p:txBody>
        </p:sp>
        <p:sp>
          <p:nvSpPr>
            <p:cNvPr id="65" name="Textfeld 64"/>
            <p:cNvSpPr txBox="1"/>
            <p:nvPr/>
          </p:nvSpPr>
          <p:spPr>
            <a:xfrm>
              <a:off x="5577227" y="3293349"/>
              <a:ext cx="529438" cy="369332"/>
            </a:xfrm>
            <a:prstGeom prst="rect">
              <a:avLst/>
            </a:prstGeom>
            <a:noFill/>
          </p:spPr>
          <p:txBody>
            <a:bodyPr wrap="square" rtlCol="0">
              <a:spAutoFit/>
            </a:bodyPr>
            <a:lstStyle/>
            <a:p>
              <a:r>
                <a:rPr lang="de-DE" b="1" dirty="0" smtClean="0">
                  <a:solidFill>
                    <a:schemeClr val="bg1"/>
                  </a:solidFill>
                </a:rPr>
                <a:t>E1</a:t>
              </a:r>
              <a:endParaRPr lang="de-DE" b="1" dirty="0">
                <a:solidFill>
                  <a:schemeClr val="bg1"/>
                </a:solidFill>
              </a:endParaRPr>
            </a:p>
          </p:txBody>
        </p:sp>
        <p:sp>
          <p:nvSpPr>
            <p:cNvPr id="66" name="Textfeld 65"/>
            <p:cNvSpPr txBox="1"/>
            <p:nvPr/>
          </p:nvSpPr>
          <p:spPr>
            <a:xfrm>
              <a:off x="5413645" y="2038193"/>
              <a:ext cx="529438" cy="369332"/>
            </a:xfrm>
            <a:prstGeom prst="rect">
              <a:avLst/>
            </a:prstGeom>
            <a:noFill/>
          </p:spPr>
          <p:txBody>
            <a:bodyPr wrap="square" rtlCol="0">
              <a:spAutoFit/>
            </a:bodyPr>
            <a:lstStyle/>
            <a:p>
              <a:r>
                <a:rPr lang="de-DE" b="1" dirty="0" smtClean="0"/>
                <a:t>D1</a:t>
              </a:r>
              <a:endParaRPr lang="de-DE" b="1" dirty="0"/>
            </a:p>
          </p:txBody>
        </p:sp>
        <p:sp>
          <p:nvSpPr>
            <p:cNvPr id="67" name="Textfeld 66"/>
            <p:cNvSpPr txBox="1"/>
            <p:nvPr/>
          </p:nvSpPr>
          <p:spPr>
            <a:xfrm>
              <a:off x="5995969" y="3137944"/>
              <a:ext cx="529438" cy="369332"/>
            </a:xfrm>
            <a:prstGeom prst="rect">
              <a:avLst/>
            </a:prstGeom>
            <a:noFill/>
          </p:spPr>
          <p:txBody>
            <a:bodyPr wrap="square" rtlCol="0">
              <a:spAutoFit/>
            </a:bodyPr>
            <a:lstStyle/>
            <a:p>
              <a:r>
                <a:rPr lang="de-DE" b="1" dirty="0" smtClean="0"/>
                <a:t>C1</a:t>
              </a:r>
              <a:endParaRPr lang="de-DE" b="1" dirty="0"/>
            </a:p>
          </p:txBody>
        </p:sp>
        <p:sp>
          <p:nvSpPr>
            <p:cNvPr id="68" name="Abgerundetes Rechteck 67"/>
            <p:cNvSpPr/>
            <p:nvPr/>
          </p:nvSpPr>
          <p:spPr bwMode="auto">
            <a:xfrm>
              <a:off x="3811841" y="2688578"/>
              <a:ext cx="1153957" cy="1734725"/>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feld 68"/>
            <p:cNvSpPr txBox="1"/>
            <p:nvPr/>
          </p:nvSpPr>
          <p:spPr>
            <a:xfrm>
              <a:off x="4228218" y="3352793"/>
              <a:ext cx="529438" cy="369332"/>
            </a:xfrm>
            <a:prstGeom prst="rect">
              <a:avLst/>
            </a:prstGeom>
            <a:noFill/>
          </p:spPr>
          <p:txBody>
            <a:bodyPr wrap="square" rtlCol="0">
              <a:spAutoFit/>
            </a:bodyPr>
            <a:lstStyle/>
            <a:p>
              <a:r>
                <a:rPr lang="de-DE" b="1" dirty="0" smtClean="0"/>
                <a:t>B1</a:t>
              </a:r>
              <a:endParaRPr lang="de-DE" b="1" dirty="0"/>
            </a:p>
          </p:txBody>
        </p:sp>
        <p:sp>
          <p:nvSpPr>
            <p:cNvPr id="71" name="Abgerundetes Rechteck 70"/>
            <p:cNvSpPr/>
            <p:nvPr/>
          </p:nvSpPr>
          <p:spPr bwMode="auto">
            <a:xfrm rot="21185885">
              <a:off x="5389226" y="1526971"/>
              <a:ext cx="568418"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Abgerundetes Rechteck 71"/>
            <p:cNvSpPr/>
            <p:nvPr/>
          </p:nvSpPr>
          <p:spPr bwMode="auto">
            <a:xfrm rot="21185885">
              <a:off x="5476005" y="2851197"/>
              <a:ext cx="560663"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Abgerundetes Rechteck 72"/>
            <p:cNvSpPr/>
            <p:nvPr/>
          </p:nvSpPr>
          <p:spPr bwMode="auto">
            <a:xfrm rot="21185885">
              <a:off x="6031567" y="2667666"/>
              <a:ext cx="428862"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el 1"/>
          <p:cNvSpPr>
            <a:spLocks noGrp="1"/>
          </p:cNvSpPr>
          <p:nvPr>
            <p:ph type="title"/>
          </p:nvPr>
        </p:nvSpPr>
        <p:spPr/>
        <p:txBody>
          <a:bodyPr/>
          <a:lstStyle/>
          <a:p>
            <a:r>
              <a:rPr lang="en-US" dirty="0"/>
              <a:t>4. Optimization of </a:t>
            </a:r>
            <a:r>
              <a:rPr lang="en-US" dirty="0" smtClean="0"/>
              <a:t>O2-scenario</a:t>
            </a:r>
            <a:r>
              <a:rPr lang="en-US" altLang="de-DE" dirty="0" smtClean="0"/>
              <a:t>: </a:t>
            </a:r>
            <a:r>
              <a:rPr lang="en-US" altLang="de-DE" b="0" dirty="0" smtClean="0"/>
              <a:t>polarization gratings</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13" name="Rechteck 12"/>
          <p:cNvSpPr/>
          <p:nvPr/>
        </p:nvSpPr>
        <p:spPr>
          <a:xfrm>
            <a:off x="3133493" y="6339474"/>
            <a:ext cx="4468224" cy="68579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6" name="Rectangle 9"/>
          <p:cNvSpPr>
            <a:spLocks noChangeArrowheads="1"/>
          </p:cNvSpPr>
          <p:nvPr/>
        </p:nvSpPr>
        <p:spPr bwMode="auto">
          <a:xfrm>
            <a:off x="541335" y="1000409"/>
            <a:ext cx="7764465" cy="208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a:latin typeface="+mn-lt"/>
              </a:rPr>
              <a:t>g</a:t>
            </a:r>
            <a:r>
              <a:rPr lang="en-US" altLang="de-DE" sz="1800" dirty="0" smtClean="0">
                <a:latin typeface="+mn-lt"/>
              </a:rPr>
              <a:t>rating orientation (mostly) parallel to field lines at inner wall</a:t>
            </a:r>
            <a:r>
              <a:rPr lang="de-DE" altLang="de-DE" sz="1800" dirty="0" smtClean="0">
                <a:latin typeface="+mn-lt"/>
              </a:rPr>
              <a:t> </a:t>
            </a:r>
            <a:endParaRPr lang="en-US" altLang="de-DE" sz="1800" dirty="0" smtClean="0">
              <a:latin typeface="+mn-lt"/>
            </a:endParaRPr>
          </a:p>
          <a:p>
            <a:pPr>
              <a:lnSpc>
                <a:spcPct val="110000"/>
              </a:lnSpc>
              <a:spcBef>
                <a:spcPts val="600"/>
              </a:spcBef>
              <a:buFont typeface="Symbol" panose="05050102010706020507" pitchFamily="18" charset="2"/>
              <a:buChar char="Þ"/>
              <a:defRPr/>
            </a:pPr>
            <a:r>
              <a:rPr lang="en-US" altLang="de-DE" sz="1800" dirty="0">
                <a:latin typeface="+mn-lt"/>
              </a:rPr>
              <a:t>n</a:t>
            </a:r>
            <a:r>
              <a:rPr lang="en-US" altLang="de-DE" sz="1800" dirty="0" smtClean="0">
                <a:latin typeface="+mn-lt"/>
              </a:rPr>
              <a:t>o leading edge + low O-mode loss (but maximum X-mode loss) </a:t>
            </a:r>
          </a:p>
          <a:p>
            <a:pPr>
              <a:lnSpc>
                <a:spcPct val="110000"/>
              </a:lnSpc>
              <a:spcBef>
                <a:spcPts val="600"/>
              </a:spcBef>
              <a:buFont typeface="Symbol" panose="05050102010706020507" pitchFamily="18" charset="2"/>
              <a:buChar char="Þ"/>
              <a:defRPr/>
            </a:pPr>
            <a:r>
              <a:rPr lang="en-US" altLang="de-DE" sz="1800" dirty="0" smtClean="0">
                <a:latin typeface="+mn-lt"/>
              </a:rPr>
              <a:t>polarization correction </a:t>
            </a:r>
            <a:br>
              <a:rPr lang="en-US" altLang="de-DE" sz="1800" dirty="0" smtClean="0">
                <a:latin typeface="+mn-lt"/>
              </a:rPr>
            </a:br>
            <a:r>
              <a:rPr lang="en-US" altLang="de-DE" sz="1800" dirty="0" smtClean="0">
                <a:latin typeface="+mn-lt"/>
              </a:rPr>
              <a:t>works for both B-field </a:t>
            </a:r>
            <a:br>
              <a:rPr lang="en-US" altLang="de-DE" sz="1800" dirty="0" smtClean="0">
                <a:latin typeface="+mn-lt"/>
              </a:rPr>
            </a:br>
            <a:r>
              <a:rPr lang="en-US" altLang="de-DE" sz="1800" dirty="0" err="1" smtClean="0">
                <a:latin typeface="+mn-lt"/>
              </a:rPr>
              <a:t>directions+both</a:t>
            </a:r>
            <a:r>
              <a:rPr lang="en-US" altLang="de-DE" sz="1800" dirty="0" smtClean="0">
                <a:latin typeface="+mn-lt"/>
              </a:rPr>
              <a:t> modes </a:t>
            </a:r>
          </a:p>
          <a:p>
            <a:pPr>
              <a:lnSpc>
                <a:spcPct val="110000"/>
              </a:lnSpc>
              <a:spcBef>
                <a:spcPts val="600"/>
              </a:spcBef>
              <a:buFont typeface="Symbol" panose="05050102010706020507" pitchFamily="18" charset="2"/>
              <a:buChar char="Þ"/>
              <a:defRPr/>
            </a:pPr>
            <a:endParaRPr lang="en-US" altLang="de-DE" sz="1800" dirty="0" smtClean="0">
              <a:latin typeface="+mn-lt"/>
            </a:endParaRPr>
          </a:p>
          <a:p>
            <a:pPr marL="0" indent="0">
              <a:lnSpc>
                <a:spcPct val="110000"/>
              </a:lnSpc>
              <a:spcBef>
                <a:spcPts val="600"/>
              </a:spcBef>
              <a:buNone/>
              <a:defRPr/>
            </a:pPr>
            <a:endParaRPr lang="en-US" sz="1800"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14</a:t>
            </a:fld>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sp>
        <p:nvSpPr>
          <p:cNvPr id="16" name="Freihandform 15"/>
          <p:cNvSpPr/>
          <p:nvPr/>
        </p:nvSpPr>
        <p:spPr>
          <a:xfrm>
            <a:off x="3276600" y="2373086"/>
            <a:ext cx="3015343" cy="1741714"/>
          </a:xfrm>
          <a:custGeom>
            <a:avLst/>
            <a:gdLst>
              <a:gd name="connsiteX0" fmla="*/ 0 w 3015343"/>
              <a:gd name="connsiteY0" fmla="*/ 1741714 h 1741714"/>
              <a:gd name="connsiteX1" fmla="*/ 870857 w 3015343"/>
              <a:gd name="connsiteY1" fmla="*/ 1284514 h 1741714"/>
              <a:gd name="connsiteX2" fmla="*/ 1850571 w 3015343"/>
              <a:gd name="connsiteY2" fmla="*/ 762000 h 1741714"/>
              <a:gd name="connsiteX3" fmla="*/ 2721429 w 3015343"/>
              <a:gd name="connsiteY3" fmla="*/ 195943 h 1741714"/>
              <a:gd name="connsiteX4" fmla="*/ 3015343 w 3015343"/>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343" h="1741714">
                <a:moveTo>
                  <a:pt x="0" y="1741714"/>
                </a:moveTo>
                <a:lnTo>
                  <a:pt x="870857" y="1284514"/>
                </a:lnTo>
                <a:cubicBezTo>
                  <a:pt x="1179286" y="1121228"/>
                  <a:pt x="1542143" y="943428"/>
                  <a:pt x="1850571" y="762000"/>
                </a:cubicBezTo>
                <a:cubicBezTo>
                  <a:pt x="2158999" y="580572"/>
                  <a:pt x="2527300" y="322943"/>
                  <a:pt x="2721429" y="195943"/>
                </a:cubicBezTo>
                <a:cubicBezTo>
                  <a:pt x="2915558" y="68943"/>
                  <a:pt x="2965450" y="34471"/>
                  <a:pt x="3015343" y="0"/>
                </a:cubicBezTo>
              </a:path>
            </a:pathLst>
          </a:custGeom>
          <a:noFill/>
          <a:ln w="38100" cmpd="sng">
            <a:solidFill>
              <a:srgbClr val="03FD0F"/>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ihandform 48"/>
          <p:cNvSpPr/>
          <p:nvPr/>
        </p:nvSpPr>
        <p:spPr>
          <a:xfrm>
            <a:off x="3393332" y="2643866"/>
            <a:ext cx="3015343" cy="1741714"/>
          </a:xfrm>
          <a:custGeom>
            <a:avLst/>
            <a:gdLst>
              <a:gd name="connsiteX0" fmla="*/ 0 w 3015343"/>
              <a:gd name="connsiteY0" fmla="*/ 1741714 h 1741714"/>
              <a:gd name="connsiteX1" fmla="*/ 870857 w 3015343"/>
              <a:gd name="connsiteY1" fmla="*/ 1284514 h 1741714"/>
              <a:gd name="connsiteX2" fmla="*/ 1850571 w 3015343"/>
              <a:gd name="connsiteY2" fmla="*/ 762000 h 1741714"/>
              <a:gd name="connsiteX3" fmla="*/ 2721429 w 3015343"/>
              <a:gd name="connsiteY3" fmla="*/ 195943 h 1741714"/>
              <a:gd name="connsiteX4" fmla="*/ 3015343 w 3015343"/>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343" h="1741714">
                <a:moveTo>
                  <a:pt x="0" y="1741714"/>
                </a:moveTo>
                <a:lnTo>
                  <a:pt x="870857" y="1284514"/>
                </a:lnTo>
                <a:cubicBezTo>
                  <a:pt x="1179286" y="1121228"/>
                  <a:pt x="1542143" y="943428"/>
                  <a:pt x="1850571" y="762000"/>
                </a:cubicBezTo>
                <a:cubicBezTo>
                  <a:pt x="2158999" y="580572"/>
                  <a:pt x="2527300" y="322943"/>
                  <a:pt x="2721429" y="195943"/>
                </a:cubicBezTo>
                <a:cubicBezTo>
                  <a:pt x="2915558" y="68943"/>
                  <a:pt x="2965450" y="34471"/>
                  <a:pt x="3015343" y="0"/>
                </a:cubicBezTo>
              </a:path>
            </a:pathLst>
          </a:custGeom>
          <a:noFill/>
          <a:ln w="38100" cmpd="sng">
            <a:solidFill>
              <a:srgbClr val="03FD0F"/>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ihandform 49"/>
          <p:cNvSpPr/>
          <p:nvPr/>
        </p:nvSpPr>
        <p:spPr>
          <a:xfrm>
            <a:off x="3381915" y="3025546"/>
            <a:ext cx="3015343" cy="1741714"/>
          </a:xfrm>
          <a:custGeom>
            <a:avLst/>
            <a:gdLst>
              <a:gd name="connsiteX0" fmla="*/ 0 w 3015343"/>
              <a:gd name="connsiteY0" fmla="*/ 1741714 h 1741714"/>
              <a:gd name="connsiteX1" fmla="*/ 870857 w 3015343"/>
              <a:gd name="connsiteY1" fmla="*/ 1284514 h 1741714"/>
              <a:gd name="connsiteX2" fmla="*/ 1850571 w 3015343"/>
              <a:gd name="connsiteY2" fmla="*/ 762000 h 1741714"/>
              <a:gd name="connsiteX3" fmla="*/ 2721429 w 3015343"/>
              <a:gd name="connsiteY3" fmla="*/ 195943 h 1741714"/>
              <a:gd name="connsiteX4" fmla="*/ 3015343 w 3015343"/>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343" h="1741714">
                <a:moveTo>
                  <a:pt x="0" y="1741714"/>
                </a:moveTo>
                <a:lnTo>
                  <a:pt x="870857" y="1284514"/>
                </a:lnTo>
                <a:cubicBezTo>
                  <a:pt x="1179286" y="1121228"/>
                  <a:pt x="1542143" y="943428"/>
                  <a:pt x="1850571" y="762000"/>
                </a:cubicBezTo>
                <a:cubicBezTo>
                  <a:pt x="2158999" y="580572"/>
                  <a:pt x="2527300" y="322943"/>
                  <a:pt x="2721429" y="195943"/>
                </a:cubicBezTo>
                <a:cubicBezTo>
                  <a:pt x="2915558" y="68943"/>
                  <a:pt x="2965450" y="34471"/>
                  <a:pt x="3015343" y="0"/>
                </a:cubicBezTo>
              </a:path>
            </a:pathLst>
          </a:custGeom>
          <a:noFill/>
          <a:ln w="38100" cmpd="sng">
            <a:solidFill>
              <a:srgbClr val="03FD0F"/>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ihandform 69"/>
          <p:cNvSpPr/>
          <p:nvPr/>
        </p:nvSpPr>
        <p:spPr>
          <a:xfrm>
            <a:off x="3823258" y="3308129"/>
            <a:ext cx="3015343" cy="1741714"/>
          </a:xfrm>
          <a:custGeom>
            <a:avLst/>
            <a:gdLst>
              <a:gd name="connsiteX0" fmla="*/ 0 w 3015343"/>
              <a:gd name="connsiteY0" fmla="*/ 1741714 h 1741714"/>
              <a:gd name="connsiteX1" fmla="*/ 870857 w 3015343"/>
              <a:gd name="connsiteY1" fmla="*/ 1284514 h 1741714"/>
              <a:gd name="connsiteX2" fmla="*/ 1850571 w 3015343"/>
              <a:gd name="connsiteY2" fmla="*/ 762000 h 1741714"/>
              <a:gd name="connsiteX3" fmla="*/ 2721429 w 3015343"/>
              <a:gd name="connsiteY3" fmla="*/ 195943 h 1741714"/>
              <a:gd name="connsiteX4" fmla="*/ 3015343 w 3015343"/>
              <a:gd name="connsiteY4" fmla="*/ 0 h 174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343" h="1741714">
                <a:moveTo>
                  <a:pt x="0" y="1741714"/>
                </a:moveTo>
                <a:lnTo>
                  <a:pt x="870857" y="1284514"/>
                </a:lnTo>
                <a:cubicBezTo>
                  <a:pt x="1179286" y="1121228"/>
                  <a:pt x="1542143" y="943428"/>
                  <a:pt x="1850571" y="762000"/>
                </a:cubicBezTo>
                <a:cubicBezTo>
                  <a:pt x="2158999" y="580572"/>
                  <a:pt x="2527300" y="322943"/>
                  <a:pt x="2721429" y="195943"/>
                </a:cubicBezTo>
                <a:cubicBezTo>
                  <a:pt x="2915558" y="68943"/>
                  <a:pt x="2965450" y="34471"/>
                  <a:pt x="3015343" y="0"/>
                </a:cubicBezTo>
              </a:path>
            </a:pathLst>
          </a:custGeom>
          <a:noFill/>
          <a:ln w="38100" cmpd="sng">
            <a:solidFill>
              <a:srgbClr val="03FD0F"/>
            </a:solidFill>
            <a:prstDash val="soli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 name="Grafik 16"/>
          <p:cNvPicPr>
            <a:picLocks noChangeAspect="1"/>
          </p:cNvPicPr>
          <p:nvPr/>
        </p:nvPicPr>
        <p:blipFill>
          <a:blip r:embed="rId4"/>
          <a:stretch>
            <a:fillRect/>
          </a:stretch>
        </p:blipFill>
        <p:spPr>
          <a:xfrm>
            <a:off x="8174655" y="915790"/>
            <a:ext cx="3630841" cy="2596337"/>
          </a:xfrm>
          <a:prstGeom prst="rect">
            <a:avLst/>
          </a:prstGeom>
        </p:spPr>
      </p:pic>
      <p:pic>
        <p:nvPicPr>
          <p:cNvPr id="19" name="Grafik 18"/>
          <p:cNvPicPr>
            <a:picLocks noChangeAspect="1"/>
          </p:cNvPicPr>
          <p:nvPr/>
        </p:nvPicPr>
        <p:blipFill>
          <a:blip r:embed="rId5"/>
          <a:stretch>
            <a:fillRect/>
          </a:stretch>
        </p:blipFill>
        <p:spPr>
          <a:xfrm>
            <a:off x="8578733" y="6129769"/>
            <a:ext cx="3200397" cy="311426"/>
          </a:xfrm>
          <a:prstGeom prst="rect">
            <a:avLst/>
          </a:prstGeom>
        </p:spPr>
      </p:pic>
      <p:pic>
        <p:nvPicPr>
          <p:cNvPr id="20" name="Grafik 19"/>
          <p:cNvPicPr>
            <a:picLocks noChangeAspect="1"/>
          </p:cNvPicPr>
          <p:nvPr/>
        </p:nvPicPr>
        <p:blipFill>
          <a:blip r:embed="rId6"/>
          <a:stretch>
            <a:fillRect/>
          </a:stretch>
        </p:blipFill>
        <p:spPr>
          <a:xfrm>
            <a:off x="8145542" y="3524605"/>
            <a:ext cx="3659954" cy="2605164"/>
          </a:xfrm>
          <a:prstGeom prst="rect">
            <a:avLst/>
          </a:prstGeom>
        </p:spPr>
      </p:pic>
      <p:cxnSp>
        <p:nvCxnSpPr>
          <p:cNvPr id="74" name="Gerader Verbinder 73"/>
          <p:cNvCxnSpPr/>
          <p:nvPr/>
        </p:nvCxnSpPr>
        <p:spPr>
          <a:xfrm flipH="1" flipV="1">
            <a:off x="9010997" y="915791"/>
            <a:ext cx="0" cy="5165474"/>
          </a:xfrm>
          <a:prstGeom prst="line">
            <a:avLst/>
          </a:prstGeom>
          <a:ln w="25400">
            <a:solidFill>
              <a:srgbClr val="005555"/>
            </a:solidFill>
          </a:ln>
        </p:spPr>
        <p:style>
          <a:lnRef idx="1">
            <a:schemeClr val="accent1"/>
          </a:lnRef>
          <a:fillRef idx="0">
            <a:schemeClr val="accent1"/>
          </a:fillRef>
          <a:effectRef idx="0">
            <a:schemeClr val="accent1"/>
          </a:effectRef>
          <a:fontRef idx="minor">
            <a:schemeClr val="tx1"/>
          </a:fontRef>
        </p:style>
      </p:cxnSp>
      <p:cxnSp>
        <p:nvCxnSpPr>
          <p:cNvPr id="75" name="Gerader Verbinder 74"/>
          <p:cNvCxnSpPr/>
          <p:nvPr/>
        </p:nvCxnSpPr>
        <p:spPr>
          <a:xfrm flipH="1">
            <a:off x="8545878" y="1524000"/>
            <a:ext cx="3240000" cy="0"/>
          </a:xfrm>
          <a:prstGeom prst="line">
            <a:avLst/>
          </a:prstGeom>
          <a:ln w="25400">
            <a:solidFill>
              <a:srgbClr val="005555"/>
            </a:solidFill>
          </a:ln>
        </p:spPr>
        <p:style>
          <a:lnRef idx="1">
            <a:schemeClr val="accent1"/>
          </a:lnRef>
          <a:fillRef idx="0">
            <a:schemeClr val="accent1"/>
          </a:fillRef>
          <a:effectRef idx="0">
            <a:schemeClr val="accent1"/>
          </a:effectRef>
          <a:fontRef idx="minor">
            <a:schemeClr val="tx1"/>
          </a:fontRef>
        </p:style>
      </p:cxnSp>
      <p:cxnSp>
        <p:nvCxnSpPr>
          <p:cNvPr id="79" name="Gerader Verbinder 78"/>
          <p:cNvCxnSpPr/>
          <p:nvPr/>
        </p:nvCxnSpPr>
        <p:spPr>
          <a:xfrm flipH="1">
            <a:off x="8545481" y="4126666"/>
            <a:ext cx="3240000" cy="0"/>
          </a:xfrm>
          <a:prstGeom prst="line">
            <a:avLst/>
          </a:prstGeom>
          <a:ln w="25400">
            <a:solidFill>
              <a:srgbClr val="005555"/>
            </a:solidFill>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8869681" y="4176158"/>
            <a:ext cx="282632" cy="0"/>
          </a:xfrm>
          <a:prstGeom prst="straightConnector1">
            <a:avLst/>
          </a:prstGeom>
          <a:ln w="19050" cmpd="sng">
            <a:prstDash val="solid"/>
            <a:headEnd type="stealth"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Gerade Verbindung mit Pfeil 81"/>
          <p:cNvCxnSpPr/>
          <p:nvPr/>
        </p:nvCxnSpPr>
        <p:spPr>
          <a:xfrm>
            <a:off x="8894620" y="1565565"/>
            <a:ext cx="282632" cy="0"/>
          </a:xfrm>
          <a:prstGeom prst="straightConnector1">
            <a:avLst/>
          </a:prstGeom>
          <a:ln w="19050" cmpd="sng">
            <a:prstDash val="solid"/>
            <a:headEnd type="stealth" w="med" len="med"/>
            <a:tailEnd type="triangle"/>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6639731" y="2550135"/>
            <a:ext cx="1667754" cy="1474763"/>
          </a:xfrm>
          <a:prstGeom prst="rect">
            <a:avLst/>
          </a:prstGeom>
          <a:solidFill>
            <a:schemeClr val="bg1"/>
          </a:solidFill>
          <a:ln>
            <a:solidFill>
              <a:schemeClr val="tx1">
                <a:lumMod val="50000"/>
                <a:lumOff val="50000"/>
              </a:schemeClr>
            </a:solidFill>
          </a:ln>
        </p:spPr>
        <p:txBody>
          <a:bodyPr wrap="square" lIns="0" tIns="0" rIns="0" bIns="0" rtlCol="0" anchor="t" anchorCtr="0">
            <a:spAutoFit/>
          </a:bodyPr>
          <a:lstStyle/>
          <a:p>
            <a:pPr marL="180000" algn="l">
              <a:lnSpc>
                <a:spcPts val="2300"/>
              </a:lnSpc>
              <a:spcBef>
                <a:spcPts val="1150"/>
              </a:spcBef>
            </a:pPr>
            <a:r>
              <a:rPr lang="en-US" sz="1500" i="1" dirty="0" smtClean="0"/>
              <a:t>Optimum with regard to depth </a:t>
            </a:r>
            <a:br>
              <a:rPr lang="en-US" sz="1500" i="1" dirty="0" smtClean="0"/>
            </a:br>
            <a:r>
              <a:rPr lang="en-US" sz="1500" i="1" dirty="0" smtClean="0"/>
              <a:t>&amp; acceptance</a:t>
            </a:r>
            <a:br>
              <a:rPr lang="en-US" sz="1500" i="1" dirty="0" smtClean="0"/>
            </a:br>
            <a:r>
              <a:rPr lang="en-US" sz="1500" i="1" dirty="0" smtClean="0"/>
              <a:t>angle but works</a:t>
            </a:r>
            <a:br>
              <a:rPr lang="en-US" sz="1500" i="1" dirty="0" smtClean="0"/>
            </a:br>
            <a:r>
              <a:rPr lang="en-US" sz="1500" i="1" dirty="0" smtClean="0"/>
              <a:t>only for B+</a:t>
            </a:r>
          </a:p>
        </p:txBody>
      </p:sp>
      <p:sp>
        <p:nvSpPr>
          <p:cNvPr id="83" name="Ellipse 82"/>
          <p:cNvSpPr/>
          <p:nvPr/>
        </p:nvSpPr>
        <p:spPr>
          <a:xfrm rot="11304973">
            <a:off x="9807259" y="2221316"/>
            <a:ext cx="118582" cy="95740"/>
          </a:xfrm>
          <a:prstGeom prst="ellipse">
            <a:avLst/>
          </a:prstGeom>
          <a:solidFill>
            <a:srgbClr val="005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7" name="Gerade Verbindung mit Pfeil 86"/>
          <p:cNvCxnSpPr/>
          <p:nvPr/>
        </p:nvCxnSpPr>
        <p:spPr>
          <a:xfrm flipV="1">
            <a:off x="8271977" y="2275114"/>
            <a:ext cx="1372766" cy="546489"/>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feld 29"/>
          <p:cNvSpPr txBox="1"/>
          <p:nvPr/>
        </p:nvSpPr>
        <p:spPr>
          <a:xfrm>
            <a:off x="8934930" y="5709795"/>
            <a:ext cx="2729786" cy="294953"/>
          </a:xfrm>
          <a:prstGeom prst="rect">
            <a:avLst/>
          </a:prstGeom>
          <a:solidFill>
            <a:schemeClr val="bg1"/>
          </a:solidFill>
          <a:ln>
            <a:solidFill>
              <a:schemeClr val="tx1">
                <a:lumMod val="50000"/>
                <a:lumOff val="50000"/>
              </a:schemeClr>
            </a:solidFill>
          </a:ln>
        </p:spPr>
        <p:txBody>
          <a:bodyPr wrap="square" lIns="0" tIns="0" rIns="0" bIns="0" rtlCol="0" anchor="t" anchorCtr="0">
            <a:spAutoFit/>
          </a:bodyPr>
          <a:lstStyle/>
          <a:p>
            <a:pPr marL="180000" algn="l">
              <a:lnSpc>
                <a:spcPts val="2300"/>
              </a:lnSpc>
              <a:spcBef>
                <a:spcPts val="1150"/>
              </a:spcBef>
            </a:pPr>
            <a:r>
              <a:rPr lang="en-US" sz="1500" i="1" dirty="0" smtClean="0"/>
              <a:t>Reflected O-mode part</a:t>
            </a:r>
            <a:r>
              <a:rPr lang="en-US" sz="1500" i="1" dirty="0"/>
              <a:t> </a:t>
            </a:r>
            <a:r>
              <a:rPr lang="en-US" sz="1500" i="1" dirty="0" smtClean="0"/>
              <a:t>for </a:t>
            </a:r>
            <a:r>
              <a:rPr lang="en-US" sz="1500" b="1" i="1" dirty="0" smtClean="0"/>
              <a:t>B-</a:t>
            </a:r>
          </a:p>
        </p:txBody>
      </p:sp>
      <p:pic>
        <p:nvPicPr>
          <p:cNvPr id="32" name="Grafik 31"/>
          <p:cNvPicPr>
            <a:picLocks noChangeAspect="1"/>
          </p:cNvPicPr>
          <p:nvPr/>
        </p:nvPicPr>
        <p:blipFill>
          <a:blip r:embed="rId7"/>
          <a:stretch>
            <a:fillRect/>
          </a:stretch>
        </p:blipFill>
        <p:spPr>
          <a:xfrm>
            <a:off x="648459" y="2809008"/>
            <a:ext cx="2514002" cy="3530465"/>
          </a:xfrm>
          <a:prstGeom prst="rect">
            <a:avLst/>
          </a:prstGeom>
        </p:spPr>
      </p:pic>
      <p:sp>
        <p:nvSpPr>
          <p:cNvPr id="88" name="Textfeld 87"/>
          <p:cNvSpPr txBox="1"/>
          <p:nvPr/>
        </p:nvSpPr>
        <p:spPr>
          <a:xfrm>
            <a:off x="3522180" y="5610115"/>
            <a:ext cx="2171049" cy="589905"/>
          </a:xfrm>
          <a:prstGeom prst="rect">
            <a:avLst/>
          </a:prstGeom>
          <a:solidFill>
            <a:schemeClr val="bg1"/>
          </a:solidFill>
          <a:ln>
            <a:solidFill>
              <a:schemeClr val="tx1">
                <a:lumMod val="50000"/>
                <a:lumOff val="50000"/>
              </a:schemeClr>
            </a:solidFill>
          </a:ln>
        </p:spPr>
        <p:txBody>
          <a:bodyPr wrap="square" lIns="0" tIns="0" rIns="0" bIns="0" rtlCol="0" anchor="t" anchorCtr="0">
            <a:spAutoFit/>
          </a:bodyPr>
          <a:lstStyle/>
          <a:p>
            <a:pPr marL="180000" algn="l">
              <a:lnSpc>
                <a:spcPts val="2300"/>
              </a:lnSpc>
              <a:spcBef>
                <a:spcPts val="1150"/>
              </a:spcBef>
            </a:pPr>
            <a:r>
              <a:rPr lang="en-US" sz="1500" i="1" dirty="0" smtClean="0"/>
              <a:t>Except E1 + E5</a:t>
            </a:r>
            <a:br>
              <a:rPr lang="en-US" sz="1500" i="1" dirty="0" smtClean="0"/>
            </a:br>
            <a:r>
              <a:rPr lang="en-US" sz="1500" i="1" dirty="0" smtClean="0"/>
              <a:t>with roof-edge surface</a:t>
            </a:r>
          </a:p>
        </p:txBody>
      </p:sp>
      <p:cxnSp>
        <p:nvCxnSpPr>
          <p:cNvPr id="89" name="Gerade Verbindung mit Pfeil 88"/>
          <p:cNvCxnSpPr/>
          <p:nvPr/>
        </p:nvCxnSpPr>
        <p:spPr>
          <a:xfrm flipV="1">
            <a:off x="4838162" y="4656360"/>
            <a:ext cx="645399" cy="842973"/>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p:nvPr/>
        </p:nvCxnSpPr>
        <p:spPr>
          <a:xfrm flipH="1" flipV="1">
            <a:off x="2566553" y="5610115"/>
            <a:ext cx="848322" cy="13998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91" name="Textfeld 90"/>
          <p:cNvSpPr txBox="1"/>
          <p:nvPr/>
        </p:nvSpPr>
        <p:spPr>
          <a:xfrm>
            <a:off x="6712881" y="5369932"/>
            <a:ext cx="1521454" cy="884858"/>
          </a:xfrm>
          <a:prstGeom prst="rect">
            <a:avLst/>
          </a:prstGeom>
          <a:solidFill>
            <a:schemeClr val="bg1"/>
          </a:solidFill>
          <a:ln>
            <a:solidFill>
              <a:schemeClr val="tx1">
                <a:lumMod val="50000"/>
                <a:lumOff val="50000"/>
              </a:schemeClr>
            </a:solidFill>
          </a:ln>
        </p:spPr>
        <p:txBody>
          <a:bodyPr wrap="square" lIns="0" tIns="0" rIns="0" bIns="0" rtlCol="0" anchor="t" anchorCtr="0">
            <a:spAutoFit/>
          </a:bodyPr>
          <a:lstStyle/>
          <a:p>
            <a:pPr marL="180000" algn="l">
              <a:lnSpc>
                <a:spcPts val="2300"/>
              </a:lnSpc>
              <a:spcBef>
                <a:spcPts val="1150"/>
              </a:spcBef>
            </a:pPr>
            <a:r>
              <a:rPr lang="en-US" sz="1500" i="1" dirty="0" smtClean="0"/>
              <a:t>Final </a:t>
            </a:r>
            <a:r>
              <a:rPr lang="en-US" sz="1500" i="1" dirty="0" err="1" smtClean="0"/>
              <a:t>params</a:t>
            </a:r>
            <a:r>
              <a:rPr lang="en-US" sz="1500" i="1" dirty="0" smtClean="0"/>
              <a:t>:</a:t>
            </a:r>
            <a:br>
              <a:rPr lang="en-US" sz="1500" i="1" dirty="0" smtClean="0"/>
            </a:br>
            <a:r>
              <a:rPr lang="de-DE" sz="1500" i="1" dirty="0" err="1" smtClean="0"/>
              <a:t>d</a:t>
            </a:r>
            <a:r>
              <a:rPr lang="de-DE" sz="1500" i="1" baseline="-25000" dirty="0" err="1" smtClean="0"/>
              <a:t>eff</a:t>
            </a:r>
            <a:r>
              <a:rPr lang="de-DE" sz="1500" i="1" dirty="0" smtClean="0"/>
              <a:t> = 0.565mm</a:t>
            </a:r>
            <a:br>
              <a:rPr lang="de-DE" sz="1500" i="1" dirty="0" smtClean="0"/>
            </a:br>
            <a:r>
              <a:rPr lang="de-DE" sz="1500" i="1" dirty="0" err="1" smtClean="0"/>
              <a:t>d</a:t>
            </a:r>
            <a:r>
              <a:rPr lang="de-DE" sz="1500" i="1" baseline="-25000" dirty="0" err="1" smtClean="0"/>
              <a:t>real</a:t>
            </a:r>
            <a:r>
              <a:rPr lang="de-DE" sz="1500" i="1" dirty="0" smtClean="0"/>
              <a:t> = 0.84mm</a:t>
            </a:r>
            <a:endParaRPr lang="en-US" sz="1500" i="1" dirty="0" smtClean="0"/>
          </a:p>
        </p:txBody>
      </p:sp>
      <p:sp>
        <p:nvSpPr>
          <p:cNvPr id="40" name="Textfeld 39"/>
          <p:cNvSpPr txBox="1"/>
          <p:nvPr/>
        </p:nvSpPr>
        <p:spPr>
          <a:xfrm>
            <a:off x="7071719" y="4390853"/>
            <a:ext cx="703719" cy="562846"/>
          </a:xfrm>
          <a:prstGeom prst="rect">
            <a:avLst/>
          </a:prstGeom>
          <a:noFill/>
        </p:spPr>
        <p:txBody>
          <a:bodyPr wrap="none" lIns="0" tIns="0" rIns="0" bIns="0" rtlCol="0" anchor="t" anchorCtr="0">
            <a:spAutoFit/>
          </a:bodyPr>
          <a:lstStyle/>
          <a:p>
            <a:pPr algn="l">
              <a:lnSpc>
                <a:spcPts val="2300"/>
              </a:lnSpc>
              <a:spcBef>
                <a:spcPts val="1150"/>
              </a:spcBef>
            </a:pPr>
            <a:r>
              <a:rPr lang="en-US" sz="1600" i="1" dirty="0" smtClean="0"/>
              <a:t>Flexible</a:t>
            </a:r>
            <a:br>
              <a:rPr lang="en-US" sz="1600" i="1" dirty="0" smtClean="0"/>
            </a:br>
            <a:r>
              <a:rPr lang="en-US" sz="1600" i="1" dirty="0" smtClean="0"/>
              <a:t>solution</a:t>
            </a:r>
          </a:p>
        </p:txBody>
      </p:sp>
      <p:sp>
        <p:nvSpPr>
          <p:cNvPr id="93" name="Pfeil nach unten 92"/>
          <p:cNvSpPr/>
          <p:nvPr/>
        </p:nvSpPr>
        <p:spPr>
          <a:xfrm rot="21600000">
            <a:off x="7320183" y="4106384"/>
            <a:ext cx="191614" cy="270532"/>
          </a:xfrm>
          <a:prstGeom prst="downArrow">
            <a:avLst>
              <a:gd name="adj1" fmla="val 42121"/>
              <a:gd name="adj2" fmla="val 555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4" name="Pfeil nach unten 93"/>
          <p:cNvSpPr/>
          <p:nvPr/>
        </p:nvSpPr>
        <p:spPr>
          <a:xfrm rot="21600000">
            <a:off x="7320183" y="5014716"/>
            <a:ext cx="191614" cy="270532"/>
          </a:xfrm>
          <a:prstGeom prst="downArrow">
            <a:avLst>
              <a:gd name="adj1" fmla="val 42121"/>
              <a:gd name="adj2" fmla="val 555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5" name="Textfeld 44"/>
          <p:cNvSpPr txBox="1"/>
          <p:nvPr/>
        </p:nvSpPr>
        <p:spPr>
          <a:xfrm>
            <a:off x="8958360" y="3123632"/>
            <a:ext cx="2729786" cy="294953"/>
          </a:xfrm>
          <a:prstGeom prst="rect">
            <a:avLst/>
          </a:prstGeom>
          <a:solidFill>
            <a:schemeClr val="bg1"/>
          </a:solidFill>
          <a:ln>
            <a:solidFill>
              <a:schemeClr val="tx1">
                <a:lumMod val="50000"/>
                <a:lumOff val="50000"/>
              </a:schemeClr>
            </a:solidFill>
          </a:ln>
        </p:spPr>
        <p:txBody>
          <a:bodyPr wrap="square" lIns="0" tIns="0" rIns="0" bIns="0" rtlCol="0" anchor="t" anchorCtr="0">
            <a:spAutoFit/>
          </a:bodyPr>
          <a:lstStyle/>
          <a:p>
            <a:pPr marL="180000" algn="l">
              <a:lnSpc>
                <a:spcPts val="2300"/>
              </a:lnSpc>
              <a:spcBef>
                <a:spcPts val="1150"/>
              </a:spcBef>
            </a:pPr>
            <a:r>
              <a:rPr lang="en-US" sz="1500" i="1" dirty="0" smtClean="0"/>
              <a:t>Reflected O-mode part</a:t>
            </a:r>
            <a:r>
              <a:rPr lang="en-US" sz="1500" i="1" dirty="0"/>
              <a:t> </a:t>
            </a:r>
            <a:r>
              <a:rPr lang="en-US" sz="1500" i="1" dirty="0" smtClean="0"/>
              <a:t>for </a:t>
            </a:r>
            <a:r>
              <a:rPr lang="en-US" sz="1500" b="1" i="1" dirty="0" smtClean="0"/>
              <a:t>B+</a:t>
            </a:r>
          </a:p>
        </p:txBody>
      </p:sp>
      <p:cxnSp>
        <p:nvCxnSpPr>
          <p:cNvPr id="46" name="Gerade Verbindung mit Pfeil 45"/>
          <p:cNvCxnSpPr/>
          <p:nvPr/>
        </p:nvCxnSpPr>
        <p:spPr>
          <a:xfrm flipV="1">
            <a:off x="8305800" y="4240433"/>
            <a:ext cx="629130" cy="1075662"/>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42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3333302" y="1898293"/>
            <a:ext cx="3586942" cy="4966089"/>
            <a:chOff x="3333302" y="1374188"/>
            <a:chExt cx="3586942" cy="4966089"/>
          </a:xfrm>
        </p:grpSpPr>
        <p:pic>
          <p:nvPicPr>
            <p:cNvPr id="7" name="Grafik 6"/>
            <p:cNvPicPr>
              <a:picLocks noChangeAspect="1"/>
            </p:cNvPicPr>
            <p:nvPr/>
          </p:nvPicPr>
          <p:blipFill>
            <a:blip r:embed="rId3"/>
            <a:stretch>
              <a:fillRect/>
            </a:stretch>
          </p:blipFill>
          <p:spPr>
            <a:xfrm>
              <a:off x="3333302" y="1374188"/>
              <a:ext cx="3586942" cy="4966089"/>
            </a:xfrm>
            <a:prstGeom prst="rect">
              <a:avLst/>
            </a:prstGeom>
          </p:spPr>
        </p:pic>
        <p:sp>
          <p:nvSpPr>
            <p:cNvPr id="64" name="Textfeld 63"/>
            <p:cNvSpPr txBox="1"/>
            <p:nvPr/>
          </p:nvSpPr>
          <p:spPr>
            <a:xfrm>
              <a:off x="3511070" y="1538868"/>
              <a:ext cx="536824" cy="294953"/>
            </a:xfrm>
            <a:prstGeom prst="rect">
              <a:avLst/>
            </a:prstGeom>
            <a:solidFill>
              <a:schemeClr val="bg1">
                <a:alpha val="59000"/>
              </a:schemeClr>
            </a:solidFill>
            <a:ln>
              <a:solidFill>
                <a:schemeClr val="tx1">
                  <a:lumMod val="50000"/>
                  <a:lumOff val="50000"/>
                </a:schemeClr>
              </a:solidFill>
            </a:ln>
          </p:spPr>
          <p:txBody>
            <a:bodyPr wrap="square" lIns="0" tIns="0" rIns="0" bIns="0" rtlCol="0" anchor="t" anchorCtr="0">
              <a:spAutoFit/>
            </a:bodyPr>
            <a:lstStyle/>
            <a:p>
              <a:pPr algn="l">
                <a:lnSpc>
                  <a:spcPts val="2300"/>
                </a:lnSpc>
                <a:spcBef>
                  <a:spcPts val="1150"/>
                </a:spcBef>
              </a:pPr>
              <a:r>
                <a:rPr lang="de-DE" sz="1600" b="1" dirty="0" smtClean="0"/>
                <a:t> OP2</a:t>
              </a:r>
              <a:endParaRPr lang="en-US" sz="1600" b="1" dirty="0" err="1" smtClean="0"/>
            </a:p>
          </p:txBody>
        </p:sp>
        <p:sp>
          <p:nvSpPr>
            <p:cNvPr id="65" name="Textfeld 64"/>
            <p:cNvSpPr txBox="1"/>
            <p:nvPr/>
          </p:nvSpPr>
          <p:spPr>
            <a:xfrm>
              <a:off x="5577227" y="3293349"/>
              <a:ext cx="529438" cy="369332"/>
            </a:xfrm>
            <a:prstGeom prst="rect">
              <a:avLst/>
            </a:prstGeom>
            <a:noFill/>
          </p:spPr>
          <p:txBody>
            <a:bodyPr wrap="square" rtlCol="0">
              <a:spAutoFit/>
            </a:bodyPr>
            <a:lstStyle/>
            <a:p>
              <a:r>
                <a:rPr lang="de-DE" b="1" dirty="0" smtClean="0">
                  <a:solidFill>
                    <a:schemeClr val="bg1"/>
                  </a:solidFill>
                </a:rPr>
                <a:t>E1</a:t>
              </a:r>
              <a:endParaRPr lang="de-DE" b="1" dirty="0">
                <a:solidFill>
                  <a:schemeClr val="bg1"/>
                </a:solidFill>
              </a:endParaRPr>
            </a:p>
          </p:txBody>
        </p:sp>
        <p:sp>
          <p:nvSpPr>
            <p:cNvPr id="66" name="Textfeld 65"/>
            <p:cNvSpPr txBox="1"/>
            <p:nvPr/>
          </p:nvSpPr>
          <p:spPr>
            <a:xfrm>
              <a:off x="5413645" y="2038193"/>
              <a:ext cx="529438" cy="369332"/>
            </a:xfrm>
            <a:prstGeom prst="rect">
              <a:avLst/>
            </a:prstGeom>
            <a:noFill/>
          </p:spPr>
          <p:txBody>
            <a:bodyPr wrap="square" rtlCol="0">
              <a:spAutoFit/>
            </a:bodyPr>
            <a:lstStyle/>
            <a:p>
              <a:r>
                <a:rPr lang="de-DE" b="1" dirty="0" smtClean="0"/>
                <a:t>D1</a:t>
              </a:r>
              <a:endParaRPr lang="de-DE" b="1" dirty="0"/>
            </a:p>
          </p:txBody>
        </p:sp>
        <p:sp>
          <p:nvSpPr>
            <p:cNvPr id="67" name="Textfeld 66"/>
            <p:cNvSpPr txBox="1"/>
            <p:nvPr/>
          </p:nvSpPr>
          <p:spPr>
            <a:xfrm>
              <a:off x="5995969" y="3137944"/>
              <a:ext cx="529438" cy="369332"/>
            </a:xfrm>
            <a:prstGeom prst="rect">
              <a:avLst/>
            </a:prstGeom>
            <a:noFill/>
          </p:spPr>
          <p:txBody>
            <a:bodyPr wrap="square" rtlCol="0">
              <a:spAutoFit/>
            </a:bodyPr>
            <a:lstStyle/>
            <a:p>
              <a:r>
                <a:rPr lang="de-DE" b="1" dirty="0" smtClean="0"/>
                <a:t>C1</a:t>
              </a:r>
              <a:endParaRPr lang="de-DE" b="1" dirty="0"/>
            </a:p>
          </p:txBody>
        </p:sp>
        <p:sp>
          <p:nvSpPr>
            <p:cNvPr id="68" name="Abgerundetes Rechteck 67"/>
            <p:cNvSpPr/>
            <p:nvPr/>
          </p:nvSpPr>
          <p:spPr bwMode="auto">
            <a:xfrm>
              <a:off x="3811841" y="2688578"/>
              <a:ext cx="1153957" cy="1734725"/>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feld 68"/>
            <p:cNvSpPr txBox="1"/>
            <p:nvPr/>
          </p:nvSpPr>
          <p:spPr>
            <a:xfrm>
              <a:off x="4228218" y="3352793"/>
              <a:ext cx="529438" cy="369332"/>
            </a:xfrm>
            <a:prstGeom prst="rect">
              <a:avLst/>
            </a:prstGeom>
            <a:noFill/>
          </p:spPr>
          <p:txBody>
            <a:bodyPr wrap="square" rtlCol="0">
              <a:spAutoFit/>
            </a:bodyPr>
            <a:lstStyle/>
            <a:p>
              <a:r>
                <a:rPr lang="de-DE" b="1" dirty="0" smtClean="0"/>
                <a:t>B1</a:t>
              </a:r>
              <a:endParaRPr lang="de-DE" b="1" dirty="0"/>
            </a:p>
          </p:txBody>
        </p:sp>
        <p:sp>
          <p:nvSpPr>
            <p:cNvPr id="71" name="Abgerundetes Rechteck 70"/>
            <p:cNvSpPr/>
            <p:nvPr/>
          </p:nvSpPr>
          <p:spPr bwMode="auto">
            <a:xfrm rot="21185885">
              <a:off x="5389226" y="1526971"/>
              <a:ext cx="568418"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Abgerundetes Rechteck 71"/>
            <p:cNvSpPr/>
            <p:nvPr/>
          </p:nvSpPr>
          <p:spPr bwMode="auto">
            <a:xfrm rot="21185885">
              <a:off x="5476005" y="2851197"/>
              <a:ext cx="560663"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Abgerundetes Rechteck 72"/>
            <p:cNvSpPr/>
            <p:nvPr/>
          </p:nvSpPr>
          <p:spPr bwMode="auto">
            <a:xfrm rot="21185885">
              <a:off x="6031567" y="2667666"/>
              <a:ext cx="428862" cy="1297309"/>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 name="Titel 1"/>
          <p:cNvSpPr>
            <a:spLocks noGrp="1"/>
          </p:cNvSpPr>
          <p:nvPr>
            <p:ph type="title"/>
          </p:nvPr>
        </p:nvSpPr>
        <p:spPr/>
        <p:txBody>
          <a:bodyPr/>
          <a:lstStyle/>
          <a:p>
            <a:r>
              <a:rPr lang="en-US" dirty="0"/>
              <a:t>4. Optimization of </a:t>
            </a:r>
            <a:r>
              <a:rPr lang="en-US" dirty="0" smtClean="0"/>
              <a:t>O2-scenario</a:t>
            </a:r>
            <a:r>
              <a:rPr lang="en-US" altLang="de-DE" dirty="0" smtClean="0"/>
              <a:t>: </a:t>
            </a:r>
            <a:r>
              <a:rPr lang="en-US" altLang="de-DE" b="0" dirty="0"/>
              <a:t>holographic </a:t>
            </a:r>
            <a:r>
              <a:rPr lang="en-US" altLang="de-DE" b="0" dirty="0" smtClean="0"/>
              <a:t>reflectors for A+F</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15</a:t>
            </a:fld>
            <a:endParaRPr lang="de-DE" dirty="0"/>
          </a:p>
        </p:txBody>
      </p:sp>
      <p:sp>
        <p:nvSpPr>
          <p:cNvPr id="13" name="Rechteck 12"/>
          <p:cNvSpPr/>
          <p:nvPr/>
        </p:nvSpPr>
        <p:spPr>
          <a:xfrm>
            <a:off x="3133493" y="6339474"/>
            <a:ext cx="4083841" cy="68579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pic>
        <p:nvPicPr>
          <p:cNvPr id="43" name="Grafik 42"/>
          <p:cNvPicPr>
            <a:picLocks noChangeAspect="1"/>
          </p:cNvPicPr>
          <p:nvPr/>
        </p:nvPicPr>
        <p:blipFill>
          <a:blip r:embed="rId4"/>
          <a:stretch>
            <a:fillRect/>
          </a:stretch>
        </p:blipFill>
        <p:spPr>
          <a:xfrm>
            <a:off x="6664219" y="2150305"/>
            <a:ext cx="6338770" cy="4297570"/>
          </a:xfrm>
          <a:prstGeom prst="rect">
            <a:avLst/>
          </a:prstGeom>
        </p:spPr>
      </p:pic>
      <p:cxnSp>
        <p:nvCxnSpPr>
          <p:cNvPr id="44" name="Gerade Verbindung mit Pfeil 43"/>
          <p:cNvCxnSpPr/>
          <p:nvPr/>
        </p:nvCxnSpPr>
        <p:spPr>
          <a:xfrm flipV="1">
            <a:off x="9204095" y="6012714"/>
            <a:ext cx="780904" cy="84292"/>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feld 44"/>
          <p:cNvSpPr txBox="1"/>
          <p:nvPr/>
        </p:nvSpPr>
        <p:spPr>
          <a:xfrm>
            <a:off x="7719103" y="5683957"/>
            <a:ext cx="2053511" cy="784830"/>
          </a:xfrm>
          <a:prstGeom prst="rect">
            <a:avLst/>
          </a:prstGeom>
          <a:noFill/>
        </p:spPr>
        <p:txBody>
          <a:bodyPr wrap="none" rtlCol="0">
            <a:spAutoFit/>
          </a:bodyPr>
          <a:lstStyle/>
          <a:p>
            <a:r>
              <a:rPr lang="en-US" sz="1500" i="1" dirty="0" smtClean="0"/>
              <a:t>„Virtual“ reflector tiles </a:t>
            </a:r>
            <a:br>
              <a:rPr lang="en-US" sz="1500" i="1" dirty="0" smtClean="0"/>
            </a:br>
            <a:r>
              <a:rPr lang="en-US" sz="1500" i="1" dirty="0" smtClean="0"/>
              <a:t>of F-beamline</a:t>
            </a:r>
            <a:br>
              <a:rPr lang="en-US" sz="1500" i="1" dirty="0" smtClean="0"/>
            </a:br>
            <a:endParaRPr lang="en-US" sz="1500" i="1" dirty="0"/>
          </a:p>
        </p:txBody>
      </p:sp>
      <p:sp>
        <p:nvSpPr>
          <p:cNvPr id="46" name="Rechteck 45"/>
          <p:cNvSpPr/>
          <p:nvPr/>
        </p:nvSpPr>
        <p:spPr>
          <a:xfrm>
            <a:off x="6661750" y="1223963"/>
            <a:ext cx="281661" cy="526573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8" name="Rectangle 9"/>
          <p:cNvSpPr>
            <a:spLocks noChangeArrowheads="1"/>
          </p:cNvSpPr>
          <p:nvPr/>
        </p:nvSpPr>
        <p:spPr bwMode="auto">
          <a:xfrm>
            <a:off x="541338" y="1008063"/>
            <a:ext cx="11204348" cy="220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de-DE" sz="1800" dirty="0" smtClean="0">
                <a:latin typeface="+mn-lt"/>
              </a:rPr>
              <a:t>Old holographic A1-tile not used anymore because steering </a:t>
            </a:r>
            <a:r>
              <a:rPr lang="en-US" altLang="de-DE" sz="1800" dirty="0">
                <a:latin typeface="+mn-lt"/>
              </a:rPr>
              <a:t>range of </a:t>
            </a:r>
            <a:r>
              <a:rPr lang="en-US" altLang="de-DE" sz="1800" dirty="0" smtClean="0">
                <a:latin typeface="+mn-lt"/>
              </a:rPr>
              <a:t>A1 (&amp; F1) </a:t>
            </a:r>
            <a:r>
              <a:rPr lang="en-US" altLang="de-DE" sz="1800" dirty="0">
                <a:latin typeface="+mn-lt"/>
              </a:rPr>
              <a:t>to the right is too small</a:t>
            </a:r>
          </a:p>
          <a:p>
            <a:pPr>
              <a:buFont typeface="Symbol" panose="05050102010706020507" pitchFamily="18" charset="2"/>
              <a:buChar char="Þ"/>
            </a:pPr>
            <a:r>
              <a:rPr lang="en-US" altLang="de-DE" sz="1800" dirty="0" smtClean="0">
                <a:latin typeface="+mn-lt"/>
              </a:rPr>
              <a:t>tiles </a:t>
            </a:r>
            <a:r>
              <a:rPr lang="en-US" altLang="de-DE" sz="1800" dirty="0">
                <a:latin typeface="+mn-lt"/>
              </a:rPr>
              <a:t>in opposite direction </a:t>
            </a:r>
            <a:r>
              <a:rPr lang="en-US" altLang="de-DE" sz="1800" dirty="0" smtClean="0">
                <a:latin typeface="+mn-lt"/>
              </a:rPr>
              <a:t>are </a:t>
            </a:r>
            <a:r>
              <a:rPr lang="en-US" altLang="de-DE" sz="1800" dirty="0">
                <a:latin typeface="+mn-lt"/>
              </a:rPr>
              <a:t>used </a:t>
            </a:r>
            <a:r>
              <a:rPr lang="en-US" altLang="de-DE" sz="1800" dirty="0" smtClean="0">
                <a:latin typeface="+mn-lt"/>
              </a:rPr>
              <a:t>with holographic grating </a:t>
            </a:r>
            <a:r>
              <a:rPr lang="en-US" altLang="de-DE" sz="1800" dirty="0">
                <a:latin typeface="+mn-lt"/>
              </a:rPr>
              <a:t>to reflect </a:t>
            </a:r>
            <a:r>
              <a:rPr lang="en-US" altLang="de-DE" sz="1800" dirty="0" smtClean="0">
                <a:latin typeface="+mn-lt"/>
              </a:rPr>
              <a:t>the </a:t>
            </a:r>
            <a:r>
              <a:rPr lang="en-US" altLang="de-DE" sz="1800" dirty="0">
                <a:latin typeface="+mn-lt"/>
              </a:rPr>
              <a:t>beam back </a:t>
            </a:r>
            <a:r>
              <a:rPr lang="en-US" altLang="de-DE" sz="1800" dirty="0" smtClean="0">
                <a:latin typeface="+mn-lt"/>
              </a:rPr>
              <a:t>to </a:t>
            </a:r>
            <a:r>
              <a:rPr lang="en-US" altLang="de-DE" sz="1800" dirty="0">
                <a:latin typeface="+mn-lt"/>
              </a:rPr>
              <a:t>the </a:t>
            </a:r>
            <a:r>
              <a:rPr lang="en-US" altLang="de-DE" sz="1800" dirty="0" smtClean="0">
                <a:latin typeface="+mn-lt"/>
              </a:rPr>
              <a:t>stainless panel</a:t>
            </a:r>
          </a:p>
          <a:p>
            <a:r>
              <a:rPr lang="en-US" altLang="de-DE" sz="1800" dirty="0" smtClean="0">
                <a:latin typeface="+mn-lt"/>
              </a:rPr>
              <a:t>Beam broadening </a:t>
            </a:r>
            <a:br>
              <a:rPr lang="en-US" altLang="de-DE" sz="1800" dirty="0" smtClean="0">
                <a:latin typeface="+mn-lt"/>
              </a:rPr>
            </a:br>
            <a:r>
              <a:rPr lang="en-US" altLang="de-DE" sz="1800" dirty="0" smtClean="0">
                <a:latin typeface="+mn-lt"/>
              </a:rPr>
              <a:t>in vertical direction</a:t>
            </a:r>
          </a:p>
          <a:p>
            <a:pPr>
              <a:buFont typeface="Symbol" panose="05050102010706020507" pitchFamily="18" charset="2"/>
              <a:buChar char="Þ"/>
            </a:pPr>
            <a:r>
              <a:rPr lang="en-US" altLang="de-DE" sz="1800" dirty="0">
                <a:latin typeface="+mn-lt"/>
              </a:rPr>
              <a:t>u</a:t>
            </a:r>
            <a:r>
              <a:rPr lang="en-US" altLang="de-DE" sz="1800" dirty="0" smtClean="0">
                <a:latin typeface="+mn-lt"/>
              </a:rPr>
              <a:t>se of 3 tiles</a:t>
            </a:r>
          </a:p>
          <a:p>
            <a:pPr>
              <a:buFont typeface="Symbol" panose="05050102010706020507" pitchFamily="18" charset="2"/>
              <a:buChar char="Þ"/>
            </a:pPr>
            <a:endParaRPr lang="en-US" altLang="de-DE" sz="1800" dirty="0" smtClean="0">
              <a:latin typeface="+mn-lt"/>
            </a:endParaRPr>
          </a:p>
          <a:p>
            <a:pPr>
              <a:defRPr/>
            </a:pPr>
            <a:endParaRPr lang="en-US" altLang="de-DE" sz="1800" dirty="0">
              <a:latin typeface="+mn-lt"/>
            </a:endParaRPr>
          </a:p>
          <a:p>
            <a:pPr>
              <a:defRPr/>
            </a:pPr>
            <a:endParaRPr lang="en-US" altLang="de-DE" sz="1800" dirty="0" smtClean="0">
              <a:latin typeface="+mn-lt"/>
            </a:endParaRPr>
          </a:p>
          <a:p>
            <a:pPr>
              <a:defRPr/>
            </a:pPr>
            <a:endParaRPr lang="en-US" altLang="de-DE" sz="1800" dirty="0">
              <a:latin typeface="+mn-lt"/>
            </a:endParaRPr>
          </a:p>
          <a:p>
            <a:pPr>
              <a:defRPr/>
            </a:pPr>
            <a:endParaRPr lang="en-US" altLang="de-DE" sz="1800" dirty="0" smtClean="0">
              <a:latin typeface="+mn-lt"/>
            </a:endParaRPr>
          </a:p>
          <a:p>
            <a:pPr marL="0" indent="0">
              <a:buFontTx/>
              <a:buNone/>
              <a:defRPr/>
            </a:pPr>
            <a:endParaRPr lang="en-US" altLang="de-DE" sz="1800" dirty="0" smtClean="0">
              <a:latin typeface="+mn-lt"/>
            </a:endParaRPr>
          </a:p>
          <a:p>
            <a:pPr marL="0" indent="0">
              <a:buFontTx/>
              <a:buNone/>
              <a:defRPr/>
            </a:pPr>
            <a:r>
              <a:rPr lang="en-US" altLang="de-DE" sz="1800" dirty="0" smtClean="0"/>
              <a:t/>
            </a:r>
            <a:br>
              <a:rPr lang="en-US" altLang="de-DE" sz="1800" dirty="0" smtClean="0"/>
            </a:br>
            <a:endParaRPr lang="en-US" altLang="de-DE" sz="1800" dirty="0" smtClean="0"/>
          </a:p>
        </p:txBody>
      </p:sp>
      <p:pic>
        <p:nvPicPr>
          <p:cNvPr id="13315" name="Grafik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123" y="2964080"/>
            <a:ext cx="3027356" cy="340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3941120" y="5327646"/>
            <a:ext cx="735201" cy="568745"/>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Old A1</a:t>
            </a:r>
            <a:br>
              <a:rPr lang="en-US" b="1" dirty="0" smtClean="0">
                <a:solidFill>
                  <a:schemeClr val="bg1"/>
                </a:solidFill>
              </a:rPr>
            </a:br>
            <a:r>
              <a:rPr lang="en-US" b="1" dirty="0" smtClean="0">
                <a:solidFill>
                  <a:schemeClr val="bg1"/>
                </a:solidFill>
              </a:rPr>
              <a:t>tile</a:t>
            </a:r>
          </a:p>
        </p:txBody>
      </p:sp>
      <p:sp>
        <p:nvSpPr>
          <p:cNvPr id="8" name="Ellipse 7"/>
          <p:cNvSpPr/>
          <p:nvPr/>
        </p:nvSpPr>
        <p:spPr>
          <a:xfrm>
            <a:off x="3578944" y="4936016"/>
            <a:ext cx="1298547" cy="1253708"/>
          </a:xfrm>
          <a:prstGeom prst="ellipse">
            <a:avLst/>
          </a:prstGeom>
          <a:noFill/>
          <a:ln w="19050" cmpd="sng">
            <a:solidFill>
              <a:schemeClr val="bg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49" name="Textfeld 48"/>
          <p:cNvSpPr txBox="1"/>
          <p:nvPr/>
        </p:nvSpPr>
        <p:spPr>
          <a:xfrm>
            <a:off x="7424150" y="4002120"/>
            <a:ext cx="294953"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C1</a:t>
            </a:r>
          </a:p>
        </p:txBody>
      </p:sp>
      <p:sp>
        <p:nvSpPr>
          <p:cNvPr id="70" name="Textfeld 69"/>
          <p:cNvSpPr txBox="1"/>
          <p:nvPr/>
        </p:nvSpPr>
        <p:spPr>
          <a:xfrm>
            <a:off x="7848110" y="3474937"/>
            <a:ext cx="294953"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D1</a:t>
            </a:r>
          </a:p>
        </p:txBody>
      </p:sp>
      <p:sp>
        <p:nvSpPr>
          <p:cNvPr id="74" name="Textfeld 73"/>
          <p:cNvSpPr txBox="1"/>
          <p:nvPr/>
        </p:nvSpPr>
        <p:spPr>
          <a:xfrm>
            <a:off x="8063307" y="4010253"/>
            <a:ext cx="282129"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E1</a:t>
            </a:r>
          </a:p>
        </p:txBody>
      </p:sp>
      <p:sp>
        <p:nvSpPr>
          <p:cNvPr id="75" name="Textfeld 74"/>
          <p:cNvSpPr txBox="1"/>
          <p:nvPr/>
        </p:nvSpPr>
        <p:spPr>
          <a:xfrm>
            <a:off x="9199345" y="4085124"/>
            <a:ext cx="294954"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B1</a:t>
            </a:r>
          </a:p>
        </p:txBody>
      </p:sp>
      <p:sp>
        <p:nvSpPr>
          <p:cNvPr id="76" name="Textfeld 75"/>
          <p:cNvSpPr txBox="1"/>
          <p:nvPr/>
        </p:nvSpPr>
        <p:spPr>
          <a:xfrm>
            <a:off x="10995502" y="5700443"/>
            <a:ext cx="474489" cy="589905"/>
          </a:xfrm>
          <a:prstGeom prst="rect">
            <a:avLst/>
          </a:prstGeom>
          <a:noFill/>
        </p:spPr>
        <p:txBody>
          <a:bodyPr wrap="none" lIns="0" tIns="0" rIns="0" bIns="0" rtlCol="0" anchor="t" anchorCtr="0">
            <a:spAutoFit/>
          </a:bodyPr>
          <a:lstStyle/>
          <a:p>
            <a:pPr algn="ctr">
              <a:lnSpc>
                <a:spcPts val="2300"/>
              </a:lnSpc>
              <a:spcBef>
                <a:spcPts val="1150"/>
              </a:spcBef>
            </a:pPr>
            <a:r>
              <a:rPr lang="de-DE" b="1" dirty="0" smtClean="0">
                <a:solidFill>
                  <a:schemeClr val="bg1"/>
                </a:solidFill>
              </a:rPr>
              <a:t>New</a:t>
            </a:r>
            <a:br>
              <a:rPr lang="de-DE" b="1" dirty="0" smtClean="0">
                <a:solidFill>
                  <a:schemeClr val="bg1"/>
                </a:solidFill>
              </a:rPr>
            </a:br>
            <a:r>
              <a:rPr lang="de-DE" b="1" dirty="0" smtClean="0">
                <a:solidFill>
                  <a:schemeClr val="bg1"/>
                </a:solidFill>
              </a:rPr>
              <a:t>A1</a:t>
            </a:r>
            <a:endParaRPr lang="en-US" b="1" dirty="0" smtClean="0">
              <a:solidFill>
                <a:schemeClr val="bg1"/>
              </a:solidFill>
            </a:endParaRPr>
          </a:p>
        </p:txBody>
      </p:sp>
      <p:sp>
        <p:nvSpPr>
          <p:cNvPr id="77" name="Textfeld 76"/>
          <p:cNvSpPr txBox="1"/>
          <p:nvPr/>
        </p:nvSpPr>
        <p:spPr>
          <a:xfrm>
            <a:off x="7281035" y="4996077"/>
            <a:ext cx="2606804" cy="784830"/>
          </a:xfrm>
          <a:prstGeom prst="rect">
            <a:avLst/>
          </a:prstGeom>
          <a:noFill/>
        </p:spPr>
        <p:txBody>
          <a:bodyPr wrap="none" rtlCol="0">
            <a:spAutoFit/>
          </a:bodyPr>
          <a:lstStyle/>
          <a:p>
            <a:r>
              <a:rPr lang="en-US" sz="1500" i="1" dirty="0" smtClean="0"/>
              <a:t>Backside view on reflector </a:t>
            </a:r>
            <a:br>
              <a:rPr lang="en-US" sz="1500" i="1" dirty="0" smtClean="0"/>
            </a:br>
            <a:r>
              <a:rPr lang="en-US" sz="1500" i="1" dirty="0" smtClean="0"/>
              <a:t>tile with polarization gratings</a:t>
            </a:r>
            <a:br>
              <a:rPr lang="en-US" sz="1500" i="1" dirty="0" smtClean="0"/>
            </a:br>
            <a:endParaRPr lang="en-US" sz="1500" i="1" dirty="0"/>
          </a:p>
        </p:txBody>
      </p:sp>
      <p:cxnSp>
        <p:nvCxnSpPr>
          <p:cNvPr id="78" name="Gerade Verbindung mit Pfeil 77"/>
          <p:cNvCxnSpPr/>
          <p:nvPr/>
        </p:nvCxnSpPr>
        <p:spPr>
          <a:xfrm flipH="1" flipV="1">
            <a:off x="7813568" y="4526345"/>
            <a:ext cx="83277" cy="42790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9" name="Gerade Verbindung mit Pfeil 78"/>
          <p:cNvCxnSpPr/>
          <p:nvPr/>
        </p:nvCxnSpPr>
        <p:spPr>
          <a:xfrm flipV="1">
            <a:off x="8767002" y="4553056"/>
            <a:ext cx="281200" cy="401197"/>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0" name="Gerade Verbindung mit Pfeil 79"/>
          <p:cNvCxnSpPr/>
          <p:nvPr/>
        </p:nvCxnSpPr>
        <p:spPr>
          <a:xfrm flipH="1">
            <a:off x="1735667" y="2345896"/>
            <a:ext cx="655507" cy="2164252"/>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p:nvPr/>
        </p:nvCxnSpPr>
        <p:spPr>
          <a:xfrm>
            <a:off x="9444745" y="1739934"/>
            <a:ext cx="200586" cy="47051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731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Optimization of O2-scenario</a:t>
            </a:r>
            <a:r>
              <a:rPr lang="en-US" altLang="de-DE" dirty="0"/>
              <a:t>: </a:t>
            </a:r>
            <a:r>
              <a:rPr lang="en-US" altLang="de-DE" b="0" dirty="0" smtClean="0"/>
              <a:t>segmented holographic </a:t>
            </a:r>
            <a:r>
              <a:rPr lang="en-US" altLang="de-DE" b="0" dirty="0"/>
              <a:t>reflectors</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16</a:t>
            </a:fld>
            <a:endParaRPr lang="de-DE" dirty="0"/>
          </a:p>
        </p:txBody>
      </p:sp>
      <p:sp>
        <p:nvSpPr>
          <p:cNvPr id="40" name="Textfeld 39"/>
          <p:cNvSpPr txBox="1"/>
          <p:nvPr/>
        </p:nvSpPr>
        <p:spPr>
          <a:xfrm>
            <a:off x="5351721" y="2533067"/>
            <a:ext cx="2328458" cy="294953"/>
          </a:xfrm>
          <a:prstGeom prst="rect">
            <a:avLst/>
          </a:prstGeom>
          <a:noFill/>
        </p:spPr>
        <p:txBody>
          <a:bodyPr wrap="none" lIns="0" tIns="0" rIns="0" bIns="0" rtlCol="0" anchor="t" anchorCtr="0">
            <a:spAutoFit/>
          </a:bodyPr>
          <a:lstStyle/>
          <a:p>
            <a:pPr>
              <a:lnSpc>
                <a:spcPts val="2300"/>
              </a:lnSpc>
              <a:spcBef>
                <a:spcPts val="1150"/>
              </a:spcBef>
            </a:pPr>
            <a:r>
              <a:rPr lang="de-DE" sz="1500" i="1" dirty="0" smtClean="0"/>
              <a:t>[</a:t>
            </a:r>
            <a:r>
              <a:rPr lang="en-US" sz="1500" i="1" dirty="0" smtClean="0"/>
              <a:t>B. </a:t>
            </a:r>
            <a:r>
              <a:rPr lang="en-US" sz="1500" i="1" dirty="0" err="1" smtClean="0"/>
              <a:t>Plaum</a:t>
            </a:r>
            <a:r>
              <a:rPr lang="en-US" sz="1500" i="1" dirty="0" smtClean="0"/>
              <a:t>, IGVP Stuttgart]  </a:t>
            </a:r>
          </a:p>
        </p:txBody>
      </p:sp>
      <p:pic>
        <p:nvPicPr>
          <p:cNvPr id="12" name="Grafik 11"/>
          <p:cNvPicPr>
            <a:picLocks noChangeAspect="1"/>
          </p:cNvPicPr>
          <p:nvPr/>
        </p:nvPicPr>
        <p:blipFill>
          <a:blip r:embed="rId3"/>
          <a:stretch>
            <a:fillRect/>
          </a:stretch>
        </p:blipFill>
        <p:spPr>
          <a:xfrm>
            <a:off x="8293364" y="945618"/>
            <a:ext cx="3664276" cy="2620513"/>
          </a:xfrm>
          <a:prstGeom prst="rect">
            <a:avLst/>
          </a:prstGeom>
        </p:spPr>
      </p:pic>
      <p:pic>
        <p:nvPicPr>
          <p:cNvPr id="13" name="Grafik 12"/>
          <p:cNvPicPr>
            <a:picLocks noChangeAspect="1"/>
          </p:cNvPicPr>
          <p:nvPr/>
        </p:nvPicPr>
        <p:blipFill>
          <a:blip r:embed="rId4"/>
          <a:stretch>
            <a:fillRect/>
          </a:stretch>
        </p:blipFill>
        <p:spPr>
          <a:xfrm>
            <a:off x="8276386" y="3566132"/>
            <a:ext cx="3681254" cy="2923566"/>
          </a:xfrm>
          <a:prstGeom prst="rect">
            <a:avLst/>
          </a:prstGeom>
        </p:spPr>
      </p:pic>
      <p:sp>
        <p:nvSpPr>
          <p:cNvPr id="14" name="Textfeld 13"/>
          <p:cNvSpPr txBox="1"/>
          <p:nvPr/>
        </p:nvSpPr>
        <p:spPr>
          <a:xfrm>
            <a:off x="9517858" y="1522004"/>
            <a:ext cx="294953"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TE</a:t>
            </a:r>
          </a:p>
        </p:txBody>
      </p:sp>
      <p:sp>
        <p:nvSpPr>
          <p:cNvPr id="15" name="Textfeld 14"/>
          <p:cNvSpPr txBox="1"/>
          <p:nvPr/>
        </p:nvSpPr>
        <p:spPr>
          <a:xfrm>
            <a:off x="9498623" y="3945669"/>
            <a:ext cx="333425" cy="273793"/>
          </a:xfrm>
          <a:prstGeom prst="rect">
            <a:avLst/>
          </a:prstGeom>
          <a:noFill/>
        </p:spPr>
        <p:txBody>
          <a:bodyPr wrap="none" lIns="0" tIns="0" rIns="0" bIns="0" rtlCol="0" anchor="t" anchorCtr="0">
            <a:spAutoFit/>
          </a:bodyPr>
          <a:lstStyle/>
          <a:p>
            <a:pPr algn="ctr">
              <a:lnSpc>
                <a:spcPts val="2300"/>
              </a:lnSpc>
              <a:spcBef>
                <a:spcPts val="1150"/>
              </a:spcBef>
            </a:pPr>
            <a:r>
              <a:rPr lang="en-US" b="1" dirty="0" smtClean="0">
                <a:solidFill>
                  <a:schemeClr val="bg1"/>
                </a:solidFill>
              </a:rPr>
              <a:t>TM</a:t>
            </a:r>
          </a:p>
        </p:txBody>
      </p:sp>
      <p:sp>
        <p:nvSpPr>
          <p:cNvPr id="18" name="Textfeld 17"/>
          <p:cNvSpPr txBox="1"/>
          <p:nvPr/>
        </p:nvSpPr>
        <p:spPr>
          <a:xfrm>
            <a:off x="5857371" y="3449166"/>
            <a:ext cx="2371740" cy="294953"/>
          </a:xfrm>
          <a:prstGeom prst="rect">
            <a:avLst/>
          </a:prstGeom>
          <a:noFill/>
        </p:spPr>
        <p:txBody>
          <a:bodyPr wrap="none" lIns="0" tIns="0" rIns="0" bIns="0" rtlCol="0" anchor="t" anchorCtr="0">
            <a:spAutoFit/>
          </a:bodyPr>
          <a:lstStyle/>
          <a:p>
            <a:pPr>
              <a:lnSpc>
                <a:spcPts val="2300"/>
              </a:lnSpc>
              <a:spcBef>
                <a:spcPts val="1150"/>
              </a:spcBef>
            </a:pPr>
            <a:r>
              <a:rPr lang="de-DE" sz="1500" i="1" dirty="0" smtClean="0"/>
              <a:t>[</a:t>
            </a:r>
            <a:r>
              <a:rPr lang="en-US" sz="1500" i="1" dirty="0"/>
              <a:t>C</a:t>
            </a:r>
            <a:r>
              <a:rPr lang="en-US" sz="1500" i="1" dirty="0" smtClean="0"/>
              <a:t>. </a:t>
            </a:r>
            <a:r>
              <a:rPr lang="en-US" sz="1500" i="1" dirty="0" err="1" smtClean="0"/>
              <a:t>Lechte</a:t>
            </a:r>
            <a:r>
              <a:rPr lang="en-US" sz="1500" i="1" dirty="0" smtClean="0"/>
              <a:t>, IGVP Stuttgart]  </a:t>
            </a:r>
          </a:p>
        </p:txBody>
      </p:sp>
      <p:pic>
        <p:nvPicPr>
          <p:cNvPr id="7" name="Grafik 6"/>
          <p:cNvPicPr>
            <a:picLocks noChangeAspect="1"/>
          </p:cNvPicPr>
          <p:nvPr/>
        </p:nvPicPr>
        <p:blipFill>
          <a:blip r:embed="rId5"/>
          <a:stretch>
            <a:fillRect/>
          </a:stretch>
        </p:blipFill>
        <p:spPr>
          <a:xfrm>
            <a:off x="5160947" y="4436046"/>
            <a:ext cx="3068164" cy="2104085"/>
          </a:xfrm>
          <a:prstGeom prst="rect">
            <a:avLst/>
          </a:prstGeom>
        </p:spPr>
      </p:pic>
      <p:pic>
        <p:nvPicPr>
          <p:cNvPr id="21" name="Grafik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123" y="2964080"/>
            <a:ext cx="3027356" cy="340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9"/>
          <p:cNvSpPr>
            <a:spLocks noChangeArrowheads="1"/>
          </p:cNvSpPr>
          <p:nvPr/>
        </p:nvSpPr>
        <p:spPr bwMode="auto">
          <a:xfrm>
            <a:off x="3070361" y="1008063"/>
            <a:ext cx="5169937" cy="42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de-DE" sz="1800" dirty="0" smtClean="0">
                <a:latin typeface="+mn-lt"/>
              </a:rPr>
              <a:t>Holographic grating distributed @ up to 3 tiles</a:t>
            </a:r>
          </a:p>
          <a:p>
            <a:pPr>
              <a:buFont typeface="Symbol" panose="05050102010706020507" pitchFamily="18" charset="2"/>
              <a:buChar char="Þ"/>
            </a:pPr>
            <a:r>
              <a:rPr lang="en-US" altLang="de-DE" sz="1800" dirty="0" smtClean="0">
                <a:latin typeface="+mn-lt"/>
              </a:rPr>
              <a:t>redesign of first wall tiles with as-built-</a:t>
            </a:r>
            <a:br>
              <a:rPr lang="en-US" altLang="de-DE" sz="1800" dirty="0" smtClean="0">
                <a:latin typeface="+mn-lt"/>
              </a:rPr>
            </a:br>
            <a:r>
              <a:rPr lang="en-US" altLang="de-DE" sz="1800" dirty="0" smtClean="0">
                <a:latin typeface="+mn-lt"/>
              </a:rPr>
              <a:t>geometry of </a:t>
            </a:r>
            <a:r>
              <a:rPr lang="en-US" altLang="de-DE" sz="1800" dirty="0" err="1" smtClean="0">
                <a:latin typeface="+mn-lt"/>
              </a:rPr>
              <a:t>CuCrZr</a:t>
            </a:r>
            <a:r>
              <a:rPr lang="en-US" altLang="de-DE" sz="1800" dirty="0" smtClean="0">
                <a:latin typeface="+mn-lt"/>
              </a:rPr>
              <a:t>-structure to achieve </a:t>
            </a:r>
            <a:br>
              <a:rPr lang="en-US" altLang="de-DE" sz="1800" dirty="0" smtClean="0">
                <a:latin typeface="+mn-lt"/>
              </a:rPr>
            </a:br>
            <a:r>
              <a:rPr lang="en-US" altLang="de-DE" sz="1800" dirty="0" smtClean="0">
                <a:latin typeface="+mn-lt"/>
              </a:rPr>
              <a:t>necessary accuracy of combined reflectors </a:t>
            </a:r>
          </a:p>
          <a:p>
            <a:pPr>
              <a:defRPr/>
            </a:pPr>
            <a:r>
              <a:rPr lang="en-US" altLang="de-DE" sz="1800" dirty="0" smtClean="0">
                <a:latin typeface="+mn-lt"/>
              </a:rPr>
              <a:t>3D-holographic gratings calculated for each individual surface </a:t>
            </a:r>
          </a:p>
          <a:p>
            <a:r>
              <a:rPr lang="en-US" altLang="de-DE" sz="1800" dirty="0" smtClean="0"/>
              <a:t>final </a:t>
            </a:r>
            <a:r>
              <a:rPr lang="en-US" altLang="de-DE" sz="1800" dirty="0"/>
              <a:t>efficiency by full wave simulations  </a:t>
            </a:r>
          </a:p>
          <a:p>
            <a:pPr>
              <a:buFont typeface="Symbol" panose="05050102010706020507" pitchFamily="18" charset="2"/>
              <a:buChar char="Þ"/>
            </a:pPr>
            <a:r>
              <a:rPr lang="en-US" altLang="de-DE" sz="1800" dirty="0"/>
              <a:t>TE and TM of ideal grating with almost equal efficiency of </a:t>
            </a:r>
            <a:r>
              <a:rPr lang="en-US" altLang="de-DE" sz="1800" dirty="0" smtClean="0"/>
              <a:t>up to 90%</a:t>
            </a:r>
          </a:p>
          <a:p>
            <a:pPr>
              <a:defRPr/>
            </a:pPr>
            <a:r>
              <a:rPr lang="en-US" altLang="de-DE" sz="1800" dirty="0" smtClean="0"/>
              <a:t>gratings separately milled into TZM-tiles by special technique </a:t>
            </a:r>
            <a:br>
              <a:rPr lang="en-US" altLang="de-DE" sz="1800" dirty="0" smtClean="0"/>
            </a:br>
            <a:r>
              <a:rPr lang="en-US" altLang="de-DE" sz="1800" dirty="0" smtClean="0"/>
              <a:t>at workshop of </a:t>
            </a:r>
            <a:br>
              <a:rPr lang="en-US" altLang="de-DE" sz="1800" dirty="0" smtClean="0"/>
            </a:br>
            <a:r>
              <a:rPr lang="en-US" altLang="de-DE" sz="1800" dirty="0" smtClean="0"/>
              <a:t>IGVP Stuttgart</a:t>
            </a:r>
          </a:p>
        </p:txBody>
      </p:sp>
      <p:pic>
        <p:nvPicPr>
          <p:cNvPr id="36" name="Grafik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4100" y="5231027"/>
            <a:ext cx="2269818" cy="599413"/>
          </a:xfrm>
          <a:prstGeom prst="rect">
            <a:avLst/>
          </a:prstGeom>
        </p:spPr>
      </p:pic>
      <p:sp>
        <p:nvSpPr>
          <p:cNvPr id="8" name="Textfeld 7"/>
          <p:cNvSpPr txBox="1"/>
          <p:nvPr/>
        </p:nvSpPr>
        <p:spPr>
          <a:xfrm>
            <a:off x="2294446" y="1528194"/>
            <a:ext cx="394339" cy="265009"/>
          </a:xfrm>
          <a:prstGeom prst="rect">
            <a:avLst/>
          </a:prstGeom>
          <a:noFill/>
        </p:spPr>
        <p:txBody>
          <a:bodyPr wrap="none" lIns="0" tIns="0" rIns="0" bIns="0" rtlCol="0" anchor="t" anchorCtr="0">
            <a:spAutoFit/>
          </a:bodyPr>
          <a:lstStyle/>
          <a:p>
            <a:pPr algn="l">
              <a:lnSpc>
                <a:spcPts val="2300"/>
              </a:lnSpc>
              <a:spcBef>
                <a:spcPts val="1150"/>
              </a:spcBef>
            </a:pPr>
            <a:r>
              <a:rPr lang="de-DE" sz="1500" i="1" dirty="0" smtClean="0"/>
              <a:t>TZM</a:t>
            </a:r>
            <a:endParaRPr lang="en-US" sz="1500" i="1" dirty="0" err="1" smtClean="0"/>
          </a:p>
        </p:txBody>
      </p:sp>
      <p:sp>
        <p:nvSpPr>
          <p:cNvPr id="9" name="Textfeld 8"/>
          <p:cNvSpPr txBox="1"/>
          <p:nvPr/>
        </p:nvSpPr>
        <p:spPr>
          <a:xfrm>
            <a:off x="2076372" y="2554024"/>
            <a:ext cx="738985" cy="265009"/>
          </a:xfrm>
          <a:prstGeom prst="rect">
            <a:avLst/>
          </a:prstGeom>
          <a:noFill/>
        </p:spPr>
        <p:txBody>
          <a:bodyPr wrap="none" lIns="0" tIns="0" rIns="0" bIns="0" rtlCol="0" anchor="t" anchorCtr="0">
            <a:spAutoFit/>
          </a:bodyPr>
          <a:lstStyle/>
          <a:p>
            <a:pPr algn="l">
              <a:lnSpc>
                <a:spcPts val="2300"/>
              </a:lnSpc>
              <a:spcBef>
                <a:spcPts val="1150"/>
              </a:spcBef>
            </a:pPr>
            <a:r>
              <a:rPr lang="de-DE" sz="1500" i="1" dirty="0"/>
              <a:t>G</a:t>
            </a:r>
            <a:r>
              <a:rPr lang="de-DE" sz="1500" i="1" dirty="0" smtClean="0"/>
              <a:t>raphite</a:t>
            </a:r>
            <a:endParaRPr lang="en-US" sz="1500" i="1" dirty="0" err="1" smtClean="0"/>
          </a:p>
        </p:txBody>
      </p:sp>
      <p:cxnSp>
        <p:nvCxnSpPr>
          <p:cNvPr id="24" name="Gerade Verbindung mit Pfeil 23"/>
          <p:cNvCxnSpPr/>
          <p:nvPr/>
        </p:nvCxnSpPr>
        <p:spPr>
          <a:xfrm flipH="1" flipV="1">
            <a:off x="1672918" y="1612184"/>
            <a:ext cx="512823" cy="46716"/>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flipH="1">
            <a:off x="1613065" y="1769577"/>
            <a:ext cx="670379" cy="61651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a:off x="1449474" y="2732151"/>
            <a:ext cx="555814" cy="57946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95" y="759980"/>
            <a:ext cx="1436789" cy="3944342"/>
          </a:xfrm>
          <a:prstGeom prst="rect">
            <a:avLst/>
          </a:prstGeom>
        </p:spPr>
      </p:pic>
      <p:sp>
        <p:nvSpPr>
          <p:cNvPr id="31" name="Ellipse 30"/>
          <p:cNvSpPr/>
          <p:nvPr/>
        </p:nvSpPr>
        <p:spPr>
          <a:xfrm rot="1970937">
            <a:off x="1644110" y="4529077"/>
            <a:ext cx="243536" cy="432790"/>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8" name="Ellipse 37"/>
          <p:cNvSpPr/>
          <p:nvPr/>
        </p:nvSpPr>
        <p:spPr>
          <a:xfrm rot="723290">
            <a:off x="838526" y="1950844"/>
            <a:ext cx="711887" cy="1418522"/>
          </a:xfrm>
          <a:prstGeom prst="ellipse">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Tree>
    <p:extLst>
      <p:ext uri="{BB962C8B-B14F-4D97-AF65-F5344CB8AC3E}">
        <p14:creationId xmlns:p14="http://schemas.microsoft.com/office/powerpoint/2010/main" val="1231558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Optimization of O2-scenario</a:t>
            </a:r>
            <a:r>
              <a:rPr lang="en-US" altLang="de-DE" dirty="0"/>
              <a:t>: </a:t>
            </a:r>
            <a:r>
              <a:rPr lang="en-US" altLang="de-DE" b="0" dirty="0"/>
              <a:t>p</a:t>
            </a:r>
            <a:r>
              <a:rPr lang="en-US" altLang="de-DE" b="0" dirty="0" smtClean="0"/>
              <a:t>roof </a:t>
            </a:r>
            <a:r>
              <a:rPr lang="en-US" altLang="de-DE" b="0" dirty="0"/>
              <a:t>of beam accuracy </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17</a:t>
            </a:fld>
            <a:endParaRPr lang="de-DE" dirty="0"/>
          </a:p>
        </p:txBody>
      </p:sp>
      <p:pic>
        <p:nvPicPr>
          <p:cNvPr id="6" name="Grafik 5"/>
          <p:cNvPicPr>
            <a:picLocks noChangeAspect="1"/>
          </p:cNvPicPr>
          <p:nvPr/>
        </p:nvPicPr>
        <p:blipFill>
          <a:blip r:embed="rId3"/>
          <a:stretch>
            <a:fillRect/>
          </a:stretch>
        </p:blipFill>
        <p:spPr>
          <a:xfrm>
            <a:off x="3837846" y="898219"/>
            <a:ext cx="4192456" cy="5481944"/>
          </a:xfrm>
          <a:prstGeom prst="rect">
            <a:avLst/>
          </a:prstGeom>
          <a:ln w="25400">
            <a:solidFill>
              <a:schemeClr val="tx1">
                <a:lumMod val="50000"/>
                <a:lumOff val="50000"/>
              </a:schemeClr>
            </a:solidFill>
          </a:ln>
        </p:spPr>
      </p:pic>
      <p:cxnSp>
        <p:nvCxnSpPr>
          <p:cNvPr id="8" name="Gerade Verbindung mit Pfeil 7"/>
          <p:cNvCxnSpPr/>
          <p:nvPr/>
        </p:nvCxnSpPr>
        <p:spPr bwMode="auto">
          <a:xfrm>
            <a:off x="7321053" y="1223963"/>
            <a:ext cx="409783" cy="1070350"/>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bwMode="auto">
          <a:xfrm flipV="1">
            <a:off x="4929447" y="3707477"/>
            <a:ext cx="2177935" cy="1388599"/>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bwMode="auto">
          <a:xfrm flipH="1">
            <a:off x="4425232" y="5220393"/>
            <a:ext cx="163393" cy="16452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bwMode="auto">
          <a:xfrm flipH="1">
            <a:off x="6819408" y="2560320"/>
            <a:ext cx="770112" cy="673331"/>
          </a:xfrm>
          <a:prstGeom prst="straightConnector1">
            <a:avLst/>
          </a:prstGeom>
          <a:ln w="508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bwMode="auto">
          <a:xfrm flipH="1">
            <a:off x="4929447" y="3343520"/>
            <a:ext cx="1751417" cy="1619178"/>
          </a:xfrm>
          <a:prstGeom prst="straightConnector1">
            <a:avLst/>
          </a:prstGeom>
          <a:ln w="508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bwMode="auto">
          <a:xfrm flipV="1">
            <a:off x="4506928" y="5366571"/>
            <a:ext cx="108065" cy="18351"/>
          </a:xfrm>
          <a:prstGeom prst="straightConnector1">
            <a:avLst/>
          </a:prstGeom>
          <a:ln w="50800">
            <a:solidFill>
              <a:srgbClr val="0000FF"/>
            </a:solidFill>
            <a:tailEnd type="none" w="lg" len="lg"/>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051382" y="1118714"/>
            <a:ext cx="2629482" cy="294953"/>
          </a:xfrm>
          <a:prstGeom prst="rect">
            <a:avLst/>
          </a:prstGeom>
          <a:solidFill>
            <a:schemeClr val="bg1">
              <a:alpha val="69000"/>
            </a:schemeClr>
          </a:solidFill>
          <a:ln>
            <a:solidFill>
              <a:schemeClr val="tx1">
                <a:lumMod val="50000"/>
                <a:lumOff val="50000"/>
              </a:schemeClr>
            </a:solidFill>
          </a:ln>
        </p:spPr>
        <p:txBody>
          <a:bodyPr wrap="square" lIns="0" tIns="0" rIns="0" bIns="0" rtlCol="0" anchor="t" anchorCtr="0">
            <a:spAutoFit/>
          </a:bodyPr>
          <a:lstStyle/>
          <a:p>
            <a:pPr algn="l">
              <a:lnSpc>
                <a:spcPts val="2300"/>
              </a:lnSpc>
              <a:spcBef>
                <a:spcPts val="1150"/>
              </a:spcBef>
            </a:pPr>
            <a:r>
              <a:rPr lang="de-DE" sz="1500" i="1" dirty="0" smtClean="0">
                <a:solidFill>
                  <a:schemeClr val="bg1"/>
                </a:solidFill>
              </a:rPr>
              <a:t> </a:t>
            </a:r>
            <a:r>
              <a:rPr lang="en-US" sz="1500" i="1" dirty="0" smtClean="0"/>
              <a:t>Horn antenna with up to 10W</a:t>
            </a:r>
          </a:p>
        </p:txBody>
      </p:sp>
      <p:sp>
        <p:nvSpPr>
          <p:cNvPr id="30" name="Textfeld 29"/>
          <p:cNvSpPr txBox="1"/>
          <p:nvPr/>
        </p:nvSpPr>
        <p:spPr>
          <a:xfrm>
            <a:off x="4051382" y="1509161"/>
            <a:ext cx="2629482" cy="294953"/>
          </a:xfrm>
          <a:prstGeom prst="rect">
            <a:avLst/>
          </a:prstGeom>
          <a:solidFill>
            <a:schemeClr val="bg1">
              <a:alpha val="69000"/>
            </a:schemeClr>
          </a:solidFill>
          <a:ln>
            <a:solidFill>
              <a:schemeClr val="tx1">
                <a:lumMod val="50000"/>
                <a:lumOff val="50000"/>
              </a:schemeClr>
            </a:solidFill>
          </a:ln>
        </p:spPr>
        <p:txBody>
          <a:bodyPr wrap="square" lIns="0" tIns="0" rIns="0" bIns="0" rtlCol="0" anchor="t" anchorCtr="0">
            <a:spAutoFit/>
          </a:bodyPr>
          <a:lstStyle/>
          <a:p>
            <a:pPr algn="ctr">
              <a:lnSpc>
                <a:spcPts val="2300"/>
              </a:lnSpc>
              <a:spcBef>
                <a:spcPts val="1150"/>
              </a:spcBef>
            </a:pPr>
            <a:r>
              <a:rPr lang="de-DE" sz="1500" i="1" dirty="0" smtClean="0">
                <a:solidFill>
                  <a:schemeClr val="bg1"/>
                </a:solidFill>
              </a:rPr>
              <a:t> </a:t>
            </a:r>
            <a:r>
              <a:rPr lang="en-US" sz="1500" i="1" dirty="0" smtClean="0"/>
              <a:t>Matching mirror</a:t>
            </a:r>
          </a:p>
        </p:txBody>
      </p:sp>
      <p:cxnSp>
        <p:nvCxnSpPr>
          <p:cNvPr id="33" name="Gerade Verbindung mit Pfeil 32"/>
          <p:cNvCxnSpPr/>
          <p:nvPr/>
        </p:nvCxnSpPr>
        <p:spPr>
          <a:xfrm flipV="1">
            <a:off x="6819408" y="1175678"/>
            <a:ext cx="378146" cy="100555"/>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6761219" y="1688476"/>
            <a:ext cx="678672" cy="472833"/>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38" name="Textfeld 37"/>
          <p:cNvSpPr txBox="1"/>
          <p:nvPr/>
        </p:nvSpPr>
        <p:spPr>
          <a:xfrm>
            <a:off x="4123235" y="3483602"/>
            <a:ext cx="1005718" cy="884858"/>
          </a:xfrm>
          <a:prstGeom prst="rect">
            <a:avLst/>
          </a:prstGeom>
          <a:solidFill>
            <a:schemeClr val="bg1">
              <a:alpha val="69000"/>
            </a:schemeClr>
          </a:solidFill>
          <a:ln>
            <a:solidFill>
              <a:schemeClr val="tx1">
                <a:lumMod val="50000"/>
                <a:lumOff val="50000"/>
              </a:schemeClr>
            </a:solidFill>
          </a:ln>
        </p:spPr>
        <p:txBody>
          <a:bodyPr wrap="square" lIns="0" tIns="0" rIns="0" bIns="0" rtlCol="0" anchor="t" anchorCtr="0">
            <a:spAutoFit/>
          </a:bodyPr>
          <a:lstStyle/>
          <a:p>
            <a:pPr algn="ctr">
              <a:lnSpc>
                <a:spcPts val="2300"/>
              </a:lnSpc>
              <a:spcBef>
                <a:spcPts val="1150"/>
              </a:spcBef>
            </a:pPr>
            <a:r>
              <a:rPr lang="en-US" sz="1500" i="1" dirty="0" smtClean="0"/>
              <a:t>Tiles with</a:t>
            </a:r>
            <a:br>
              <a:rPr lang="en-US" sz="1500" i="1" dirty="0" smtClean="0"/>
            </a:br>
            <a:r>
              <a:rPr lang="en-US" sz="1500" i="1" dirty="0" smtClean="0"/>
              <a:t>combined grating</a:t>
            </a:r>
          </a:p>
        </p:txBody>
      </p:sp>
      <p:cxnSp>
        <p:nvCxnSpPr>
          <p:cNvPr id="39" name="Gerade Verbindung mit Pfeil 38"/>
          <p:cNvCxnSpPr/>
          <p:nvPr/>
        </p:nvCxnSpPr>
        <p:spPr>
          <a:xfrm flipH="1">
            <a:off x="4425232" y="4459463"/>
            <a:ext cx="36112" cy="651394"/>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6694695" y="4777827"/>
            <a:ext cx="1005718" cy="559961"/>
          </a:xfrm>
          <a:prstGeom prst="rect">
            <a:avLst/>
          </a:prstGeom>
          <a:solidFill>
            <a:schemeClr val="bg1">
              <a:alpha val="69000"/>
            </a:schemeClr>
          </a:solidFill>
          <a:ln>
            <a:solidFill>
              <a:schemeClr val="tx1">
                <a:lumMod val="50000"/>
                <a:lumOff val="50000"/>
              </a:schemeClr>
            </a:solidFill>
          </a:ln>
        </p:spPr>
        <p:txBody>
          <a:bodyPr wrap="square" lIns="0" tIns="0" rIns="0" bIns="0" rtlCol="0" anchor="t" anchorCtr="0">
            <a:spAutoFit/>
          </a:bodyPr>
          <a:lstStyle/>
          <a:p>
            <a:pPr algn="ctr">
              <a:lnSpc>
                <a:spcPts val="2300"/>
              </a:lnSpc>
              <a:spcBef>
                <a:spcPts val="1150"/>
              </a:spcBef>
            </a:pPr>
            <a:r>
              <a:rPr lang="en-US" sz="1500" i="1" dirty="0" err="1" smtClean="0"/>
              <a:t>Ecosorb</a:t>
            </a:r>
            <a:r>
              <a:rPr lang="en-US" sz="1500" i="1" dirty="0" smtClean="0"/>
              <a:t> screen</a:t>
            </a:r>
          </a:p>
        </p:txBody>
      </p:sp>
      <p:cxnSp>
        <p:nvCxnSpPr>
          <p:cNvPr id="44" name="Gerade Verbindung mit Pfeil 43"/>
          <p:cNvCxnSpPr/>
          <p:nvPr/>
        </p:nvCxnSpPr>
        <p:spPr>
          <a:xfrm flipV="1">
            <a:off x="7197554" y="3981075"/>
            <a:ext cx="111413" cy="689208"/>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67" name="Gruppieren 66"/>
          <p:cNvGrpSpPr/>
          <p:nvPr/>
        </p:nvGrpSpPr>
        <p:grpSpPr>
          <a:xfrm>
            <a:off x="208700" y="4163722"/>
            <a:ext cx="3544127" cy="1408936"/>
            <a:chOff x="208700" y="3311667"/>
            <a:chExt cx="3544127" cy="1408936"/>
          </a:xfrm>
        </p:grpSpPr>
        <p:sp>
          <p:nvSpPr>
            <p:cNvPr id="63" name="Rechteck 62"/>
            <p:cNvSpPr>
              <a:spLocks noChangeAspect="1"/>
            </p:cNvSpPr>
            <p:nvPr/>
          </p:nvSpPr>
          <p:spPr>
            <a:xfrm rot="10800000">
              <a:off x="282946" y="3314286"/>
              <a:ext cx="3389991" cy="1355997"/>
            </a:xfrm>
            <a:prstGeom prst="rect">
              <a:avLst/>
            </a:prstGeom>
            <a:blipFill dpi="0" rotWithShape="1">
              <a:blip r:embed="rId4">
                <a:alphaModFix amt="45000"/>
              </a:blip>
              <a:srcRect/>
              <a:stretch>
                <a:fillRect/>
              </a:stretch>
            </a:blip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64" name="Grafik 63"/>
            <p:cNvPicPr>
              <a:picLocks noChangeAspect="1"/>
            </p:cNvPicPr>
            <p:nvPr/>
          </p:nvPicPr>
          <p:blipFill>
            <a:blip r:embed="rId5"/>
            <a:stretch>
              <a:fillRect/>
            </a:stretch>
          </p:blipFill>
          <p:spPr>
            <a:xfrm>
              <a:off x="208700" y="3311667"/>
              <a:ext cx="3544127" cy="1408936"/>
            </a:xfrm>
            <a:prstGeom prst="rect">
              <a:avLst/>
            </a:prstGeom>
          </p:spPr>
        </p:pic>
        <p:sp>
          <p:nvSpPr>
            <p:cNvPr id="66" name="Rechteck 65"/>
            <p:cNvSpPr>
              <a:spLocks noChangeAspect="1"/>
            </p:cNvSpPr>
            <p:nvPr/>
          </p:nvSpPr>
          <p:spPr>
            <a:xfrm rot="10800000">
              <a:off x="276395" y="3316087"/>
              <a:ext cx="3396542" cy="1358617"/>
            </a:xfrm>
            <a:prstGeom prst="rect">
              <a:avLst/>
            </a:prstGeom>
            <a:blipFill>
              <a:blip r:embed="rId6">
                <a:alphaModFix amt="70000"/>
              </a:blip>
              <a:stretch>
                <a:fillRect/>
              </a:stretch>
            </a:blip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pic>
        <p:nvPicPr>
          <p:cNvPr id="72" name="Grafik 71"/>
          <p:cNvPicPr>
            <a:picLocks noChangeAspect="1"/>
          </p:cNvPicPr>
          <p:nvPr/>
        </p:nvPicPr>
        <p:blipFill>
          <a:blip r:embed="rId7"/>
          <a:stretch>
            <a:fillRect/>
          </a:stretch>
        </p:blipFill>
        <p:spPr>
          <a:xfrm>
            <a:off x="8373108" y="1175678"/>
            <a:ext cx="3453944" cy="5040890"/>
          </a:xfrm>
          <a:prstGeom prst="rect">
            <a:avLst/>
          </a:prstGeom>
          <a:ln w="25400">
            <a:solidFill>
              <a:schemeClr val="tx1">
                <a:lumMod val="50000"/>
                <a:lumOff val="50000"/>
              </a:schemeClr>
            </a:solidFill>
          </a:ln>
        </p:spPr>
      </p:pic>
      <p:sp>
        <p:nvSpPr>
          <p:cNvPr id="73" name="Rechteck 72"/>
          <p:cNvSpPr>
            <a:spLocks/>
          </p:cNvSpPr>
          <p:nvPr/>
        </p:nvSpPr>
        <p:spPr>
          <a:xfrm rot="60000">
            <a:off x="9610450" y="1859972"/>
            <a:ext cx="1835258" cy="4141823"/>
          </a:xfrm>
          <a:prstGeom prst="rect">
            <a:avLst/>
          </a:prstGeom>
          <a:blipFill dpi="0" rotWithShape="1">
            <a:blip r:embed="rId8">
              <a:alphaModFix amt="70000"/>
            </a:blip>
            <a:srcRect/>
            <a:stretch>
              <a:fillRect/>
            </a:stretch>
          </a:blip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74" name="Gerade Verbindung mit Pfeil 73"/>
          <p:cNvCxnSpPr/>
          <p:nvPr/>
        </p:nvCxnSpPr>
        <p:spPr>
          <a:xfrm flipV="1">
            <a:off x="7826496" y="4670283"/>
            <a:ext cx="1264775" cy="387524"/>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77" name="Rectangle 9"/>
          <p:cNvSpPr>
            <a:spLocks noChangeArrowheads="1"/>
          </p:cNvSpPr>
          <p:nvPr/>
        </p:nvSpPr>
        <p:spPr bwMode="auto">
          <a:xfrm>
            <a:off x="541338" y="1008063"/>
            <a:ext cx="2855726" cy="3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de-DE" sz="1800" dirty="0" smtClean="0">
                <a:latin typeface="+mn-lt"/>
              </a:rPr>
              <a:t>Simulate expected</a:t>
            </a:r>
            <a:br>
              <a:rPr lang="en-US" altLang="de-DE" sz="1800" dirty="0" smtClean="0">
                <a:latin typeface="+mn-lt"/>
              </a:rPr>
            </a:br>
            <a:r>
              <a:rPr lang="en-US" altLang="de-DE" sz="1800" dirty="0" smtClean="0">
                <a:latin typeface="+mn-lt"/>
              </a:rPr>
              <a:t>beam shape during</a:t>
            </a:r>
            <a:br>
              <a:rPr lang="en-US" altLang="de-DE" sz="1800" dirty="0" smtClean="0">
                <a:latin typeface="+mn-lt"/>
              </a:rPr>
            </a:br>
            <a:r>
              <a:rPr lang="en-US" altLang="de-DE" sz="1800" dirty="0" smtClean="0">
                <a:latin typeface="+mn-lt"/>
              </a:rPr>
              <a:t>plasma operation </a:t>
            </a:r>
          </a:p>
          <a:p>
            <a:pPr>
              <a:buFont typeface="Symbol" panose="05050102010706020507" pitchFamily="18" charset="2"/>
              <a:buChar char="Þ"/>
            </a:pPr>
            <a:r>
              <a:rPr lang="en-US" altLang="de-DE" sz="1800" dirty="0" smtClean="0">
                <a:latin typeface="+mn-lt"/>
              </a:rPr>
              <a:t>Good agreement </a:t>
            </a:r>
            <a:br>
              <a:rPr lang="en-US" altLang="de-DE" sz="1800" dirty="0" smtClean="0">
                <a:latin typeface="+mn-lt"/>
              </a:rPr>
            </a:br>
            <a:r>
              <a:rPr lang="en-US" altLang="de-DE" sz="1800" dirty="0" smtClean="0">
                <a:latin typeface="+mn-lt"/>
              </a:rPr>
              <a:t>with Expected position and beam shape</a:t>
            </a:r>
          </a:p>
          <a:p>
            <a:pPr>
              <a:buFont typeface="Symbol" panose="05050102010706020507" pitchFamily="18" charset="2"/>
              <a:buChar char="Þ"/>
            </a:pPr>
            <a:r>
              <a:rPr lang="en-US" altLang="de-DE" sz="1800" dirty="0" smtClean="0">
                <a:latin typeface="+mn-lt"/>
              </a:rPr>
              <a:t>Variations on the </a:t>
            </a:r>
            <a:br>
              <a:rPr lang="en-US" altLang="de-DE" sz="1800" dirty="0" smtClean="0">
                <a:latin typeface="+mn-lt"/>
              </a:rPr>
            </a:br>
            <a:r>
              <a:rPr lang="en-US" altLang="de-DE" sz="1800" dirty="0" smtClean="0">
                <a:latin typeface="+mn-lt"/>
              </a:rPr>
              <a:t>grating without</a:t>
            </a:r>
            <a:br>
              <a:rPr lang="en-US" altLang="de-DE" sz="1800" dirty="0" smtClean="0">
                <a:latin typeface="+mn-lt"/>
              </a:rPr>
            </a:br>
            <a:r>
              <a:rPr lang="en-US" altLang="de-DE" sz="1800" dirty="0" smtClean="0">
                <a:latin typeface="+mn-lt"/>
              </a:rPr>
              <a:t>obvious problems </a:t>
            </a:r>
            <a:endParaRPr lang="en-US" altLang="de-DE" sz="1800" dirty="0">
              <a:latin typeface="+mn-lt"/>
            </a:endParaRPr>
          </a:p>
          <a:p>
            <a:pPr>
              <a:defRPr/>
            </a:pPr>
            <a:endParaRPr lang="en-US" altLang="de-DE" sz="1800" dirty="0" smtClean="0">
              <a:latin typeface="+mn-lt"/>
            </a:endParaRPr>
          </a:p>
          <a:p>
            <a:pPr>
              <a:defRPr/>
            </a:pPr>
            <a:endParaRPr lang="en-US" altLang="de-DE" sz="1800" dirty="0">
              <a:latin typeface="+mn-lt"/>
            </a:endParaRPr>
          </a:p>
          <a:p>
            <a:pPr>
              <a:defRPr/>
            </a:pPr>
            <a:endParaRPr lang="en-US" altLang="de-DE" sz="1800" dirty="0" smtClean="0">
              <a:latin typeface="+mn-lt"/>
            </a:endParaRPr>
          </a:p>
          <a:p>
            <a:pPr marL="0" indent="0">
              <a:buFontTx/>
              <a:buNone/>
              <a:defRPr/>
            </a:pPr>
            <a:endParaRPr lang="en-US" altLang="de-DE" sz="1800" dirty="0" smtClean="0">
              <a:latin typeface="+mn-lt"/>
            </a:endParaRPr>
          </a:p>
          <a:p>
            <a:pPr marL="0" indent="0">
              <a:buFontTx/>
              <a:buNone/>
              <a:defRPr/>
            </a:pPr>
            <a:r>
              <a:rPr lang="en-US" altLang="de-DE" sz="1800" dirty="0" smtClean="0"/>
              <a:t/>
            </a:r>
            <a:br>
              <a:rPr lang="en-US" altLang="de-DE" sz="1800" dirty="0" smtClean="0"/>
            </a:br>
            <a:endParaRPr lang="en-US" altLang="de-DE" sz="1800" dirty="0" smtClean="0"/>
          </a:p>
        </p:txBody>
      </p:sp>
      <p:cxnSp>
        <p:nvCxnSpPr>
          <p:cNvPr id="79" name="Gerader Verbinder 78"/>
          <p:cNvCxnSpPr/>
          <p:nvPr/>
        </p:nvCxnSpPr>
        <p:spPr>
          <a:xfrm>
            <a:off x="10033506" y="4845875"/>
            <a:ext cx="712082" cy="78917"/>
          </a:xfrm>
          <a:prstGeom prst="line">
            <a:avLst/>
          </a:prstGeom>
          <a:ln w="19050" cmpd="sng">
            <a:solidFill>
              <a:schemeClr val="tx2">
                <a:lumMod val="50000"/>
                <a:lumOff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H="1">
            <a:off x="10396146" y="4549832"/>
            <a:ext cx="22472" cy="641688"/>
          </a:xfrm>
          <a:prstGeom prst="line">
            <a:avLst/>
          </a:prstGeom>
          <a:ln w="19050" cmpd="sng">
            <a:solidFill>
              <a:schemeClr val="tx2">
                <a:lumMod val="50000"/>
                <a:lumOff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6" name="Textfeld 85"/>
          <p:cNvSpPr txBox="1"/>
          <p:nvPr/>
        </p:nvSpPr>
        <p:spPr>
          <a:xfrm>
            <a:off x="10517611" y="4255740"/>
            <a:ext cx="856004" cy="559961"/>
          </a:xfrm>
          <a:prstGeom prst="rect">
            <a:avLst/>
          </a:prstGeom>
          <a:noFill/>
        </p:spPr>
        <p:txBody>
          <a:bodyPr wrap="none" lIns="0" tIns="0" rIns="0" bIns="0" rtlCol="0" anchor="t" anchorCtr="0">
            <a:spAutoFit/>
          </a:bodyPr>
          <a:lstStyle/>
          <a:p>
            <a:pPr algn="l">
              <a:lnSpc>
                <a:spcPts val="2300"/>
              </a:lnSpc>
              <a:spcBef>
                <a:spcPts val="1150"/>
              </a:spcBef>
            </a:pPr>
            <a:r>
              <a:rPr lang="en-US" sz="1500" i="1" dirty="0" smtClean="0">
                <a:solidFill>
                  <a:schemeClr val="tx2">
                    <a:lumMod val="50000"/>
                    <a:lumOff val="50000"/>
                  </a:schemeClr>
                </a:solidFill>
              </a:rPr>
              <a:t>Expected </a:t>
            </a:r>
            <a:br>
              <a:rPr lang="en-US" sz="1500" i="1" dirty="0" smtClean="0">
                <a:solidFill>
                  <a:schemeClr val="tx2">
                    <a:lumMod val="50000"/>
                    <a:lumOff val="50000"/>
                  </a:schemeClr>
                </a:solidFill>
              </a:rPr>
            </a:br>
            <a:r>
              <a:rPr lang="en-US" sz="1500" i="1" dirty="0" smtClean="0">
                <a:solidFill>
                  <a:schemeClr val="tx2">
                    <a:lumMod val="50000"/>
                    <a:lumOff val="50000"/>
                  </a:schemeClr>
                </a:solidFill>
              </a:rPr>
              <a:t>position</a:t>
            </a:r>
          </a:p>
        </p:txBody>
      </p:sp>
      <p:cxnSp>
        <p:nvCxnSpPr>
          <p:cNvPr id="87" name="Gerade Verbindung mit Pfeil 86"/>
          <p:cNvCxnSpPr/>
          <p:nvPr/>
        </p:nvCxnSpPr>
        <p:spPr>
          <a:xfrm flipH="1">
            <a:off x="3547766" y="4484897"/>
            <a:ext cx="767127" cy="325697"/>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90" name="Textfeld 89"/>
          <p:cNvSpPr txBox="1"/>
          <p:nvPr/>
        </p:nvSpPr>
        <p:spPr>
          <a:xfrm>
            <a:off x="1281430" y="5792633"/>
            <a:ext cx="1619033" cy="559961"/>
          </a:xfrm>
          <a:prstGeom prst="rect">
            <a:avLst/>
          </a:prstGeom>
          <a:noFill/>
        </p:spPr>
        <p:txBody>
          <a:bodyPr wrap="none" lIns="0" tIns="0" rIns="0" bIns="0" rtlCol="0" anchor="t" anchorCtr="0">
            <a:spAutoFit/>
          </a:bodyPr>
          <a:lstStyle/>
          <a:p>
            <a:pPr algn="l">
              <a:lnSpc>
                <a:spcPts val="2300"/>
              </a:lnSpc>
              <a:spcBef>
                <a:spcPts val="1150"/>
              </a:spcBef>
            </a:pPr>
            <a:r>
              <a:rPr lang="en-US" sz="1500" i="1" dirty="0" smtClean="0"/>
              <a:t>Envisaged position</a:t>
            </a:r>
            <a:br>
              <a:rPr lang="en-US" sz="1500" i="1" dirty="0" smtClean="0"/>
            </a:br>
            <a:r>
              <a:rPr lang="en-US" sz="1500" i="1" dirty="0" smtClean="0"/>
              <a:t>of incident beam  </a:t>
            </a:r>
          </a:p>
        </p:txBody>
      </p:sp>
      <p:cxnSp>
        <p:nvCxnSpPr>
          <p:cNvPr id="91" name="Gerade Verbindung mit Pfeil 90"/>
          <p:cNvCxnSpPr/>
          <p:nvPr/>
        </p:nvCxnSpPr>
        <p:spPr>
          <a:xfrm flipV="1">
            <a:off x="2129938" y="5224496"/>
            <a:ext cx="114553" cy="521206"/>
          </a:xfrm>
          <a:prstGeom prst="straightConnector1">
            <a:avLst/>
          </a:prstGeom>
          <a:ln w="190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924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p:cNvPicPr>
            <a:picLocks noChangeAspect="1"/>
          </p:cNvPicPr>
          <p:nvPr/>
        </p:nvPicPr>
        <p:blipFill>
          <a:blip r:embed="rId3"/>
          <a:stretch>
            <a:fillRect/>
          </a:stretch>
        </p:blipFill>
        <p:spPr>
          <a:xfrm>
            <a:off x="7182716" y="947055"/>
            <a:ext cx="4836486" cy="5997707"/>
          </a:xfrm>
          <a:prstGeom prst="rect">
            <a:avLst/>
          </a:prstGeom>
        </p:spPr>
      </p:pic>
      <p:sp>
        <p:nvSpPr>
          <p:cNvPr id="2" name="Titel 1"/>
          <p:cNvSpPr>
            <a:spLocks noGrp="1"/>
          </p:cNvSpPr>
          <p:nvPr>
            <p:ph type="title"/>
          </p:nvPr>
        </p:nvSpPr>
        <p:spPr/>
        <p:txBody>
          <a:bodyPr/>
          <a:lstStyle/>
          <a:p>
            <a:r>
              <a:rPr lang="en-US" dirty="0"/>
              <a:t>4. Optimization of O2-scenario</a:t>
            </a:r>
            <a:r>
              <a:rPr lang="en-US" altLang="de-DE" dirty="0"/>
              <a:t>: </a:t>
            </a:r>
            <a:r>
              <a:rPr lang="en-US" altLang="de-DE" b="0" dirty="0" smtClean="0"/>
              <a:t>practical issues</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18</a:t>
            </a:fld>
            <a:endParaRPr lang="de-DE" dirty="0"/>
          </a:p>
        </p:txBody>
      </p:sp>
      <p:sp>
        <p:nvSpPr>
          <p:cNvPr id="35" name="Rectangle 9"/>
          <p:cNvSpPr>
            <a:spLocks noChangeArrowheads="1"/>
          </p:cNvSpPr>
          <p:nvPr/>
        </p:nvSpPr>
        <p:spPr bwMode="auto">
          <a:xfrm>
            <a:off x="2598737" y="1008063"/>
            <a:ext cx="448362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defRPr/>
            </a:pPr>
            <a:r>
              <a:rPr lang="en-US" altLang="de-DE" sz="1800" dirty="0" smtClean="0">
                <a:solidFill>
                  <a:srgbClr val="005555"/>
                </a:solidFill>
                <a:latin typeface="+mn-lt"/>
              </a:rPr>
              <a:t>Mounting of holographic reflectors: </a:t>
            </a:r>
          </a:p>
          <a:p>
            <a:pPr>
              <a:defRPr/>
            </a:pPr>
            <a:r>
              <a:rPr lang="en-US" altLang="de-DE" sz="1800" dirty="0" smtClean="0">
                <a:latin typeface="+mn-lt"/>
              </a:rPr>
              <a:t>accurate positioning to each other </a:t>
            </a:r>
            <a:br>
              <a:rPr lang="en-US" altLang="de-DE" sz="1800" dirty="0" smtClean="0">
                <a:latin typeface="+mn-lt"/>
              </a:rPr>
            </a:br>
            <a:r>
              <a:rPr lang="en-US" altLang="de-DE" sz="1800" dirty="0" smtClean="0">
                <a:latin typeface="+mn-lt"/>
              </a:rPr>
              <a:t>&amp;</a:t>
            </a:r>
            <a:r>
              <a:rPr lang="en-US" altLang="de-DE" sz="1800" dirty="0">
                <a:latin typeface="+mn-lt"/>
              </a:rPr>
              <a:t> </a:t>
            </a:r>
            <a:r>
              <a:rPr lang="en-US" altLang="de-DE" sz="1800" dirty="0" smtClean="0">
                <a:latin typeface="+mn-lt"/>
              </a:rPr>
              <a:t>in relation to </a:t>
            </a:r>
            <a:r>
              <a:rPr lang="en-US" altLang="de-DE" sz="1800" dirty="0" err="1" smtClean="0">
                <a:latin typeface="+mn-lt"/>
              </a:rPr>
              <a:t>CuCrZr</a:t>
            </a:r>
            <a:r>
              <a:rPr lang="en-US" altLang="de-DE" sz="1800" dirty="0" smtClean="0">
                <a:latin typeface="+mn-lt"/>
              </a:rPr>
              <a:t>-structure by</a:t>
            </a:r>
            <a:br>
              <a:rPr lang="en-US" altLang="de-DE" sz="1800" dirty="0" smtClean="0">
                <a:latin typeface="+mn-lt"/>
              </a:rPr>
            </a:br>
            <a:r>
              <a:rPr lang="en-US" altLang="de-DE" sz="1800" dirty="0" smtClean="0">
                <a:latin typeface="+mn-lt"/>
              </a:rPr>
              <a:t>3D-printed support structure of plastic</a:t>
            </a:r>
          </a:p>
          <a:p>
            <a:pPr>
              <a:defRPr/>
            </a:pPr>
            <a:endParaRPr lang="en-US" altLang="de-DE" sz="1800" dirty="0" smtClean="0">
              <a:latin typeface="+mn-lt"/>
            </a:endParaRPr>
          </a:p>
          <a:p>
            <a:pPr marL="0" indent="0">
              <a:buNone/>
              <a:defRPr/>
            </a:pPr>
            <a:r>
              <a:rPr lang="en-US" altLang="de-DE" sz="1800" dirty="0" smtClean="0">
                <a:solidFill>
                  <a:srgbClr val="005555"/>
                </a:solidFill>
                <a:latin typeface="+mn-lt"/>
              </a:rPr>
              <a:t>Safety issues: </a:t>
            </a:r>
            <a:endParaRPr lang="en-US" altLang="de-DE" sz="1800" dirty="0">
              <a:solidFill>
                <a:srgbClr val="005555"/>
              </a:solidFill>
              <a:latin typeface="+mn-lt"/>
            </a:endParaRPr>
          </a:p>
          <a:p>
            <a:pPr>
              <a:defRPr/>
            </a:pPr>
            <a:r>
              <a:rPr lang="en-US" altLang="de-DE" sz="1800" dirty="0" smtClean="0">
                <a:latin typeface="+mn-lt"/>
              </a:rPr>
              <a:t>W-coating of surrounding graphite tiles </a:t>
            </a:r>
          </a:p>
          <a:p>
            <a:pPr>
              <a:defRPr/>
            </a:pPr>
            <a:r>
              <a:rPr lang="en-US" altLang="de-DE" sz="1800" dirty="0">
                <a:latin typeface="+mn-lt"/>
              </a:rPr>
              <a:t>d</a:t>
            </a:r>
            <a:r>
              <a:rPr lang="en-US" altLang="de-DE" sz="1800" dirty="0" smtClean="0">
                <a:latin typeface="+mn-lt"/>
              </a:rPr>
              <a:t>ots (</a:t>
            </a:r>
            <a:r>
              <a:rPr lang="en-US" altLang="de-DE" sz="1800" dirty="0">
                <a:latin typeface="+mn-lt"/>
              </a:rPr>
              <a:t>Ø</a:t>
            </a:r>
            <a:r>
              <a:rPr lang="en-US" altLang="de-DE" sz="1800" dirty="0" smtClean="0">
                <a:latin typeface="+mn-lt"/>
              </a:rPr>
              <a:t> 4mm) around reflector tiles without W-coating for IR-observation</a:t>
            </a:r>
          </a:p>
          <a:p>
            <a:pPr>
              <a:buFont typeface="Symbol" panose="05050102010706020507" pitchFamily="18" charset="2"/>
              <a:buChar char="Þ"/>
              <a:defRPr/>
            </a:pPr>
            <a:r>
              <a:rPr lang="en-US" altLang="de-DE" sz="1800" dirty="0" smtClean="0">
                <a:latin typeface="+mn-lt"/>
              </a:rPr>
              <a:t>Identification if beam leaves the tile </a:t>
            </a:r>
            <a:endParaRPr lang="en-US" altLang="de-DE" sz="1800" dirty="0">
              <a:latin typeface="+mn-lt"/>
            </a:endParaRPr>
          </a:p>
          <a:p>
            <a:pPr>
              <a:defRPr/>
            </a:pPr>
            <a:endParaRPr lang="en-US" altLang="de-DE" sz="1800" dirty="0" smtClean="0">
              <a:latin typeface="+mn-lt"/>
            </a:endParaRPr>
          </a:p>
          <a:p>
            <a:pPr>
              <a:defRPr/>
            </a:pPr>
            <a:endParaRPr lang="en-US" altLang="de-DE" sz="1800" dirty="0">
              <a:latin typeface="+mn-lt"/>
            </a:endParaRPr>
          </a:p>
          <a:p>
            <a:pPr>
              <a:defRPr/>
            </a:pPr>
            <a:endParaRPr lang="en-US" altLang="de-DE" sz="1800" dirty="0" smtClean="0">
              <a:latin typeface="+mn-lt"/>
            </a:endParaRPr>
          </a:p>
          <a:p>
            <a:pPr marL="0" indent="0">
              <a:buFontTx/>
              <a:buNone/>
              <a:defRPr/>
            </a:pPr>
            <a:endParaRPr lang="en-US" altLang="de-DE" sz="1800" dirty="0" smtClean="0">
              <a:latin typeface="+mn-lt"/>
            </a:endParaRPr>
          </a:p>
          <a:p>
            <a:pPr>
              <a:defRPr/>
            </a:pPr>
            <a:endParaRPr lang="en-US" altLang="de-DE" sz="1800" dirty="0">
              <a:latin typeface="+mn-lt"/>
            </a:endParaRPr>
          </a:p>
          <a:p>
            <a:pPr marL="0" indent="0">
              <a:buFontTx/>
              <a:buNone/>
              <a:defRPr/>
            </a:pPr>
            <a:r>
              <a:rPr lang="en-US" altLang="de-DE" sz="1800" dirty="0" smtClean="0"/>
              <a:t/>
            </a:r>
            <a:br>
              <a:rPr lang="en-US" altLang="de-DE" sz="1800" dirty="0" smtClean="0"/>
            </a:br>
            <a:endParaRPr lang="en-US" altLang="de-DE" sz="1800" dirty="0" smtClean="0"/>
          </a:p>
        </p:txBody>
      </p:sp>
      <p:pic>
        <p:nvPicPr>
          <p:cNvPr id="6" name="Grafik 5"/>
          <p:cNvPicPr>
            <a:picLocks noChangeAspect="1"/>
          </p:cNvPicPr>
          <p:nvPr/>
        </p:nvPicPr>
        <p:blipFill>
          <a:blip r:embed="rId4"/>
          <a:stretch>
            <a:fillRect/>
          </a:stretch>
        </p:blipFill>
        <p:spPr>
          <a:xfrm>
            <a:off x="638509" y="1186048"/>
            <a:ext cx="1796100" cy="5169449"/>
          </a:xfrm>
          <a:prstGeom prst="rect">
            <a:avLst/>
          </a:prstGeom>
        </p:spPr>
      </p:pic>
      <p:cxnSp>
        <p:nvCxnSpPr>
          <p:cNvPr id="42" name="Gerade Verbindung mit Pfeil 41"/>
          <p:cNvCxnSpPr/>
          <p:nvPr/>
        </p:nvCxnSpPr>
        <p:spPr>
          <a:xfrm flipH="1">
            <a:off x="1969083" y="1735282"/>
            <a:ext cx="732553" cy="1400303"/>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5"/>
          <a:stretch>
            <a:fillRect/>
          </a:stretch>
        </p:blipFill>
        <p:spPr>
          <a:xfrm>
            <a:off x="2807778" y="4488873"/>
            <a:ext cx="4065541" cy="1866624"/>
          </a:xfrm>
          <a:prstGeom prst="rect">
            <a:avLst/>
          </a:prstGeom>
        </p:spPr>
      </p:pic>
      <p:sp>
        <p:nvSpPr>
          <p:cNvPr id="13" name="Rechteck 12"/>
          <p:cNvSpPr/>
          <p:nvPr/>
        </p:nvSpPr>
        <p:spPr>
          <a:xfrm rot="20397349">
            <a:off x="1075530" y="3508855"/>
            <a:ext cx="1143000" cy="470528"/>
          </a:xfrm>
          <a:prstGeom prst="rect">
            <a:avLst/>
          </a:prstGeom>
          <a:noFill/>
          <a:ln w="19050" cmpd="sng">
            <a:solidFill>
              <a:srgbClr val="FFC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48" name="Gerade Verbindung mit Pfeil 47"/>
          <p:cNvCxnSpPr/>
          <p:nvPr/>
        </p:nvCxnSpPr>
        <p:spPr>
          <a:xfrm>
            <a:off x="2264549" y="3992677"/>
            <a:ext cx="821551" cy="735073"/>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a:off x="6714172" y="3448382"/>
            <a:ext cx="985492" cy="32239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634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4. Optimization of O2-scenario</a:t>
            </a:r>
            <a:r>
              <a:rPr lang="en-US" altLang="de-DE" dirty="0"/>
              <a:t>: </a:t>
            </a:r>
            <a:r>
              <a:rPr lang="en-US" altLang="de-DE" b="0" dirty="0" smtClean="0"/>
              <a:t>Hardening of heatshield</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19</a:t>
            </a:fld>
            <a:endParaRPr lang="de-DE" dirty="0"/>
          </a:p>
        </p:txBody>
      </p:sp>
      <p:pic>
        <p:nvPicPr>
          <p:cNvPr id="19" name="Grafik 18"/>
          <p:cNvPicPr>
            <a:picLocks noChangeAspect="1"/>
          </p:cNvPicPr>
          <p:nvPr/>
        </p:nvPicPr>
        <p:blipFill>
          <a:blip r:embed="rId3"/>
          <a:stretch>
            <a:fillRect/>
          </a:stretch>
        </p:blipFill>
        <p:spPr>
          <a:xfrm>
            <a:off x="3695133" y="1080015"/>
            <a:ext cx="8019267" cy="5276335"/>
          </a:xfrm>
          <a:prstGeom prst="rect">
            <a:avLst/>
          </a:prstGeom>
        </p:spPr>
      </p:pic>
      <p:cxnSp>
        <p:nvCxnSpPr>
          <p:cNvPr id="20" name="Gerade Verbindung mit Pfeil 19"/>
          <p:cNvCxnSpPr>
            <a:stCxn id="24" idx="3"/>
          </p:cNvCxnSpPr>
          <p:nvPr/>
        </p:nvCxnSpPr>
        <p:spPr>
          <a:xfrm>
            <a:off x="2808394" y="5119974"/>
            <a:ext cx="2134137" cy="33141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Rectangle 9"/>
          <p:cNvSpPr>
            <a:spLocks noChangeArrowheads="1"/>
          </p:cNvSpPr>
          <p:nvPr/>
        </p:nvSpPr>
        <p:spPr bwMode="auto">
          <a:xfrm>
            <a:off x="651367" y="1007544"/>
            <a:ext cx="11177960" cy="38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buNone/>
              <a:defRPr/>
            </a:pPr>
            <a:r>
              <a:rPr lang="en-US" altLang="de-DE" sz="1800" dirty="0" smtClean="0">
                <a:latin typeface="+mn-lt"/>
                <a:cs typeface="Arial" panose="020B0604020202020204" pitchFamily="34" charset="0"/>
              </a:rPr>
              <a:t/>
            </a:r>
            <a:br>
              <a:rPr lang="en-US" altLang="de-DE" sz="1800" dirty="0" smtClean="0">
                <a:latin typeface="+mn-lt"/>
                <a:cs typeface="Arial" panose="020B0604020202020204" pitchFamily="34" charset="0"/>
              </a:rPr>
            </a:br>
            <a:r>
              <a:rPr lang="en-US" altLang="de-DE" sz="1800" dirty="0" smtClean="0">
                <a:latin typeface="+mn-lt"/>
                <a:cs typeface="Arial" panose="020B0604020202020204" pitchFamily="34" charset="0"/>
              </a:rPr>
              <a:t>Tungsten coating of almost </a:t>
            </a:r>
            <a:br>
              <a:rPr lang="en-US" altLang="de-DE" sz="1800" dirty="0" smtClean="0">
                <a:latin typeface="+mn-lt"/>
                <a:cs typeface="Arial" panose="020B0604020202020204" pitchFamily="34" charset="0"/>
              </a:rPr>
            </a:br>
            <a:r>
              <a:rPr lang="en-US" altLang="de-DE" sz="1800" dirty="0" smtClean="0">
                <a:latin typeface="+mn-lt"/>
                <a:cs typeface="Arial" panose="020B0604020202020204" pitchFamily="34" charset="0"/>
              </a:rPr>
              <a:t>whole ECRH-heatshield in </a:t>
            </a:r>
            <a:br>
              <a:rPr lang="en-US" altLang="de-DE" sz="1800" dirty="0" smtClean="0">
                <a:latin typeface="+mn-lt"/>
                <a:cs typeface="Arial" panose="020B0604020202020204" pitchFamily="34" charset="0"/>
              </a:rPr>
            </a:br>
            <a:r>
              <a:rPr lang="en-US" altLang="de-DE" sz="1800" dirty="0" smtClean="0">
                <a:latin typeface="+mn-lt"/>
                <a:cs typeface="Arial" panose="020B0604020202020204" pitchFamily="34" charset="0"/>
              </a:rPr>
              <a:t>module 1 and 5 </a:t>
            </a:r>
            <a:endParaRPr lang="en-US" altLang="de-DE" sz="1800" dirty="0" smtClean="0"/>
          </a:p>
        </p:txBody>
      </p:sp>
      <p:cxnSp>
        <p:nvCxnSpPr>
          <p:cNvPr id="22" name="Gerade Verbindung mit Pfeil 21"/>
          <p:cNvCxnSpPr/>
          <p:nvPr/>
        </p:nvCxnSpPr>
        <p:spPr>
          <a:xfrm>
            <a:off x="3020795" y="4366994"/>
            <a:ext cx="2406640" cy="57927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feld 31"/>
          <p:cNvSpPr txBox="1">
            <a:spLocks noChangeArrowheads="1"/>
          </p:cNvSpPr>
          <p:nvPr/>
        </p:nvSpPr>
        <p:spPr bwMode="auto">
          <a:xfrm>
            <a:off x="9150798" y="1202139"/>
            <a:ext cx="2181253" cy="323165"/>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de-DE" altLang="de-DE" sz="1500" i="1" dirty="0" err="1" smtClean="0"/>
              <a:t>Heatshield</a:t>
            </a:r>
            <a:r>
              <a:rPr lang="de-DE" altLang="de-DE" sz="1500" i="1" dirty="0" smtClean="0"/>
              <a:t> </a:t>
            </a:r>
            <a:r>
              <a:rPr lang="de-DE" altLang="de-DE" sz="1500" i="1" dirty="0" err="1" smtClean="0"/>
              <a:t>module</a:t>
            </a:r>
            <a:r>
              <a:rPr lang="de-DE" altLang="de-DE" sz="1500" i="1" dirty="0" smtClean="0"/>
              <a:t> 1</a:t>
            </a:r>
            <a:endParaRPr lang="de-DE" altLang="de-DE" sz="1500" i="1" dirty="0"/>
          </a:p>
        </p:txBody>
      </p:sp>
      <p:sp>
        <p:nvSpPr>
          <p:cNvPr id="24" name="Textfeld 23"/>
          <p:cNvSpPr txBox="1"/>
          <p:nvPr/>
        </p:nvSpPr>
        <p:spPr>
          <a:xfrm>
            <a:off x="999886" y="4827586"/>
            <a:ext cx="1808508" cy="584775"/>
          </a:xfrm>
          <a:prstGeom prst="rect">
            <a:avLst/>
          </a:prstGeom>
          <a:solidFill>
            <a:srgbClr val="03FD0F"/>
          </a:solidFill>
          <a:ln>
            <a:solidFill>
              <a:srgbClr val="FFC000"/>
            </a:solidFill>
          </a:ln>
        </p:spPr>
        <p:txBody>
          <a:bodyPr wrap="none" rtlCol="0">
            <a:spAutoFit/>
          </a:bodyPr>
          <a:lstStyle/>
          <a:p>
            <a:r>
              <a:rPr lang="en-US" sz="1600" i="1" dirty="0" smtClean="0"/>
              <a:t>Tungsten coated </a:t>
            </a:r>
            <a:br>
              <a:rPr lang="en-US" sz="1600" i="1" dirty="0" smtClean="0"/>
            </a:br>
            <a:r>
              <a:rPr lang="en-US" sz="1600" i="1" dirty="0" smtClean="0"/>
              <a:t>graphite tiles</a:t>
            </a:r>
            <a:endParaRPr lang="en-US" sz="1600" i="1" dirty="0"/>
          </a:p>
        </p:txBody>
      </p:sp>
      <p:sp>
        <p:nvSpPr>
          <p:cNvPr id="25" name="Textfeld 24"/>
          <p:cNvSpPr txBox="1"/>
          <p:nvPr/>
        </p:nvSpPr>
        <p:spPr>
          <a:xfrm>
            <a:off x="1025953" y="4074607"/>
            <a:ext cx="1754776" cy="584775"/>
          </a:xfrm>
          <a:prstGeom prst="rect">
            <a:avLst/>
          </a:prstGeom>
          <a:solidFill>
            <a:schemeClr val="accent4">
              <a:lumMod val="60000"/>
              <a:lumOff val="40000"/>
            </a:schemeClr>
          </a:solidFill>
          <a:ln>
            <a:solidFill>
              <a:schemeClr val="tx1">
                <a:lumMod val="50000"/>
                <a:lumOff val="50000"/>
              </a:schemeClr>
            </a:solidFill>
          </a:ln>
        </p:spPr>
        <p:txBody>
          <a:bodyPr wrap="none" rtlCol="0">
            <a:spAutoFit/>
          </a:bodyPr>
          <a:lstStyle/>
          <a:p>
            <a:r>
              <a:rPr lang="en-US" sz="1600" i="1" dirty="0" smtClean="0"/>
              <a:t>Tungsten coated </a:t>
            </a:r>
            <a:br>
              <a:rPr lang="en-US" sz="1600" i="1" dirty="0" smtClean="0"/>
            </a:br>
            <a:r>
              <a:rPr lang="en-US" sz="1600" i="1" dirty="0" smtClean="0"/>
              <a:t>TZM tiles for O2</a:t>
            </a:r>
            <a:endParaRPr lang="en-US" sz="1600" i="1" dirty="0"/>
          </a:p>
        </p:txBody>
      </p:sp>
      <p:sp>
        <p:nvSpPr>
          <p:cNvPr id="26" name="Textfeld 25"/>
          <p:cNvSpPr txBox="1"/>
          <p:nvPr/>
        </p:nvSpPr>
        <p:spPr>
          <a:xfrm>
            <a:off x="736195" y="3321629"/>
            <a:ext cx="2284600" cy="584775"/>
          </a:xfrm>
          <a:prstGeom prst="rect">
            <a:avLst/>
          </a:prstGeom>
          <a:solidFill>
            <a:srgbClr val="FFFF99"/>
          </a:solidFill>
          <a:ln>
            <a:solidFill>
              <a:schemeClr val="tx1">
                <a:lumMod val="50000"/>
                <a:lumOff val="50000"/>
              </a:schemeClr>
            </a:solidFill>
          </a:ln>
        </p:spPr>
        <p:txBody>
          <a:bodyPr wrap="none" rtlCol="0">
            <a:spAutoFit/>
          </a:bodyPr>
          <a:lstStyle/>
          <a:p>
            <a:r>
              <a:rPr lang="en-US" sz="1600" i="1" dirty="0" smtClean="0"/>
              <a:t>Area affected</a:t>
            </a:r>
            <a:r>
              <a:rPr lang="en-US" sz="1600" i="1" dirty="0"/>
              <a:t> </a:t>
            </a:r>
            <a:r>
              <a:rPr lang="en-US" sz="1600" i="1" dirty="0" smtClean="0"/>
              <a:t>by stray </a:t>
            </a:r>
            <a:br>
              <a:rPr lang="en-US" sz="1600" i="1" dirty="0" smtClean="0"/>
            </a:br>
            <a:r>
              <a:rPr lang="en-US" sz="1600" i="1" dirty="0" smtClean="0"/>
              <a:t>radiation</a:t>
            </a:r>
            <a:r>
              <a:rPr lang="en-US" sz="1600" i="1" dirty="0"/>
              <a:t> </a:t>
            </a:r>
            <a:r>
              <a:rPr lang="en-US" sz="1600" i="1" dirty="0" smtClean="0"/>
              <a:t>after 3rd pass</a:t>
            </a:r>
            <a:endParaRPr lang="en-US" sz="1600" i="1" dirty="0"/>
          </a:p>
        </p:txBody>
      </p:sp>
      <p:cxnSp>
        <p:nvCxnSpPr>
          <p:cNvPr id="27" name="Gerade Verbindung mit Pfeil 26"/>
          <p:cNvCxnSpPr/>
          <p:nvPr/>
        </p:nvCxnSpPr>
        <p:spPr>
          <a:xfrm flipV="1">
            <a:off x="3090441" y="2610762"/>
            <a:ext cx="2140371" cy="83354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1301035" y="5662022"/>
            <a:ext cx="1311578" cy="338554"/>
          </a:xfrm>
          <a:prstGeom prst="rect">
            <a:avLst/>
          </a:prstGeom>
          <a:solidFill>
            <a:srgbClr val="FF5050"/>
          </a:solidFill>
          <a:ln>
            <a:solidFill>
              <a:schemeClr val="tx1">
                <a:lumMod val="50000"/>
                <a:lumOff val="50000"/>
              </a:schemeClr>
            </a:solidFill>
          </a:ln>
        </p:spPr>
        <p:txBody>
          <a:bodyPr wrap="none" rtlCol="0">
            <a:spAutoFit/>
          </a:bodyPr>
          <a:lstStyle/>
          <a:p>
            <a:r>
              <a:rPr lang="en-US" sz="1600" i="1" dirty="0" smtClean="0"/>
              <a:t>X2-positions</a:t>
            </a:r>
            <a:endParaRPr lang="en-US" sz="1600" i="1" dirty="0"/>
          </a:p>
        </p:txBody>
      </p:sp>
      <p:cxnSp>
        <p:nvCxnSpPr>
          <p:cNvPr id="29" name="Gerade Verbindung mit Pfeil 28"/>
          <p:cNvCxnSpPr/>
          <p:nvPr/>
        </p:nvCxnSpPr>
        <p:spPr>
          <a:xfrm>
            <a:off x="2780729" y="5831299"/>
            <a:ext cx="4511322" cy="7439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815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5"/>
          </p:nvPr>
        </p:nvSpPr>
        <p:spPr>
          <a:xfrm>
            <a:off x="695325" y="6489699"/>
            <a:ext cx="10477499" cy="142875"/>
          </a:xfrm>
        </p:spPr>
        <p:txBody>
          <a:bodyPr/>
          <a:lstStyle/>
          <a:p>
            <a:pPr algn="l">
              <a:tabLst>
                <a:tab pos="9775825" algn="r"/>
                <a:tab pos="10226675" algn="r"/>
              </a:tabLst>
            </a:pPr>
            <a:r>
              <a:rPr lang="de-DE" smtClean="0"/>
              <a:t>Max-Planck-Institut für Plasmaphysik | Torsten Stange | 21.06.2022</a:t>
            </a:r>
            <a:endParaRPr lang="de-DE" dirty="0"/>
          </a:p>
        </p:txBody>
      </p:sp>
      <p:sp>
        <p:nvSpPr>
          <p:cNvPr id="4" name="Datumsplatzhalter 3"/>
          <p:cNvSpPr>
            <a:spLocks noGrp="1"/>
          </p:cNvSpPr>
          <p:nvPr>
            <p:ph type="dt" sz="half" idx="14"/>
          </p:nvPr>
        </p:nvSpPr>
        <p:spPr>
          <a:xfrm>
            <a:off x="947738" y="6489700"/>
            <a:ext cx="10225087" cy="142874"/>
          </a:xfrm>
        </p:spPr>
        <p:txBody>
          <a:bodyPr/>
          <a:lstStyle/>
          <a:p>
            <a:r>
              <a:rPr lang="en-US" smtClean="0"/>
              <a:t>Triple-Beampath-scenario for O2-heating at W7-X</a:t>
            </a:r>
            <a:endParaRPr lang="de-DE" dirty="0"/>
          </a:p>
        </p:txBody>
      </p:sp>
      <p:sp>
        <p:nvSpPr>
          <p:cNvPr id="6" name="Foliennummernplatzhalter 5"/>
          <p:cNvSpPr>
            <a:spLocks noGrp="1"/>
          </p:cNvSpPr>
          <p:nvPr>
            <p:ph type="sldNum" sz="quarter" idx="16"/>
          </p:nvPr>
        </p:nvSpPr>
        <p:spPr>
          <a:xfrm>
            <a:off x="11167427" y="6489699"/>
            <a:ext cx="329248" cy="142876"/>
          </a:xfrm>
        </p:spPr>
        <p:txBody>
          <a:bodyPr/>
          <a:lstStyle/>
          <a:p>
            <a:fld id="{3B1A4699-952B-42DA-8DC4-38A59B49610C}" type="slidenum">
              <a:rPr lang="de-DE" smtClean="0"/>
              <a:pPr/>
              <a:t>2</a:t>
            </a:fld>
            <a:endParaRPr lang="de-DE" dirty="0"/>
          </a:p>
        </p:txBody>
      </p:sp>
      <p:sp>
        <p:nvSpPr>
          <p:cNvPr id="7" name="Titel 6"/>
          <p:cNvSpPr>
            <a:spLocks noGrp="1"/>
          </p:cNvSpPr>
          <p:nvPr>
            <p:ph type="title"/>
          </p:nvPr>
        </p:nvSpPr>
        <p:spPr/>
        <p:txBody>
          <a:bodyPr/>
          <a:lstStyle/>
          <a:p>
            <a:r>
              <a:rPr lang="en-US" dirty="0" smtClean="0"/>
              <a:t>Motivation and Outline</a:t>
            </a:r>
            <a:r>
              <a:rPr lang="en-US" noProof="0" dirty="0" smtClean="0"/>
              <a:t/>
            </a:r>
            <a:br>
              <a:rPr lang="en-US" noProof="0" dirty="0" smtClean="0"/>
            </a:br>
            <a:endParaRPr lang="en-US" noProof="0" dirty="0"/>
          </a:p>
        </p:txBody>
      </p:sp>
      <p:sp>
        <p:nvSpPr>
          <p:cNvPr id="9" name="Inhaltsplatzhalter 1">
            <a:extLst>
              <a:ext uri="{FF2B5EF4-FFF2-40B4-BE49-F238E27FC236}">
                <a16:creationId xmlns:a16="http://schemas.microsoft.com/office/drawing/2014/main" id="{F8E17D15-6AAC-37C9-ED75-D6646DA02423}"/>
              </a:ext>
            </a:extLst>
          </p:cNvPr>
          <p:cNvSpPr>
            <a:spLocks noGrp="1"/>
          </p:cNvSpPr>
          <p:nvPr>
            <p:ph sz="quarter" idx="13"/>
          </p:nvPr>
        </p:nvSpPr>
        <p:spPr>
          <a:xfrm>
            <a:off x="695326" y="1609726"/>
            <a:ext cx="10801349" cy="4772024"/>
          </a:xfrm>
        </p:spPr>
        <p:txBody>
          <a:bodyPr>
            <a:normAutofit lnSpcReduction="10000"/>
          </a:bodyPr>
          <a:lstStyle/>
          <a:p>
            <a:r>
              <a:rPr lang="de-DE" dirty="0" smtClean="0"/>
              <a:t>Motivation</a:t>
            </a:r>
            <a:endParaRPr lang="en-US" noProof="0" dirty="0" smtClean="0"/>
          </a:p>
          <a:p>
            <a:pPr lvl="1"/>
            <a:r>
              <a:rPr lang="en-US" dirty="0" smtClean="0"/>
              <a:t>The </a:t>
            </a:r>
            <a:r>
              <a:rPr lang="en-US" dirty="0" err="1" smtClean="0"/>
              <a:t>stellarator</a:t>
            </a:r>
            <a:r>
              <a:rPr lang="en-US" dirty="0" smtClean="0"/>
              <a:t> </a:t>
            </a:r>
            <a:r>
              <a:rPr lang="en-US" dirty="0" err="1" smtClean="0"/>
              <a:t>Wendelstein</a:t>
            </a:r>
            <a:r>
              <a:rPr lang="en-US" dirty="0" smtClean="0"/>
              <a:t> 7-X (W7-X) operating @ 2.5 T has </a:t>
            </a:r>
            <a:r>
              <a:rPr lang="en-US" dirty="0"/>
              <a:t>the final goal to </a:t>
            </a:r>
            <a:r>
              <a:rPr lang="en-US" dirty="0" smtClean="0"/>
              <a:t>demonstrate 30 min operation at reactor relevant parameters (</a:t>
            </a:r>
            <a:r>
              <a:rPr lang="en-US" dirty="0" err="1" smtClean="0"/>
              <a:t>T</a:t>
            </a:r>
            <a:r>
              <a:rPr lang="en-US" baseline="-25000" dirty="0" err="1" smtClean="0"/>
              <a:t>e,i</a:t>
            </a:r>
            <a:r>
              <a:rPr lang="en-US" dirty="0" smtClean="0"/>
              <a:t> </a:t>
            </a:r>
            <a:r>
              <a:rPr lang="en-US" dirty="0"/>
              <a:t>&gt; 3 </a:t>
            </a:r>
            <a:r>
              <a:rPr lang="en-US" dirty="0" err="1"/>
              <a:t>keV</a:t>
            </a:r>
            <a:r>
              <a:rPr lang="en-US" dirty="0"/>
              <a:t> @ n</a:t>
            </a:r>
            <a:r>
              <a:rPr lang="en-US" baseline="-25000" dirty="0"/>
              <a:t>e</a:t>
            </a:r>
            <a:r>
              <a:rPr lang="en-US" dirty="0"/>
              <a:t> &gt; 10</a:t>
            </a:r>
            <a:r>
              <a:rPr lang="en-US" baseline="30000" dirty="0"/>
              <a:t>20</a:t>
            </a:r>
            <a:r>
              <a:rPr lang="en-US" dirty="0"/>
              <a:t> </a:t>
            </a:r>
            <a:r>
              <a:rPr lang="en-US" dirty="0" smtClean="0"/>
              <a:t>m</a:t>
            </a:r>
            <a:r>
              <a:rPr lang="en-US" baseline="30000" dirty="0" smtClean="0"/>
              <a:t>-3</a:t>
            </a:r>
            <a:r>
              <a:rPr lang="en-US" dirty="0" smtClean="0"/>
              <a:t>) </a:t>
            </a:r>
          </a:p>
          <a:p>
            <a:pPr marL="285750" lvl="1" indent="-285750">
              <a:buFont typeface="Symbol" panose="05050102010706020507" pitchFamily="18" charset="2"/>
              <a:buChar char="Þ"/>
            </a:pPr>
            <a:r>
              <a:rPr lang="en-US" dirty="0" smtClean="0"/>
              <a:t>only </a:t>
            </a:r>
            <a:r>
              <a:rPr lang="en-US" dirty="0"/>
              <a:t>ECRH steady state capable </a:t>
            </a:r>
            <a:r>
              <a:rPr lang="en-US" dirty="0" smtClean="0"/>
              <a:t>(2</a:t>
            </a:r>
            <a:r>
              <a:rPr lang="en-US" baseline="30000" dirty="0" smtClean="0"/>
              <a:t>nd</a:t>
            </a:r>
            <a:r>
              <a:rPr lang="en-US" dirty="0" smtClean="0"/>
              <a:t> harmonic heating @ 140 GHz)</a:t>
            </a:r>
          </a:p>
          <a:p>
            <a:pPr marL="285750" lvl="1" indent="-285750">
              <a:buFont typeface="Symbol" panose="05050102010706020507" pitchFamily="18" charset="2"/>
              <a:buChar char="Þ"/>
            </a:pPr>
            <a:r>
              <a:rPr lang="en-US" dirty="0"/>
              <a:t>s</a:t>
            </a:r>
            <a:r>
              <a:rPr lang="en-US" dirty="0" smtClean="0"/>
              <a:t>teady state O2-heating scenario necessary </a:t>
            </a:r>
            <a:r>
              <a:rPr lang="en-US" dirty="0"/>
              <a:t>to </a:t>
            </a:r>
            <a:r>
              <a:rPr lang="en-US" dirty="0" smtClean="0"/>
              <a:t>allow n</a:t>
            </a:r>
            <a:r>
              <a:rPr lang="en-US" baseline="-25000" dirty="0" smtClean="0"/>
              <a:t>e</a:t>
            </a:r>
            <a:r>
              <a:rPr lang="en-US" dirty="0" smtClean="0"/>
              <a:t> &gt; n</a:t>
            </a:r>
            <a:r>
              <a:rPr lang="en-US" baseline="-25000" dirty="0" smtClean="0"/>
              <a:t>X2-cutoff</a:t>
            </a:r>
            <a:r>
              <a:rPr lang="en-US" dirty="0" smtClean="0"/>
              <a:t> = 1.2 ∙ 10</a:t>
            </a:r>
            <a:r>
              <a:rPr lang="en-US" baseline="30000" dirty="0" smtClean="0"/>
              <a:t>20</a:t>
            </a:r>
            <a:r>
              <a:rPr lang="en-US" dirty="0" smtClean="0"/>
              <a:t> </a:t>
            </a:r>
            <a:r>
              <a:rPr lang="en-US" dirty="0"/>
              <a:t>m</a:t>
            </a:r>
            <a:r>
              <a:rPr lang="en-US" baseline="30000" dirty="0"/>
              <a:t>-3</a:t>
            </a:r>
            <a:endParaRPr lang="en-US" dirty="0" smtClean="0"/>
          </a:p>
          <a:p>
            <a:pPr lvl="1"/>
            <a:r>
              <a:rPr lang="en-US" dirty="0" smtClean="0"/>
              <a:t>			</a:t>
            </a:r>
            <a:endParaRPr lang="de-DE" dirty="0"/>
          </a:p>
          <a:p>
            <a:r>
              <a:rPr lang="de-DE" dirty="0" smtClean="0"/>
              <a:t>Outline</a:t>
            </a:r>
            <a:endParaRPr lang="en-US" dirty="0"/>
          </a:p>
          <a:p>
            <a:pPr marL="342900" lvl="1" indent="-342900">
              <a:buFont typeface="+mj-lt"/>
              <a:buAutoNum type="arabicPeriod"/>
            </a:pPr>
            <a:r>
              <a:rPr lang="en-US" dirty="0"/>
              <a:t>Reminder: Setup of the ECRH system </a:t>
            </a:r>
            <a:endParaRPr lang="en-US" dirty="0" smtClean="0"/>
          </a:p>
          <a:p>
            <a:pPr marL="342900" lvl="1" indent="-342900">
              <a:buFont typeface="+mj-lt"/>
              <a:buAutoNum type="arabicPeriod"/>
            </a:pPr>
            <a:r>
              <a:rPr lang="en-US" dirty="0" smtClean="0"/>
              <a:t>Design of O2-scenario </a:t>
            </a:r>
          </a:p>
          <a:p>
            <a:pPr marL="342900" lvl="1" indent="-342900">
              <a:buFont typeface="+mj-lt"/>
              <a:buAutoNum type="arabicPeriod"/>
            </a:pPr>
            <a:r>
              <a:rPr lang="en-US" dirty="0" smtClean="0"/>
              <a:t>Experimental results of OP1.2</a:t>
            </a:r>
          </a:p>
          <a:p>
            <a:pPr marL="342900" lvl="1" indent="-342900">
              <a:buFont typeface="+mj-lt"/>
              <a:buAutoNum type="arabicPeriod"/>
            </a:pPr>
            <a:r>
              <a:rPr lang="en-US" dirty="0" smtClean="0"/>
              <a:t>Optimization of O2-scenario for OP2</a:t>
            </a:r>
          </a:p>
          <a:p>
            <a:pPr marL="342900" lvl="1" indent="-342900">
              <a:buFont typeface="+mj-lt"/>
              <a:buAutoNum type="arabicPeriod"/>
            </a:pPr>
            <a:r>
              <a:rPr lang="en-US" dirty="0"/>
              <a:t>Summary + </a:t>
            </a:r>
            <a:r>
              <a:rPr lang="en-US" dirty="0" smtClean="0"/>
              <a:t>Outlook</a:t>
            </a:r>
            <a:endParaRPr lang="en-US" dirty="0"/>
          </a:p>
          <a:p>
            <a:pPr marL="285750" lvl="1" indent="-285750">
              <a:buFont typeface="Arial" panose="020B0604020202020204" pitchFamily="34" charset="0"/>
              <a:buChar char="•"/>
            </a:pPr>
            <a:endParaRPr lang="en-US" noProof="0" dirty="0" smtClean="0"/>
          </a:p>
          <a:p>
            <a:pPr marL="285750" lvl="1" indent="-285750">
              <a:buFont typeface="Arial" panose="020B0604020202020204" pitchFamily="34" charset="0"/>
              <a:buChar char="•"/>
            </a:pPr>
            <a:endParaRPr lang="en-US" noProof="0" dirty="0" smtClean="0"/>
          </a:p>
          <a:p>
            <a:pPr lvl="1"/>
            <a:endParaRPr lang="en-US" noProof="0" dirty="0" smtClean="0"/>
          </a:p>
          <a:p>
            <a:pPr marL="285750" lvl="1" indent="-285750">
              <a:buFont typeface="Arial" panose="020B0604020202020204" pitchFamily="34" charset="0"/>
              <a:buChar char="•"/>
            </a:pPr>
            <a:endParaRPr lang="en-US" noProof="0" dirty="0" smtClean="0"/>
          </a:p>
          <a:p>
            <a:pPr marL="285750" lvl="1" indent="-285750">
              <a:buFont typeface="Arial" panose="020B0604020202020204" pitchFamily="34" charset="0"/>
              <a:buChar char="•"/>
            </a:pPr>
            <a:endParaRPr lang="en-US" noProof="0" dirty="0" smtClean="0"/>
          </a:p>
          <a:p>
            <a:pPr marL="285750" lvl="1" indent="-285750">
              <a:buFont typeface="Arial" panose="020B0604020202020204" pitchFamily="34" charset="0"/>
              <a:buChar char="•"/>
            </a:pPr>
            <a:endParaRPr lang="en-US" noProof="0" dirty="0"/>
          </a:p>
        </p:txBody>
      </p:sp>
      <p:pic>
        <p:nvPicPr>
          <p:cNvPr id="1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049" y="3448837"/>
            <a:ext cx="6702468" cy="285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23"/>
          <p:cNvSpPr txBox="1">
            <a:spLocks noChangeArrowheads="1"/>
          </p:cNvSpPr>
          <p:nvPr/>
        </p:nvSpPr>
        <p:spPr bwMode="auto">
          <a:xfrm>
            <a:off x="6693201" y="4706936"/>
            <a:ext cx="146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600" i="1"/>
              <a:t>Island divertor</a:t>
            </a:r>
          </a:p>
        </p:txBody>
      </p:sp>
      <p:cxnSp>
        <p:nvCxnSpPr>
          <p:cNvPr id="14" name="Gerade Verbindung mit Pfeil 13"/>
          <p:cNvCxnSpPr/>
          <p:nvPr/>
        </p:nvCxnSpPr>
        <p:spPr>
          <a:xfrm flipH="1">
            <a:off x="7342488" y="5073649"/>
            <a:ext cx="73025" cy="303212"/>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829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325" y="441325"/>
            <a:ext cx="9670646" cy="782638"/>
          </a:xfrm>
        </p:spPr>
        <p:txBody>
          <a:bodyPr/>
          <a:lstStyle/>
          <a:p>
            <a:r>
              <a:rPr lang="en-US" dirty="0"/>
              <a:t>4. Optimization of </a:t>
            </a:r>
            <a:r>
              <a:rPr lang="en-US" dirty="0" smtClean="0"/>
              <a:t>O2-scenario</a:t>
            </a:r>
            <a:r>
              <a:rPr lang="en-US" altLang="de-DE" dirty="0" smtClean="0"/>
              <a:t>: </a:t>
            </a:r>
            <a:r>
              <a:rPr lang="en-US" altLang="de-DE" b="0" dirty="0" smtClean="0"/>
              <a:t>Expected efficiency OP1.2 vs OP2</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20</a:t>
            </a:fld>
            <a:endParaRPr lang="de-DE" dirty="0"/>
          </a:p>
        </p:txBody>
      </p:sp>
      <p:pic>
        <p:nvPicPr>
          <p:cNvPr id="11" name="Grafik 10"/>
          <p:cNvPicPr>
            <a:picLocks noChangeAspect="1"/>
          </p:cNvPicPr>
          <p:nvPr/>
        </p:nvPicPr>
        <p:blipFill>
          <a:blip r:embed="rId3"/>
          <a:stretch>
            <a:fillRect/>
          </a:stretch>
        </p:blipFill>
        <p:spPr>
          <a:xfrm>
            <a:off x="418326" y="1079606"/>
            <a:ext cx="4121732" cy="2792598"/>
          </a:xfrm>
          <a:prstGeom prst="rect">
            <a:avLst/>
          </a:prstGeom>
        </p:spPr>
      </p:pic>
      <p:sp>
        <p:nvSpPr>
          <p:cNvPr id="12" name="Textfeld 11"/>
          <p:cNvSpPr txBox="1"/>
          <p:nvPr/>
        </p:nvSpPr>
        <p:spPr>
          <a:xfrm>
            <a:off x="2247976" y="2381715"/>
            <a:ext cx="2050352" cy="830997"/>
          </a:xfrm>
          <a:prstGeom prst="rect">
            <a:avLst/>
          </a:prstGeom>
          <a:solidFill>
            <a:schemeClr val="bg1"/>
          </a:solidFill>
          <a:ln>
            <a:solidFill>
              <a:schemeClr val="accent1"/>
            </a:solidFill>
          </a:ln>
        </p:spPr>
        <p:txBody>
          <a:bodyPr wrap="square" rtlCol="0">
            <a:spAutoFit/>
          </a:bodyPr>
          <a:lstStyle/>
          <a:p>
            <a:r>
              <a:rPr lang="de-DE" sz="1600" dirty="0" smtClean="0"/>
              <a:t>O2-heating</a:t>
            </a:r>
            <a:br>
              <a:rPr lang="de-DE" sz="1600" dirty="0" smtClean="0"/>
            </a:br>
            <a:r>
              <a:rPr lang="de-DE" sz="1600" dirty="0" smtClean="0"/>
              <a:t>B‘</a:t>
            </a:r>
            <a:r>
              <a:rPr lang="de-DE" sz="1600" baseline="-25000" dirty="0" smtClean="0"/>
              <a:t>axis,0° </a:t>
            </a:r>
            <a:r>
              <a:rPr lang="de-DE" sz="1600" dirty="0" smtClean="0"/>
              <a:t>= 2.57T</a:t>
            </a:r>
            <a:br>
              <a:rPr lang="de-DE" sz="1600" dirty="0" smtClean="0"/>
            </a:br>
            <a:r>
              <a:rPr lang="de-DE" sz="1600" dirty="0" smtClean="0"/>
              <a:t>n</a:t>
            </a:r>
            <a:r>
              <a:rPr lang="de-DE" sz="1600" baseline="-25000" dirty="0" smtClean="0"/>
              <a:t>e,0</a:t>
            </a:r>
            <a:r>
              <a:rPr lang="de-DE" sz="1600" dirty="0" smtClean="0"/>
              <a:t> = 12</a:t>
            </a:r>
            <a:r>
              <a:rPr lang="en-US" altLang="de-DE" sz="1600" dirty="0" smtClean="0">
                <a:cs typeface="Arial" panose="020B0604020202020204" pitchFamily="34" charset="0"/>
              </a:rPr>
              <a:t> </a:t>
            </a:r>
            <a:r>
              <a:rPr lang="en-US" altLang="de-DE" sz="1600" dirty="0">
                <a:cs typeface="Arial" panose="020B0604020202020204" pitchFamily="34" charset="0"/>
              </a:rPr>
              <a:t>∙</a:t>
            </a:r>
            <a:r>
              <a:rPr lang="en-US" altLang="de-DE" sz="1600" dirty="0" smtClean="0">
                <a:cs typeface="Arial" panose="020B0604020202020204" pitchFamily="34" charset="0"/>
              </a:rPr>
              <a:t>10</a:t>
            </a:r>
            <a:r>
              <a:rPr lang="en-US" altLang="de-DE" sz="1600" baseline="30000" dirty="0" smtClean="0">
                <a:cs typeface="Arial" panose="020B0604020202020204" pitchFamily="34" charset="0"/>
              </a:rPr>
              <a:t>19</a:t>
            </a:r>
            <a:r>
              <a:rPr lang="en-US" altLang="de-DE" sz="1600" dirty="0" smtClean="0">
                <a:cs typeface="Arial" panose="020B0604020202020204" pitchFamily="34" charset="0"/>
              </a:rPr>
              <a:t> </a:t>
            </a:r>
            <a:r>
              <a:rPr lang="en-US" altLang="de-DE" sz="1600" dirty="0">
                <a:cs typeface="Arial" panose="020B0604020202020204" pitchFamily="34" charset="0"/>
              </a:rPr>
              <a:t>m</a:t>
            </a:r>
            <a:r>
              <a:rPr lang="en-US" altLang="de-DE" sz="1600" baseline="30000" dirty="0">
                <a:cs typeface="Arial" panose="020B0604020202020204" pitchFamily="34" charset="0"/>
              </a:rPr>
              <a:t>-3 </a:t>
            </a:r>
            <a:endParaRPr lang="de-DE" sz="1600" dirty="0"/>
          </a:p>
        </p:txBody>
      </p:sp>
      <p:sp>
        <p:nvSpPr>
          <p:cNvPr id="13" name="Rectangle 9"/>
          <p:cNvSpPr>
            <a:spLocks noChangeArrowheads="1"/>
          </p:cNvSpPr>
          <p:nvPr/>
        </p:nvSpPr>
        <p:spPr bwMode="auto">
          <a:xfrm>
            <a:off x="4827989" y="1199908"/>
            <a:ext cx="87852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de-DE" sz="1800" dirty="0"/>
              <a:t>Overview of improvement of stray radiation </a:t>
            </a:r>
            <a:r>
              <a:rPr lang="en-US" altLang="de-DE" sz="1800" dirty="0" smtClean="0"/>
              <a:t>after </a:t>
            </a:r>
            <a:r>
              <a:rPr lang="en-US" altLang="de-DE" sz="1800" dirty="0"/>
              <a:t>3 beam </a:t>
            </a:r>
            <a:r>
              <a:rPr lang="en-US" altLang="de-DE" sz="1800" dirty="0" smtClean="0"/>
              <a:t>passes </a:t>
            </a:r>
            <a:endParaRPr lang="en-US" altLang="de-DE" sz="1800" dirty="0"/>
          </a:p>
          <a:p>
            <a:r>
              <a:rPr lang="en-US" altLang="de-DE" sz="1800" dirty="0">
                <a:solidFill>
                  <a:schemeClr val="bg1">
                    <a:lumMod val="75000"/>
                  </a:schemeClr>
                </a:solidFill>
              </a:rPr>
              <a:t>For information: </a:t>
            </a:r>
            <a:r>
              <a:rPr lang="en-US" altLang="de-DE" sz="1800" dirty="0" err="1">
                <a:solidFill>
                  <a:schemeClr val="bg1">
                    <a:lumMod val="75000"/>
                  </a:schemeClr>
                </a:solidFill>
              </a:rPr>
              <a:t>Shinethrough</a:t>
            </a:r>
            <a:r>
              <a:rPr lang="en-US" altLang="de-DE" sz="1800" dirty="0">
                <a:solidFill>
                  <a:schemeClr val="bg1">
                    <a:lumMod val="75000"/>
                  </a:schemeClr>
                </a:solidFill>
              </a:rPr>
              <a:t> </a:t>
            </a:r>
            <a:r>
              <a:rPr lang="en-US" altLang="de-DE" sz="1800" dirty="0" smtClean="0">
                <a:solidFill>
                  <a:schemeClr val="bg1">
                    <a:lumMod val="75000"/>
                  </a:schemeClr>
                </a:solidFill>
              </a:rPr>
              <a:t>after 2</a:t>
            </a:r>
            <a:r>
              <a:rPr lang="en-US" altLang="de-DE" sz="1800" baseline="30000" dirty="0" smtClean="0">
                <a:solidFill>
                  <a:schemeClr val="bg1">
                    <a:lumMod val="75000"/>
                  </a:schemeClr>
                </a:solidFill>
              </a:rPr>
              <a:t>nd</a:t>
            </a:r>
            <a:r>
              <a:rPr lang="en-US" altLang="de-DE" sz="1800" dirty="0" smtClean="0">
                <a:solidFill>
                  <a:schemeClr val="bg1">
                    <a:lumMod val="75000"/>
                  </a:schemeClr>
                </a:solidFill>
              </a:rPr>
              <a:t> and 3</a:t>
            </a:r>
            <a:r>
              <a:rPr lang="en-US" altLang="de-DE" sz="1800" baseline="30000" dirty="0" smtClean="0">
                <a:solidFill>
                  <a:schemeClr val="bg1">
                    <a:lumMod val="75000"/>
                  </a:schemeClr>
                </a:solidFill>
              </a:rPr>
              <a:t>rd</a:t>
            </a:r>
            <a:r>
              <a:rPr lang="en-US" altLang="de-DE" sz="1800" dirty="0" smtClean="0">
                <a:solidFill>
                  <a:schemeClr val="bg1">
                    <a:lumMod val="75000"/>
                  </a:schemeClr>
                </a:solidFill>
              </a:rPr>
              <a:t> pass </a:t>
            </a:r>
            <a:r>
              <a:rPr lang="en-US" altLang="de-DE" sz="1800" dirty="0">
                <a:solidFill>
                  <a:schemeClr val="bg1">
                    <a:lumMod val="75000"/>
                  </a:schemeClr>
                </a:solidFill>
              </a:rPr>
              <a:t>for OP2-config  </a:t>
            </a:r>
          </a:p>
        </p:txBody>
      </p:sp>
      <p:graphicFrame>
        <p:nvGraphicFramePr>
          <p:cNvPr id="14" name="Tabelle 13"/>
          <p:cNvGraphicFramePr>
            <a:graphicFrameLocks noGrp="1"/>
          </p:cNvGraphicFramePr>
          <p:nvPr>
            <p:extLst>
              <p:ext uri="{D42A27DB-BD31-4B8C-83A1-F6EECF244321}">
                <p14:modId xmlns:p14="http://schemas.microsoft.com/office/powerpoint/2010/main" val="2550189403"/>
              </p:ext>
            </p:extLst>
          </p:nvPr>
        </p:nvGraphicFramePr>
        <p:xfrm>
          <a:off x="5305822" y="1995246"/>
          <a:ext cx="6020938" cy="3307492"/>
        </p:xfrm>
        <a:graphic>
          <a:graphicData uri="http://schemas.openxmlformats.org/drawingml/2006/table">
            <a:tbl>
              <a:tblPr firstRow="1" firstCol="1" bandRow="1">
                <a:tableStyleId>{5C22544A-7EE6-4342-B048-85BDC9FD1C3A}</a:tableStyleId>
              </a:tblPr>
              <a:tblGrid>
                <a:gridCol w="1075313">
                  <a:extLst>
                    <a:ext uri="{9D8B030D-6E8A-4147-A177-3AD203B41FA5}">
                      <a16:colId xmlns:a16="http://schemas.microsoft.com/office/drawing/2014/main" val="3626529201"/>
                    </a:ext>
                  </a:extLst>
                </a:gridCol>
                <a:gridCol w="1258530">
                  <a:extLst>
                    <a:ext uri="{9D8B030D-6E8A-4147-A177-3AD203B41FA5}">
                      <a16:colId xmlns:a16="http://schemas.microsoft.com/office/drawing/2014/main" val="1731394600"/>
                    </a:ext>
                  </a:extLst>
                </a:gridCol>
                <a:gridCol w="1130708">
                  <a:extLst>
                    <a:ext uri="{9D8B030D-6E8A-4147-A177-3AD203B41FA5}">
                      <a16:colId xmlns:a16="http://schemas.microsoft.com/office/drawing/2014/main" val="3195995707"/>
                    </a:ext>
                  </a:extLst>
                </a:gridCol>
                <a:gridCol w="1327355">
                  <a:extLst>
                    <a:ext uri="{9D8B030D-6E8A-4147-A177-3AD203B41FA5}">
                      <a16:colId xmlns:a16="http://schemas.microsoft.com/office/drawing/2014/main" val="2783435906"/>
                    </a:ext>
                  </a:extLst>
                </a:gridCol>
                <a:gridCol w="1229032">
                  <a:extLst>
                    <a:ext uri="{9D8B030D-6E8A-4147-A177-3AD203B41FA5}">
                      <a16:colId xmlns:a16="http://schemas.microsoft.com/office/drawing/2014/main" val="2818553508"/>
                    </a:ext>
                  </a:extLst>
                </a:gridCol>
              </a:tblGrid>
              <a:tr h="953994">
                <a:tc>
                  <a:txBody>
                    <a:bodyPr/>
                    <a:lstStyle/>
                    <a:p>
                      <a:pPr algn="ctr">
                        <a:spcAft>
                          <a:spcPts val="600"/>
                        </a:spcAft>
                      </a:pPr>
                      <a:r>
                        <a:rPr lang="de-DE" sz="1600" dirty="0" err="1">
                          <a:effectLst/>
                        </a:rPr>
                        <a:t>Beamline</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err="1">
                          <a:effectLst/>
                        </a:rPr>
                        <a:t>P</a:t>
                      </a:r>
                      <a:r>
                        <a:rPr lang="de-DE" sz="1600" baseline="-25000" dirty="0" err="1">
                          <a:effectLst/>
                        </a:rPr>
                        <a:t>stray</a:t>
                      </a:r>
                      <a:r>
                        <a:rPr lang="de-DE" sz="1600" dirty="0">
                          <a:effectLst/>
                        </a:rPr>
                        <a:t> </a:t>
                      </a:r>
                      <a:r>
                        <a:rPr lang="de-DE" sz="1600" dirty="0" smtClean="0">
                          <a:effectLst/>
                        </a:rPr>
                        <a:t/>
                      </a:r>
                      <a:br>
                        <a:rPr lang="de-DE" sz="1600" dirty="0" smtClean="0">
                          <a:effectLst/>
                        </a:rPr>
                      </a:br>
                      <a:r>
                        <a:rPr lang="de-DE" sz="1600" dirty="0" smtClean="0">
                          <a:effectLst/>
                        </a:rPr>
                        <a:t>after </a:t>
                      </a:r>
                      <a:br>
                        <a:rPr lang="de-DE" sz="1600" dirty="0" smtClean="0">
                          <a:effectLst/>
                        </a:rPr>
                      </a:br>
                      <a:r>
                        <a:rPr lang="de-DE" sz="1600" dirty="0" smtClean="0">
                          <a:effectLst/>
                        </a:rPr>
                        <a:t>3 </a:t>
                      </a:r>
                      <a:r>
                        <a:rPr lang="de-DE" sz="1600" dirty="0" err="1" smtClean="0">
                          <a:effectLst/>
                        </a:rPr>
                        <a:t>passes</a:t>
                      </a:r>
                      <a:endParaRPr lang="de-DE" sz="1600" dirty="0" smtClean="0">
                        <a:effectLst/>
                      </a:endParaRPr>
                    </a:p>
                    <a:p>
                      <a:pPr algn="ctr">
                        <a:spcAft>
                          <a:spcPts val="600"/>
                        </a:spcAft>
                      </a:pPr>
                      <a:r>
                        <a:rPr lang="de-DE" sz="1600" dirty="0" smtClean="0">
                          <a:effectLst/>
                        </a:rPr>
                        <a:t>OP1.2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err="1">
                          <a:effectLst/>
                        </a:rPr>
                        <a:t>P</a:t>
                      </a:r>
                      <a:r>
                        <a:rPr lang="en-US" sz="1600" baseline="-25000" dirty="0" err="1">
                          <a:effectLst/>
                        </a:rPr>
                        <a:t>stray</a:t>
                      </a:r>
                      <a:r>
                        <a:rPr lang="en-US" sz="1600" dirty="0">
                          <a:effectLst/>
                        </a:rPr>
                        <a:t> </a:t>
                      </a:r>
                      <a:r>
                        <a:rPr lang="en-US" sz="1600" dirty="0" smtClean="0">
                          <a:effectLst/>
                        </a:rPr>
                        <a:t/>
                      </a:r>
                      <a:br>
                        <a:rPr lang="en-US" sz="1600" dirty="0" smtClean="0">
                          <a:effectLst/>
                        </a:rPr>
                      </a:br>
                      <a:r>
                        <a:rPr lang="en-US" sz="1600" dirty="0" smtClean="0">
                          <a:effectLst/>
                        </a:rPr>
                        <a:t>after </a:t>
                      </a:r>
                      <a:r>
                        <a:rPr lang="en-US" sz="1600" dirty="0">
                          <a:effectLst/>
                        </a:rPr>
                        <a:t/>
                      </a:r>
                      <a:br>
                        <a:rPr lang="en-US" sz="1600" dirty="0">
                          <a:effectLst/>
                        </a:rPr>
                      </a:br>
                      <a:r>
                        <a:rPr lang="en-US" sz="1600" dirty="0">
                          <a:effectLst/>
                        </a:rPr>
                        <a:t>3 </a:t>
                      </a:r>
                      <a:r>
                        <a:rPr lang="en-US" sz="1600" dirty="0" smtClean="0">
                          <a:effectLst/>
                        </a:rPr>
                        <a:t>passes</a:t>
                      </a:r>
                    </a:p>
                    <a:p>
                      <a:pPr algn="ctr">
                        <a:spcAft>
                          <a:spcPts val="600"/>
                        </a:spcAft>
                      </a:pPr>
                      <a:r>
                        <a:rPr lang="en-US" sz="1600" dirty="0" smtClean="0">
                          <a:effectLst/>
                        </a:rPr>
                        <a:t>OP2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err="1" smtClean="0">
                          <a:effectLst/>
                        </a:rPr>
                        <a:t>P</a:t>
                      </a:r>
                      <a:r>
                        <a:rPr lang="en-US" sz="1600" baseline="-25000" dirty="0" err="1" smtClean="0">
                          <a:effectLst/>
                        </a:rPr>
                        <a:t>shine</a:t>
                      </a:r>
                      <a:r>
                        <a:rPr lang="en-US" sz="1600" dirty="0" smtClean="0">
                          <a:effectLst/>
                        </a:rPr>
                        <a:t/>
                      </a:r>
                      <a:br>
                        <a:rPr lang="en-US" sz="1600" dirty="0" smtClean="0">
                          <a:effectLst/>
                        </a:rPr>
                      </a:br>
                      <a:r>
                        <a:rPr lang="en-US" sz="1600" dirty="0" smtClean="0">
                          <a:effectLst/>
                        </a:rPr>
                        <a:t>after </a:t>
                      </a:r>
                      <a:r>
                        <a:rPr lang="en-US" sz="1600" dirty="0">
                          <a:effectLst/>
                        </a:rPr>
                        <a:t/>
                      </a:r>
                      <a:br>
                        <a:rPr lang="en-US" sz="1600" dirty="0">
                          <a:effectLst/>
                        </a:rPr>
                      </a:br>
                      <a:r>
                        <a:rPr lang="en-US" sz="1600" dirty="0" smtClean="0">
                          <a:effectLst/>
                        </a:rPr>
                        <a:t>2</a:t>
                      </a:r>
                      <a:r>
                        <a:rPr lang="en-US" sz="1600" baseline="30000" dirty="0" smtClean="0">
                          <a:effectLst/>
                        </a:rPr>
                        <a:t>nd</a:t>
                      </a:r>
                      <a:r>
                        <a:rPr lang="en-US" sz="1600" baseline="0" dirty="0" smtClean="0">
                          <a:effectLst/>
                        </a:rPr>
                        <a:t> p</a:t>
                      </a:r>
                      <a:r>
                        <a:rPr lang="en-US" sz="1600" dirty="0" smtClean="0">
                          <a:effectLst/>
                        </a:rPr>
                        <a:t>ass</a:t>
                      </a:r>
                      <a:endParaRPr lang="en-US" sz="1600" dirty="0">
                        <a:effectLst/>
                      </a:endParaRPr>
                    </a:p>
                    <a:p>
                      <a:pPr algn="ctr">
                        <a:spcAft>
                          <a:spcPts val="600"/>
                        </a:spcAft>
                      </a:pPr>
                      <a:r>
                        <a:rPr lang="en-US" sz="1600" dirty="0" smtClean="0">
                          <a:effectLst/>
                        </a:rPr>
                        <a:t>OP2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err="1" smtClean="0">
                          <a:effectLst/>
                        </a:rPr>
                        <a:t>P</a:t>
                      </a:r>
                      <a:r>
                        <a:rPr lang="en-US" sz="1600" baseline="-25000" dirty="0" err="1" smtClean="0">
                          <a:effectLst/>
                        </a:rPr>
                        <a:t>shine</a:t>
                      </a:r>
                      <a:r>
                        <a:rPr lang="en-US" sz="1600" dirty="0" smtClean="0">
                          <a:effectLst/>
                        </a:rPr>
                        <a:t/>
                      </a:r>
                      <a:br>
                        <a:rPr lang="en-US" sz="1600" dirty="0" smtClean="0">
                          <a:effectLst/>
                        </a:rPr>
                      </a:br>
                      <a:r>
                        <a:rPr lang="en-US" sz="1600" dirty="0" smtClean="0">
                          <a:effectLst/>
                        </a:rPr>
                        <a:t>after </a:t>
                      </a:r>
                      <a:r>
                        <a:rPr lang="en-US" sz="1600" dirty="0">
                          <a:effectLst/>
                        </a:rPr>
                        <a:t/>
                      </a:r>
                      <a:br>
                        <a:rPr lang="en-US" sz="1600" dirty="0">
                          <a:effectLst/>
                        </a:rPr>
                      </a:br>
                      <a:r>
                        <a:rPr lang="en-US" sz="1600" dirty="0" smtClean="0">
                          <a:effectLst/>
                        </a:rPr>
                        <a:t>3</a:t>
                      </a:r>
                      <a:r>
                        <a:rPr lang="en-US" sz="1600" baseline="30000" dirty="0" smtClean="0">
                          <a:effectLst/>
                        </a:rPr>
                        <a:t>rd</a:t>
                      </a:r>
                      <a:r>
                        <a:rPr lang="en-US" sz="1600" dirty="0" smtClean="0">
                          <a:effectLst/>
                        </a:rPr>
                        <a:t> pass</a:t>
                      </a:r>
                      <a:endParaRPr lang="en-US" sz="1600" dirty="0">
                        <a:effectLst/>
                      </a:endParaRPr>
                    </a:p>
                    <a:p>
                      <a:pPr algn="ctr">
                        <a:spcAft>
                          <a:spcPts val="600"/>
                        </a:spcAft>
                      </a:pPr>
                      <a:r>
                        <a:rPr lang="en-US" sz="1600" dirty="0" smtClean="0">
                          <a:effectLst/>
                        </a:rPr>
                        <a:t>OP2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158537913"/>
                  </a:ext>
                </a:extLst>
              </a:tr>
              <a:tr h="317998">
                <a:tc>
                  <a:txBody>
                    <a:bodyPr/>
                    <a:lstStyle/>
                    <a:p>
                      <a:pPr algn="ctr">
                        <a:spcAft>
                          <a:spcPts val="600"/>
                        </a:spcAft>
                      </a:pPr>
                      <a:r>
                        <a:rPr lang="en-US" sz="1600">
                          <a:effectLst/>
                        </a:rPr>
                        <a:t>A1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effectLst/>
                        </a:rPr>
                        <a:t>21 %</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smtClean="0">
                          <a:effectLst/>
                        </a:rPr>
                        <a:t>10 </a:t>
                      </a:r>
                      <a:r>
                        <a:rPr lang="en-US"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solidFill>
                            <a:schemeClr val="tx1"/>
                          </a:solidFill>
                          <a:effectLst/>
                        </a:rPr>
                        <a:t> </a:t>
                      </a:r>
                      <a:r>
                        <a:rPr lang="en-US" sz="1600" dirty="0" smtClean="0">
                          <a:solidFill>
                            <a:schemeClr val="tx1"/>
                          </a:solidFill>
                          <a:effectLst/>
                        </a:rPr>
                        <a:t>9 %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solidFill>
                            <a:schemeClr val="tx1"/>
                          </a:solidFill>
                          <a:effectLst/>
                        </a:rPr>
                        <a:t>2 %</a:t>
                      </a:r>
                      <a:endParaRPr lang="de-DE"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969031832"/>
                  </a:ext>
                </a:extLst>
              </a:tr>
              <a:tr h="317998">
                <a:tc>
                  <a:txBody>
                    <a:bodyPr/>
                    <a:lstStyle/>
                    <a:p>
                      <a:pPr algn="ctr">
                        <a:spcAft>
                          <a:spcPts val="600"/>
                        </a:spcAft>
                      </a:pPr>
                      <a:r>
                        <a:rPr lang="en-US" sz="1600">
                          <a:effectLst/>
                        </a:rPr>
                        <a:t>B1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effectLst/>
                        </a:rPr>
                        <a:t>14 %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effectLst/>
                        </a:rPr>
                        <a:t>7 %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solidFill>
                            <a:schemeClr val="tx1"/>
                          </a:solidFill>
                          <a:effectLst/>
                        </a:rPr>
                        <a:t>14 %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solidFill>
                            <a:schemeClr val="tx1"/>
                          </a:solidFill>
                          <a:effectLst/>
                        </a:rPr>
                        <a:t>5 %</a:t>
                      </a:r>
                      <a:endParaRPr lang="de-DE"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1319313644"/>
                  </a:ext>
                </a:extLst>
              </a:tr>
              <a:tr h="317998">
                <a:tc>
                  <a:txBody>
                    <a:bodyPr/>
                    <a:lstStyle/>
                    <a:p>
                      <a:pPr algn="ctr">
                        <a:spcAft>
                          <a:spcPts val="600"/>
                        </a:spcAft>
                      </a:pPr>
                      <a:r>
                        <a:rPr lang="en-US" sz="1600">
                          <a:effectLst/>
                        </a:rPr>
                        <a:t>C1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smtClean="0">
                          <a:effectLst/>
                        </a:rPr>
                        <a:t>11 </a:t>
                      </a:r>
                      <a:r>
                        <a:rPr lang="en-US"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smtClean="0">
                          <a:effectLst/>
                        </a:rPr>
                        <a:t>6 </a:t>
                      </a:r>
                      <a:r>
                        <a:rPr lang="en-US"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solidFill>
                            <a:schemeClr val="tx1"/>
                          </a:solidFill>
                          <a:effectLst/>
                        </a:rPr>
                        <a:t>12 %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solidFill>
                            <a:schemeClr val="tx1"/>
                          </a:solidFill>
                          <a:effectLst/>
                        </a:rPr>
                        <a:t>5 %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1089393415"/>
                  </a:ext>
                </a:extLst>
              </a:tr>
              <a:tr h="317998">
                <a:tc>
                  <a:txBody>
                    <a:bodyPr/>
                    <a:lstStyle/>
                    <a:p>
                      <a:pPr algn="ctr">
                        <a:spcAft>
                          <a:spcPts val="600"/>
                        </a:spcAft>
                      </a:pPr>
                      <a:r>
                        <a:rPr lang="en-US" sz="1600">
                          <a:effectLst/>
                        </a:rPr>
                        <a:t>D1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effectLst/>
                        </a:rPr>
                        <a:t>14 %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smtClean="0">
                          <a:effectLst/>
                        </a:rPr>
                        <a:t>6 </a:t>
                      </a:r>
                      <a:r>
                        <a:rPr lang="en-US"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solidFill>
                            <a:schemeClr val="tx1"/>
                          </a:solidFill>
                          <a:effectLst/>
                        </a:rPr>
                        <a:t>10 %</a:t>
                      </a:r>
                      <a:endParaRPr lang="de-DE" sz="16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solidFill>
                            <a:schemeClr val="tx1"/>
                          </a:solidFill>
                          <a:effectLst/>
                        </a:rPr>
                        <a:t>3 %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838263303"/>
                  </a:ext>
                </a:extLst>
              </a:tr>
              <a:tr h="317998">
                <a:tc>
                  <a:txBody>
                    <a:bodyPr/>
                    <a:lstStyle/>
                    <a:p>
                      <a:pPr algn="ctr">
                        <a:spcAft>
                          <a:spcPts val="600"/>
                        </a:spcAft>
                      </a:pPr>
                      <a:r>
                        <a:rPr lang="en-US" sz="1600">
                          <a:effectLst/>
                        </a:rPr>
                        <a:t>E</a:t>
                      </a:r>
                      <a:r>
                        <a:rPr lang="de-DE" sz="1600">
                          <a:effectLst/>
                        </a:rPr>
                        <a:t>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a:effectLst/>
                        </a:rPr>
                        <a:t>12 %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a:effectLst/>
                        </a:rPr>
                        <a:t>5 %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smtClean="0">
                          <a:solidFill>
                            <a:schemeClr val="tx1"/>
                          </a:solidFill>
                          <a:effectLst/>
                        </a:rPr>
                        <a:t>8 </a:t>
                      </a:r>
                      <a:r>
                        <a:rPr lang="de-DE" sz="1600" dirty="0">
                          <a:solidFill>
                            <a:schemeClr val="tx1"/>
                          </a:solidFill>
                          <a:effectLst/>
                        </a:rPr>
                        <a:t>%</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a:solidFill>
                            <a:schemeClr val="tx1"/>
                          </a:solidFill>
                          <a:effectLst/>
                        </a:rPr>
                        <a:t>2 %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658367753"/>
                  </a:ext>
                </a:extLst>
              </a:tr>
              <a:tr h="347944">
                <a:tc>
                  <a:txBody>
                    <a:bodyPr/>
                    <a:lstStyle/>
                    <a:p>
                      <a:pPr algn="ctr">
                        <a:spcAft>
                          <a:spcPts val="600"/>
                        </a:spcAft>
                      </a:pPr>
                      <a:r>
                        <a:rPr lang="de-DE" sz="1600">
                          <a:effectLst/>
                        </a:rPr>
                        <a:t>F1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a:effectLst/>
                        </a:rPr>
                        <a:t>-</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smtClean="0">
                          <a:effectLst/>
                        </a:rPr>
                        <a:t>8 </a:t>
                      </a:r>
                      <a:r>
                        <a:rPr lang="de-DE"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smtClean="0">
                          <a:solidFill>
                            <a:schemeClr val="tx1"/>
                          </a:solidFill>
                          <a:effectLst/>
                        </a:rPr>
                        <a:t>6 %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a:solidFill>
                            <a:schemeClr val="tx1"/>
                          </a:solidFill>
                          <a:effectLst/>
                        </a:rPr>
                        <a:t>2 %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2196854162"/>
                  </a:ext>
                </a:extLst>
              </a:tr>
              <a:tr h="317998">
                <a:tc>
                  <a:txBody>
                    <a:bodyPr/>
                    <a:lstStyle/>
                    <a:p>
                      <a:pPr algn="ctr">
                        <a:spcAft>
                          <a:spcPts val="600"/>
                        </a:spcAft>
                      </a:pPr>
                      <a:r>
                        <a:rPr lang="de-DE" sz="1600">
                          <a:effectLst/>
                        </a:rPr>
                        <a:t>Average</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b="1" dirty="0" smtClean="0">
                          <a:effectLst/>
                        </a:rPr>
                        <a:t>14 </a:t>
                      </a:r>
                      <a:r>
                        <a:rPr lang="de-DE" sz="1600" b="1" dirty="0">
                          <a:effectLst/>
                        </a:rPr>
                        <a:t>%</a:t>
                      </a:r>
                      <a:endParaRPr lang="de-DE"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b="1" dirty="0">
                          <a:effectLst/>
                        </a:rPr>
                        <a:t>7 %</a:t>
                      </a:r>
                      <a:endParaRPr lang="de-DE"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a:solidFill>
                            <a:schemeClr val="tx1"/>
                          </a:solidFill>
                          <a:effectLst/>
                        </a:rPr>
                        <a:t> </a:t>
                      </a:r>
                      <a:r>
                        <a:rPr lang="en-US" sz="1600" kern="1200" dirty="0" smtClean="0">
                          <a:solidFill>
                            <a:schemeClr val="tx1"/>
                          </a:solidFill>
                          <a:effectLst/>
                          <a:latin typeface="+mn-lt"/>
                          <a:ea typeface="+mn-ea"/>
                          <a:cs typeface="+mn-cs"/>
                        </a:rPr>
                        <a:t>10 %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a:solidFill>
                            <a:schemeClr val="tx1"/>
                          </a:solidFill>
                          <a:effectLst/>
                        </a:rPr>
                        <a:t>3 %</a:t>
                      </a:r>
                      <a:endParaRPr lang="de-DE" sz="16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947834384"/>
                  </a:ext>
                </a:extLst>
              </a:tr>
            </a:tbl>
          </a:graphicData>
        </a:graphic>
      </p:graphicFrame>
      <p:sp>
        <p:nvSpPr>
          <p:cNvPr id="15" name="Rectangle 9"/>
          <p:cNvSpPr>
            <a:spLocks noChangeArrowheads="1"/>
          </p:cNvSpPr>
          <p:nvPr/>
        </p:nvSpPr>
        <p:spPr bwMode="auto">
          <a:xfrm>
            <a:off x="4842127" y="5503621"/>
            <a:ext cx="7161212"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Symbol" panose="05050102010706020507" pitchFamily="18" charset="2"/>
              <a:buChar char="Þ"/>
              <a:defRPr/>
            </a:pPr>
            <a:r>
              <a:rPr lang="en-US" altLang="de-DE" sz="1800" dirty="0" smtClean="0"/>
              <a:t>reduction of stray radiation by factor 2</a:t>
            </a:r>
          </a:p>
          <a:p>
            <a:pPr>
              <a:buFont typeface="Symbol" panose="05050102010706020507" pitchFamily="18" charset="2"/>
              <a:buChar char="Þ"/>
              <a:defRPr/>
            </a:pPr>
            <a:r>
              <a:rPr lang="en-US" altLang="de-DE" sz="1800" dirty="0" smtClean="0"/>
              <a:t>High mode purity &amp; beam focusing allows redirection into 4</a:t>
            </a:r>
            <a:r>
              <a:rPr lang="en-US" altLang="de-DE" sz="1800" baseline="30000" dirty="0" smtClean="0"/>
              <a:t>th</a:t>
            </a:r>
            <a:r>
              <a:rPr lang="en-US" altLang="de-DE" sz="1800" dirty="0" smtClean="0"/>
              <a:t> pass</a:t>
            </a:r>
          </a:p>
          <a:p>
            <a:pPr marL="0" indent="0">
              <a:buFontTx/>
              <a:buNone/>
              <a:defRPr/>
            </a:pPr>
            <a:r>
              <a:rPr lang="en-US" altLang="de-DE" sz="1800" dirty="0" smtClean="0"/>
              <a:t/>
            </a:r>
            <a:br>
              <a:rPr lang="en-US" altLang="de-DE" sz="1800" dirty="0" smtClean="0"/>
            </a:br>
            <a:endParaRPr lang="en-US" altLang="de-DE" sz="1800" dirty="0" smtClean="0"/>
          </a:p>
        </p:txBody>
      </p:sp>
      <p:sp>
        <p:nvSpPr>
          <p:cNvPr id="16" name="Textfeld 15"/>
          <p:cNvSpPr txBox="1"/>
          <p:nvPr/>
        </p:nvSpPr>
        <p:spPr>
          <a:xfrm>
            <a:off x="1174282" y="1199908"/>
            <a:ext cx="1890261" cy="646331"/>
          </a:xfrm>
          <a:prstGeom prst="rect">
            <a:avLst/>
          </a:prstGeom>
          <a:noFill/>
        </p:spPr>
        <p:txBody>
          <a:bodyPr wrap="none" rtlCol="0">
            <a:spAutoFit/>
          </a:bodyPr>
          <a:lstStyle/>
          <a:p>
            <a:r>
              <a:rPr lang="de-DE" i="1" dirty="0" smtClean="0"/>
              <a:t>Power </a:t>
            </a:r>
            <a:r>
              <a:rPr lang="de-DE" i="1" dirty="0" err="1" smtClean="0"/>
              <a:t>deposition</a:t>
            </a:r>
            <a:r>
              <a:rPr lang="de-DE" i="1" dirty="0" smtClean="0"/>
              <a:t/>
            </a:r>
            <a:br>
              <a:rPr lang="de-DE" i="1" dirty="0" smtClean="0"/>
            </a:br>
            <a:r>
              <a:rPr lang="de-DE" i="1" dirty="0" err="1" smtClean="0"/>
              <a:t>of</a:t>
            </a:r>
            <a:r>
              <a:rPr lang="de-DE" i="1" dirty="0" smtClean="0"/>
              <a:t> Modul 1 </a:t>
            </a:r>
            <a:r>
              <a:rPr lang="de-DE" i="1" dirty="0" err="1" smtClean="0"/>
              <a:t>beams</a:t>
            </a:r>
            <a:endParaRPr lang="de-DE" i="1" dirty="0"/>
          </a:p>
        </p:txBody>
      </p:sp>
      <p:pic>
        <p:nvPicPr>
          <p:cNvPr id="18" name="Grafik 17"/>
          <p:cNvPicPr>
            <a:picLocks noChangeAspect="1"/>
          </p:cNvPicPr>
          <p:nvPr/>
        </p:nvPicPr>
        <p:blipFill>
          <a:blip r:embed="rId4"/>
          <a:stretch>
            <a:fillRect/>
          </a:stretch>
        </p:blipFill>
        <p:spPr>
          <a:xfrm>
            <a:off x="343677" y="3657437"/>
            <a:ext cx="4226767" cy="2820213"/>
          </a:xfrm>
          <a:prstGeom prst="rect">
            <a:avLst/>
          </a:prstGeom>
        </p:spPr>
      </p:pic>
      <p:sp>
        <p:nvSpPr>
          <p:cNvPr id="17" name="Rechteck 16"/>
          <p:cNvSpPr/>
          <p:nvPr/>
        </p:nvSpPr>
        <p:spPr>
          <a:xfrm>
            <a:off x="8780206" y="1846239"/>
            <a:ext cx="3305789" cy="348776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76616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9239003" y="4184523"/>
            <a:ext cx="2780929" cy="2225364"/>
          </a:xfrm>
          <a:prstGeom prst="rect">
            <a:avLst/>
          </a:prstGeom>
        </p:spPr>
      </p:pic>
      <p:sp>
        <p:nvSpPr>
          <p:cNvPr id="2" name="Titel 1"/>
          <p:cNvSpPr>
            <a:spLocks noGrp="1"/>
          </p:cNvSpPr>
          <p:nvPr>
            <p:ph type="title"/>
          </p:nvPr>
        </p:nvSpPr>
        <p:spPr/>
        <p:txBody>
          <a:bodyPr/>
          <a:lstStyle/>
          <a:p>
            <a:r>
              <a:rPr lang="en-US" dirty="0"/>
              <a:t>Summary and Outlook</a:t>
            </a:r>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21</a:t>
            </a:fld>
            <a:endParaRPr lang="de-DE" dirty="0"/>
          </a:p>
        </p:txBody>
      </p:sp>
      <p:sp>
        <p:nvSpPr>
          <p:cNvPr id="6" name="Inhaltsplatzhalter 1">
            <a:extLst>
              <a:ext uri="{FF2B5EF4-FFF2-40B4-BE49-F238E27FC236}">
                <a16:creationId xmlns:a16="http://schemas.microsoft.com/office/drawing/2014/main" id="{F8E17D15-6AAC-37C9-ED75-D6646DA02423}"/>
              </a:ext>
            </a:extLst>
          </p:cNvPr>
          <p:cNvSpPr txBox="1">
            <a:spLocks/>
          </p:cNvSpPr>
          <p:nvPr/>
        </p:nvSpPr>
        <p:spPr>
          <a:xfrm>
            <a:off x="695326" y="1383587"/>
            <a:ext cx="10966243" cy="5248274"/>
          </a:xfrm>
          <a:prstGeom prst="rect">
            <a:avLst/>
          </a:prstGeom>
        </p:spPr>
        <p:txBody>
          <a:bodyPr>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en-US" dirty="0" smtClean="0"/>
              <a:t>Main results of OP1.</a:t>
            </a:r>
            <a:r>
              <a:rPr lang="de-DE" dirty="0" smtClean="0"/>
              <a:t>2</a:t>
            </a:r>
            <a:endParaRPr lang="en-US" dirty="0" smtClean="0"/>
          </a:p>
          <a:p>
            <a:pPr marL="285750" lvl="1" indent="-285750">
              <a:buFont typeface="Arial" panose="020B0604020202020204" pitchFamily="34" charset="0"/>
              <a:buChar char="•"/>
            </a:pPr>
            <a:r>
              <a:rPr lang="en-US" dirty="0"/>
              <a:t>s</a:t>
            </a:r>
            <a:r>
              <a:rPr lang="en-US" dirty="0" smtClean="0"/>
              <a:t>uccessful implementation of a triple-</a:t>
            </a:r>
            <a:r>
              <a:rPr lang="en-US" dirty="0" err="1" smtClean="0"/>
              <a:t>beampath</a:t>
            </a:r>
            <a:r>
              <a:rPr lang="en-US" dirty="0" smtClean="0"/>
              <a:t> scenario for O2-operation </a:t>
            </a:r>
          </a:p>
          <a:p>
            <a:pPr marL="285750" lvl="1" indent="-285750">
              <a:buFont typeface="Arial" panose="020B0604020202020204" pitchFamily="34" charset="0"/>
              <a:buChar char="•"/>
            </a:pPr>
            <a:r>
              <a:rPr lang="en-US" dirty="0" smtClean="0"/>
              <a:t>first demonstration of reactor relevant plasmas sustained by O2-ECRH only </a:t>
            </a:r>
          </a:p>
          <a:p>
            <a:pPr marL="285750" lvl="1" indent="-285750">
              <a:buFont typeface="Arial" panose="020B0604020202020204" pitchFamily="34" charset="0"/>
              <a:buChar char="•"/>
            </a:pPr>
            <a:r>
              <a:rPr lang="en-US" dirty="0"/>
              <a:t>m</a:t>
            </a:r>
            <a:r>
              <a:rPr lang="en-US" dirty="0" smtClean="0"/>
              <a:t>easured absorption in very good agreement with theory </a:t>
            </a:r>
          </a:p>
          <a:p>
            <a:pPr lvl="1"/>
            <a:r>
              <a:rPr lang="en-US" b="1" dirty="0" smtClean="0">
                <a:solidFill>
                  <a:srgbClr val="005555"/>
                </a:solidFill>
              </a:rPr>
              <a:t>Improvements for OP2</a:t>
            </a:r>
            <a:r>
              <a:rPr lang="de-DE" b="1" dirty="0" smtClean="0">
                <a:solidFill>
                  <a:srgbClr val="005555"/>
                </a:solidFill>
              </a:rPr>
              <a:t>:</a:t>
            </a:r>
            <a:endParaRPr lang="en-US" b="1" dirty="0">
              <a:solidFill>
                <a:srgbClr val="005555"/>
              </a:solidFill>
            </a:endParaRPr>
          </a:p>
          <a:p>
            <a:pPr marL="285750" lvl="1" indent="-285750">
              <a:buFont typeface="Arial" panose="020B0604020202020204" pitchFamily="34" charset="0"/>
              <a:buChar char="•"/>
            </a:pPr>
            <a:r>
              <a:rPr lang="en-US" dirty="0"/>
              <a:t>p</a:t>
            </a:r>
            <a:r>
              <a:rPr lang="en-US" dirty="0" smtClean="0"/>
              <a:t>olarization matching of 2</a:t>
            </a:r>
            <a:r>
              <a:rPr lang="en-US" baseline="30000" dirty="0" smtClean="0"/>
              <a:t>nd</a:t>
            </a:r>
            <a:r>
              <a:rPr lang="en-US" dirty="0" smtClean="0"/>
              <a:t> pass for all beams which mainly determines overall efficiency</a:t>
            </a:r>
          </a:p>
          <a:p>
            <a:pPr marL="285750" lvl="1" indent="-285750">
              <a:buFont typeface="Symbol" panose="05050102010706020507" pitchFamily="18" charset="2"/>
              <a:buChar char="Þ"/>
            </a:pPr>
            <a:r>
              <a:rPr lang="en-US" dirty="0" smtClean="0"/>
              <a:t>Reduction of stray radiation by factor 2 due to advanced use of holographic + polarization gratings </a:t>
            </a:r>
          </a:p>
          <a:p>
            <a:pPr marL="285750" lvl="1" indent="-285750">
              <a:buFont typeface="Arial" panose="020B0604020202020204" pitchFamily="34" charset="0"/>
              <a:buChar char="•"/>
            </a:pPr>
            <a:r>
              <a:rPr lang="en-US" dirty="0" smtClean="0"/>
              <a:t>tungsten coating of complete inner heatshield to allow 4</a:t>
            </a:r>
            <a:r>
              <a:rPr lang="en-US" baseline="30000" dirty="0" smtClean="0"/>
              <a:t>th</a:t>
            </a:r>
            <a:r>
              <a:rPr lang="en-US" dirty="0" smtClean="0"/>
              <a:t> pass	</a:t>
            </a:r>
          </a:p>
          <a:p>
            <a:r>
              <a:rPr lang="de-DE" dirty="0" smtClean="0"/>
              <a:t>Outlook</a:t>
            </a:r>
            <a:endParaRPr lang="en-US" dirty="0" smtClean="0"/>
          </a:p>
          <a:p>
            <a:pPr marL="285750" lvl="1" indent="-285750">
              <a:buFont typeface="Arial" panose="020B0604020202020204" pitchFamily="34" charset="0"/>
              <a:buChar char="•"/>
            </a:pPr>
            <a:r>
              <a:rPr lang="en-US" dirty="0" smtClean="0"/>
              <a:t>further flat reflectors with polarization gratings for high density X3-operation</a:t>
            </a:r>
          </a:p>
          <a:p>
            <a:pPr marL="285750" lvl="1" indent="-285750">
              <a:buFont typeface="Arial" panose="020B0604020202020204" pitchFamily="34" charset="0"/>
              <a:buChar char="•"/>
            </a:pPr>
            <a:r>
              <a:rPr lang="en-US" dirty="0" smtClean="0"/>
              <a:t>broad polarization gratings on stainless steel panel to allow matched 3</a:t>
            </a:r>
            <a:r>
              <a:rPr lang="en-US" baseline="30000" dirty="0" smtClean="0"/>
              <a:t>rd</a:t>
            </a:r>
            <a:r>
              <a:rPr lang="en-US" dirty="0" smtClean="0"/>
              <a:t> pass </a:t>
            </a:r>
          </a:p>
          <a:p>
            <a:pPr marL="285750" lvl="1" indent="-285750">
              <a:buFont typeface="Arial" panose="020B0604020202020204" pitchFamily="34" charset="0"/>
              <a:buChar char="•"/>
            </a:pPr>
            <a:r>
              <a:rPr lang="en-US" dirty="0" smtClean="0"/>
              <a:t>eventually further O2-tiles to allow finite current drive in O2-scenarios</a:t>
            </a:r>
            <a:endParaRPr lang="en-US" dirty="0" smtClean="0">
              <a:solidFill>
                <a:srgbClr val="0000FF"/>
              </a:solidFill>
            </a:endParaRPr>
          </a:p>
          <a:p>
            <a:pPr marL="285750" lvl="1" indent="-285750">
              <a:buFont typeface="Arial" panose="020B0604020202020204" pitchFamily="34" charset="0"/>
              <a:buChar char="•"/>
            </a:pPr>
            <a:endParaRPr lang="en-US" dirty="0"/>
          </a:p>
        </p:txBody>
      </p:sp>
      <p:sp>
        <p:nvSpPr>
          <p:cNvPr id="9" name="Rechteck 8"/>
          <p:cNvSpPr/>
          <p:nvPr/>
        </p:nvSpPr>
        <p:spPr>
          <a:xfrm>
            <a:off x="9687227" y="5750501"/>
            <a:ext cx="1060996" cy="323165"/>
          </a:xfrm>
          <a:prstGeom prst="rect">
            <a:avLst/>
          </a:prstGeom>
        </p:spPr>
        <p:txBody>
          <a:bodyPr wrap="none">
            <a:spAutoFit/>
          </a:bodyPr>
          <a:lstStyle/>
          <a:p>
            <a:pPr>
              <a:defRPr/>
            </a:pPr>
            <a:r>
              <a:rPr lang="en-US" altLang="de-DE" sz="1500" dirty="0" err="1">
                <a:cs typeface="Arial" panose="020B0604020202020204" pitchFamily="34" charset="0"/>
              </a:rPr>
              <a:t>T</a:t>
            </a:r>
            <a:r>
              <a:rPr lang="en-US" altLang="de-DE" sz="1500" baseline="-25000" dirty="0" err="1">
                <a:cs typeface="Arial" panose="020B0604020202020204" pitchFamily="34" charset="0"/>
              </a:rPr>
              <a:t>e</a:t>
            </a:r>
            <a:r>
              <a:rPr lang="en-US" altLang="de-DE" sz="1500" dirty="0">
                <a:cs typeface="Arial" panose="020B0604020202020204" pitchFamily="34" charset="0"/>
              </a:rPr>
              <a:t> </a:t>
            </a:r>
            <a:r>
              <a:rPr lang="en-US" altLang="de-DE" sz="1500" dirty="0" smtClean="0">
                <a:cs typeface="Arial" panose="020B0604020202020204" pitchFamily="34" charset="0"/>
              </a:rPr>
              <a:t>= </a:t>
            </a:r>
            <a:r>
              <a:rPr lang="en-US" altLang="de-DE" sz="1500" dirty="0">
                <a:cs typeface="Arial" panose="020B0604020202020204" pitchFamily="34" charset="0"/>
              </a:rPr>
              <a:t>3 </a:t>
            </a:r>
            <a:r>
              <a:rPr lang="en-US" altLang="de-DE" sz="1500" dirty="0" err="1">
                <a:cs typeface="Arial" panose="020B0604020202020204" pitchFamily="34" charset="0"/>
              </a:rPr>
              <a:t>keV</a:t>
            </a:r>
            <a:endParaRPr lang="en-US" altLang="de-DE" sz="1500" dirty="0">
              <a:cs typeface="Arial" panose="020B0604020202020204" pitchFamily="34" charset="0"/>
            </a:endParaRPr>
          </a:p>
        </p:txBody>
      </p:sp>
    </p:spTree>
    <p:extLst>
      <p:ext uri="{BB962C8B-B14F-4D97-AF65-F5344CB8AC3E}">
        <p14:creationId xmlns:p14="http://schemas.microsoft.com/office/powerpoint/2010/main" val="3401051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215"/>
            <a:ext cx="12752832" cy="8510016"/>
          </a:xfrm>
          <a:prstGeom prst="rect">
            <a:avLst/>
          </a:prstGeom>
        </p:spPr>
      </p:pic>
      <p:sp>
        <p:nvSpPr>
          <p:cNvPr id="2" name="Titel 1"/>
          <p:cNvSpPr>
            <a:spLocks noGrp="1"/>
          </p:cNvSpPr>
          <p:nvPr>
            <p:ph type="title"/>
          </p:nvPr>
        </p:nvSpPr>
        <p:spPr/>
        <p:txBody>
          <a:bodyPr/>
          <a:lstStyle/>
          <a:p>
            <a:r>
              <a:rPr lang="en-US" dirty="0" smtClean="0">
                <a:solidFill>
                  <a:schemeClr val="bg1"/>
                </a:solidFill>
              </a:rPr>
              <a:t>Thank you for attention</a:t>
            </a:r>
            <a:endParaRPr lang="en-US" dirty="0">
              <a:solidFill>
                <a:schemeClr val="bg1"/>
              </a:solidFill>
            </a:endParaRPr>
          </a:p>
        </p:txBody>
      </p:sp>
      <p:sp>
        <p:nvSpPr>
          <p:cNvPr id="3" name="Datumsplatzhalter 2"/>
          <p:cNvSpPr>
            <a:spLocks noGrp="1"/>
          </p:cNvSpPr>
          <p:nvPr>
            <p:ph type="dt" sz="half" idx="10"/>
          </p:nvPr>
        </p:nvSpPr>
        <p:spPr/>
        <p:txBody>
          <a:bodyPr/>
          <a:lstStyle/>
          <a:p>
            <a:r>
              <a:rPr lang="en-US" dirty="0" smtClean="0">
                <a:solidFill>
                  <a:schemeClr val="bg1"/>
                </a:solidFill>
              </a:rPr>
              <a:t>Triple-</a:t>
            </a:r>
            <a:r>
              <a:rPr lang="en-US" dirty="0" err="1" smtClean="0">
                <a:solidFill>
                  <a:schemeClr val="bg1"/>
                </a:solidFill>
              </a:rPr>
              <a:t>Beampath</a:t>
            </a:r>
            <a:r>
              <a:rPr lang="en-US" dirty="0" smtClean="0">
                <a:solidFill>
                  <a:schemeClr val="bg1"/>
                </a:solidFill>
              </a:rPr>
              <a:t>-scenario for O2-heating at W7-X</a:t>
            </a:r>
            <a:endParaRPr lang="de-DE" dirty="0">
              <a:solidFill>
                <a:schemeClr val="bg1"/>
              </a:solidFill>
            </a:endParaRPr>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solidFill>
                  <a:schemeClr val="bg1"/>
                </a:solidFill>
              </a:rPr>
              <a:t>Max-Planck-Institut für Plasmaphysik | Torsten Stange | 21.06.2022</a:t>
            </a:r>
            <a:endParaRPr lang="de-DE" dirty="0">
              <a:solidFill>
                <a:schemeClr val="bg1"/>
              </a:solidFill>
            </a:endParaRPr>
          </a:p>
        </p:txBody>
      </p:sp>
      <p:sp>
        <p:nvSpPr>
          <p:cNvPr id="5" name="Foliennummernplatzhalter 4"/>
          <p:cNvSpPr>
            <a:spLocks noGrp="1"/>
          </p:cNvSpPr>
          <p:nvPr>
            <p:ph type="sldNum" sz="quarter" idx="12"/>
          </p:nvPr>
        </p:nvSpPr>
        <p:spPr/>
        <p:txBody>
          <a:bodyPr/>
          <a:lstStyle/>
          <a:p>
            <a:fld id="{3B1A4699-952B-42DA-8DC4-38A59B49610C}" type="slidenum">
              <a:rPr lang="de-DE" smtClean="0"/>
              <a:pPr/>
              <a:t>22</a:t>
            </a:fld>
            <a:endParaRPr lang="de-DE" dirty="0"/>
          </a:p>
        </p:txBody>
      </p:sp>
      <p:sp>
        <p:nvSpPr>
          <p:cNvPr id="7" name="Textfeld 6"/>
          <p:cNvSpPr txBox="1"/>
          <p:nvPr/>
        </p:nvSpPr>
        <p:spPr>
          <a:xfrm>
            <a:off x="10967122" y="1131496"/>
            <a:ext cx="974626" cy="589905"/>
          </a:xfrm>
          <a:prstGeom prst="rect">
            <a:avLst/>
          </a:prstGeom>
          <a:noFill/>
        </p:spPr>
        <p:txBody>
          <a:bodyPr wrap="none" lIns="0" tIns="0" rIns="0" bIns="0" rtlCol="0" anchor="t" anchorCtr="0">
            <a:spAutoFit/>
          </a:bodyPr>
          <a:lstStyle/>
          <a:p>
            <a:pPr>
              <a:lnSpc>
                <a:spcPts val="2300"/>
              </a:lnSpc>
              <a:spcBef>
                <a:spcPts val="1150"/>
              </a:spcBef>
            </a:pPr>
            <a:r>
              <a:rPr lang="en-US" sz="1500" i="1" dirty="0" smtClean="0">
                <a:solidFill>
                  <a:schemeClr val="bg1"/>
                </a:solidFill>
              </a:rPr>
              <a:t>[IPP</a:t>
            </a:r>
            <a:r>
              <a:rPr lang="en-US" sz="1500" i="1" dirty="0">
                <a:solidFill>
                  <a:schemeClr val="bg1"/>
                </a:solidFill>
              </a:rPr>
              <a:t>, </a:t>
            </a:r>
            <a:r>
              <a:rPr lang="en-US" sz="1500" i="1" dirty="0" err="1">
                <a:solidFill>
                  <a:schemeClr val="bg1"/>
                </a:solidFill>
              </a:rPr>
              <a:t>Foto</a:t>
            </a:r>
            <a:r>
              <a:rPr lang="en-US" sz="1500" i="1" dirty="0">
                <a:solidFill>
                  <a:schemeClr val="bg1"/>
                </a:solidFill>
              </a:rPr>
              <a:t>: </a:t>
            </a:r>
            <a:br>
              <a:rPr lang="en-US" sz="1500" i="1" dirty="0">
                <a:solidFill>
                  <a:schemeClr val="bg1"/>
                </a:solidFill>
              </a:rPr>
            </a:br>
            <a:r>
              <a:rPr lang="en-US" sz="1500" i="1" dirty="0" smtClean="0">
                <a:solidFill>
                  <a:schemeClr val="bg1"/>
                </a:solidFill>
              </a:rPr>
              <a:t>Jan </a:t>
            </a:r>
            <a:r>
              <a:rPr lang="en-US" sz="1500" i="1" dirty="0" err="1" smtClean="0">
                <a:solidFill>
                  <a:schemeClr val="bg1"/>
                </a:solidFill>
              </a:rPr>
              <a:t>Hosan</a:t>
            </a:r>
            <a:r>
              <a:rPr lang="en-US" sz="1500" i="1" dirty="0" smtClean="0">
                <a:solidFill>
                  <a:schemeClr val="bg1"/>
                </a:solidFill>
              </a:rPr>
              <a:t>]</a:t>
            </a:r>
            <a:endParaRPr lang="en-US" sz="1500" i="1" dirty="0" smtClean="0">
              <a:solidFill>
                <a:schemeClr val="bg1"/>
              </a:solidFill>
            </a:endParaRPr>
          </a:p>
        </p:txBody>
      </p:sp>
    </p:spTree>
    <p:extLst>
      <p:ext uri="{BB962C8B-B14F-4D97-AF65-F5344CB8AC3E}">
        <p14:creationId xmlns:p14="http://schemas.microsoft.com/office/powerpoint/2010/main" val="1764079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uppieren 76"/>
          <p:cNvGrpSpPr>
            <a:grpSpLocks noChangeAspect="1"/>
          </p:cNvGrpSpPr>
          <p:nvPr/>
        </p:nvGrpSpPr>
        <p:grpSpPr>
          <a:xfrm>
            <a:off x="-89647" y="3320944"/>
            <a:ext cx="12469862" cy="3247360"/>
            <a:chOff x="-430359" y="3572608"/>
            <a:chExt cx="12192000" cy="3175000"/>
          </a:xfrm>
        </p:grpSpPr>
        <p:pic>
          <p:nvPicPr>
            <p:cNvPr id="41" name="Grafik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59" y="3572608"/>
              <a:ext cx="12192000" cy="3175000"/>
            </a:xfrm>
            <a:prstGeom prst="rect">
              <a:avLst/>
            </a:prstGeom>
          </p:spPr>
        </p:pic>
        <p:cxnSp>
          <p:nvCxnSpPr>
            <p:cNvPr id="44" name="Gerade Verbindung mit Pfeil 43"/>
            <p:cNvCxnSpPr/>
            <p:nvPr/>
          </p:nvCxnSpPr>
          <p:spPr>
            <a:xfrm flipH="1">
              <a:off x="3306889" y="4114120"/>
              <a:ext cx="276695" cy="228179"/>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59" name="Textfeld 58"/>
            <p:cNvSpPr txBox="1"/>
            <p:nvPr/>
          </p:nvSpPr>
          <p:spPr>
            <a:xfrm>
              <a:off x="4380445" y="4197820"/>
              <a:ext cx="2994507" cy="511561"/>
            </a:xfrm>
            <a:prstGeom prst="rect">
              <a:avLst/>
            </a:prstGeom>
            <a:noFill/>
          </p:spPr>
          <p:txBody>
            <a:bodyPr wrap="square" rtlCol="0">
              <a:spAutoFit/>
            </a:bodyPr>
            <a:lstStyle/>
            <a:p>
              <a:r>
                <a:rPr lang="en-US" sz="1400" i="1" dirty="0" smtClean="0"/>
                <a:t>Fully </a:t>
              </a:r>
              <a:r>
                <a:rPr lang="en-US" sz="1400" i="1" dirty="0" err="1"/>
                <a:t>q</a:t>
              </a:r>
              <a:r>
                <a:rPr lang="en-US" sz="1400" i="1" dirty="0" err="1" smtClean="0"/>
                <a:t>uasioptical</a:t>
              </a:r>
              <a:r>
                <a:rPr lang="en-US" sz="1400" i="1" dirty="0" smtClean="0"/>
                <a:t> transmission </a:t>
              </a:r>
              <a:br>
                <a:rPr lang="en-US" sz="1400" i="1" dirty="0" smtClean="0"/>
              </a:br>
              <a:r>
                <a:rPr lang="en-US" sz="1400" i="1" dirty="0" smtClean="0"/>
                <a:t>line in air (first of its kind</a:t>
              </a:r>
              <a:r>
                <a:rPr lang="de-DE" sz="1400" i="1" dirty="0" smtClean="0"/>
                <a:t>!)</a:t>
              </a:r>
              <a:endParaRPr lang="en-US" sz="1400" i="1" dirty="0"/>
            </a:p>
          </p:txBody>
        </p:sp>
        <p:cxnSp>
          <p:nvCxnSpPr>
            <p:cNvPr id="61" name="Gerade Verbindung mit Pfeil 60"/>
            <p:cNvCxnSpPr/>
            <p:nvPr/>
          </p:nvCxnSpPr>
          <p:spPr>
            <a:xfrm>
              <a:off x="5362368" y="4690165"/>
              <a:ext cx="172404" cy="291766"/>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62" name="Textfeld 61"/>
            <p:cNvSpPr txBox="1"/>
            <p:nvPr/>
          </p:nvSpPr>
          <p:spPr>
            <a:xfrm>
              <a:off x="4490690" y="5690190"/>
              <a:ext cx="1890001" cy="503096"/>
            </a:xfrm>
            <a:prstGeom prst="rect">
              <a:avLst/>
            </a:prstGeom>
            <a:noFill/>
          </p:spPr>
          <p:txBody>
            <a:bodyPr wrap="none" rtlCol="0">
              <a:spAutoFit/>
            </a:bodyPr>
            <a:lstStyle/>
            <a:p>
              <a:r>
                <a:rPr lang="en-US" sz="1400" i="1" dirty="0" err="1" smtClean="0"/>
                <a:t>Gyrotrons</a:t>
              </a:r>
              <a:r>
                <a:rPr lang="en-US" sz="1400" i="1" dirty="0" smtClean="0"/>
                <a:t> in two rows </a:t>
              </a:r>
              <a:br>
                <a:rPr lang="en-US" sz="1400" i="1" dirty="0" smtClean="0"/>
              </a:br>
              <a:r>
                <a:rPr lang="en-US" sz="1400" i="1" dirty="0" smtClean="0"/>
                <a:t>for module 1 and 5</a:t>
              </a:r>
              <a:endParaRPr lang="en-US" sz="1400" i="1" dirty="0"/>
            </a:p>
          </p:txBody>
        </p:sp>
        <p:cxnSp>
          <p:nvCxnSpPr>
            <p:cNvPr id="63" name="Gerade Verbindung mit Pfeil 62"/>
            <p:cNvCxnSpPr/>
            <p:nvPr/>
          </p:nvCxnSpPr>
          <p:spPr>
            <a:xfrm flipV="1">
              <a:off x="6380691" y="5734714"/>
              <a:ext cx="773532" cy="13444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flipV="1">
              <a:off x="6393286" y="4599330"/>
              <a:ext cx="845714" cy="1269829"/>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65" name="Textfeld 64"/>
            <p:cNvSpPr txBox="1"/>
            <p:nvPr/>
          </p:nvSpPr>
          <p:spPr>
            <a:xfrm>
              <a:off x="7267575" y="4176736"/>
              <a:ext cx="407484" cy="338554"/>
            </a:xfrm>
            <a:prstGeom prst="rect">
              <a:avLst/>
            </a:prstGeom>
            <a:noFill/>
          </p:spPr>
          <p:txBody>
            <a:bodyPr wrap="none" rtlCol="0">
              <a:spAutoFit/>
            </a:bodyPr>
            <a:lstStyle/>
            <a:p>
              <a:r>
                <a:rPr lang="de-DE" sz="1600" dirty="0" smtClean="0"/>
                <a:t>A1</a:t>
              </a:r>
              <a:endParaRPr lang="de-DE" sz="1600" dirty="0"/>
            </a:p>
          </p:txBody>
        </p:sp>
        <p:sp>
          <p:nvSpPr>
            <p:cNvPr id="66" name="Textfeld 65"/>
            <p:cNvSpPr txBox="1"/>
            <p:nvPr/>
          </p:nvSpPr>
          <p:spPr>
            <a:xfrm>
              <a:off x="7887823" y="4176736"/>
              <a:ext cx="407484" cy="338554"/>
            </a:xfrm>
            <a:prstGeom prst="rect">
              <a:avLst/>
            </a:prstGeom>
            <a:noFill/>
          </p:spPr>
          <p:txBody>
            <a:bodyPr wrap="none" rtlCol="0">
              <a:spAutoFit/>
            </a:bodyPr>
            <a:lstStyle/>
            <a:p>
              <a:r>
                <a:rPr lang="de-DE" sz="1600" dirty="0" smtClean="0"/>
                <a:t>B1</a:t>
              </a:r>
              <a:endParaRPr lang="de-DE" sz="1600" dirty="0"/>
            </a:p>
          </p:txBody>
        </p:sp>
        <p:sp>
          <p:nvSpPr>
            <p:cNvPr id="67" name="Textfeld 66"/>
            <p:cNvSpPr txBox="1"/>
            <p:nvPr/>
          </p:nvSpPr>
          <p:spPr>
            <a:xfrm>
              <a:off x="8568889" y="4176736"/>
              <a:ext cx="407484" cy="338554"/>
            </a:xfrm>
            <a:prstGeom prst="rect">
              <a:avLst/>
            </a:prstGeom>
            <a:noFill/>
          </p:spPr>
          <p:txBody>
            <a:bodyPr wrap="none" rtlCol="0">
              <a:spAutoFit/>
            </a:bodyPr>
            <a:lstStyle/>
            <a:p>
              <a:r>
                <a:rPr lang="de-DE" sz="1600" dirty="0" smtClean="0"/>
                <a:t>C1</a:t>
              </a:r>
              <a:endParaRPr lang="de-DE" sz="1600" dirty="0"/>
            </a:p>
          </p:txBody>
        </p:sp>
        <p:sp>
          <p:nvSpPr>
            <p:cNvPr id="68" name="Textfeld 67"/>
            <p:cNvSpPr txBox="1"/>
            <p:nvPr/>
          </p:nvSpPr>
          <p:spPr>
            <a:xfrm>
              <a:off x="9249955" y="4174589"/>
              <a:ext cx="415498" cy="338554"/>
            </a:xfrm>
            <a:prstGeom prst="rect">
              <a:avLst/>
            </a:prstGeom>
            <a:noFill/>
          </p:spPr>
          <p:txBody>
            <a:bodyPr wrap="none" rtlCol="0">
              <a:spAutoFit/>
            </a:bodyPr>
            <a:lstStyle/>
            <a:p>
              <a:r>
                <a:rPr lang="de-DE" sz="1600" dirty="0" smtClean="0"/>
                <a:t>D1</a:t>
              </a:r>
              <a:endParaRPr lang="de-DE" sz="1600" dirty="0"/>
            </a:p>
          </p:txBody>
        </p:sp>
        <p:sp>
          <p:nvSpPr>
            <p:cNvPr id="69" name="Textfeld 68"/>
            <p:cNvSpPr txBox="1"/>
            <p:nvPr/>
          </p:nvSpPr>
          <p:spPr>
            <a:xfrm>
              <a:off x="9889253" y="4173021"/>
              <a:ext cx="389850" cy="338554"/>
            </a:xfrm>
            <a:prstGeom prst="rect">
              <a:avLst/>
            </a:prstGeom>
            <a:noFill/>
          </p:spPr>
          <p:txBody>
            <a:bodyPr wrap="none" rtlCol="0">
              <a:spAutoFit/>
            </a:bodyPr>
            <a:lstStyle/>
            <a:p>
              <a:r>
                <a:rPr lang="de-DE" sz="1600" dirty="0" smtClean="0"/>
                <a:t>E1</a:t>
              </a:r>
              <a:endParaRPr lang="de-DE" sz="1600" dirty="0"/>
            </a:p>
          </p:txBody>
        </p:sp>
        <p:sp>
          <p:nvSpPr>
            <p:cNvPr id="70" name="Textfeld 69"/>
            <p:cNvSpPr txBox="1"/>
            <p:nvPr/>
          </p:nvSpPr>
          <p:spPr>
            <a:xfrm>
              <a:off x="7283830" y="5815738"/>
              <a:ext cx="407484" cy="338554"/>
            </a:xfrm>
            <a:prstGeom prst="rect">
              <a:avLst/>
            </a:prstGeom>
            <a:noFill/>
          </p:spPr>
          <p:txBody>
            <a:bodyPr wrap="none" rtlCol="0">
              <a:spAutoFit/>
            </a:bodyPr>
            <a:lstStyle/>
            <a:p>
              <a:r>
                <a:rPr lang="de-DE" sz="1600" dirty="0" smtClean="0"/>
                <a:t>A5</a:t>
              </a:r>
              <a:endParaRPr lang="de-DE" sz="1600" dirty="0"/>
            </a:p>
          </p:txBody>
        </p:sp>
        <p:sp>
          <p:nvSpPr>
            <p:cNvPr id="71" name="Textfeld 70"/>
            <p:cNvSpPr txBox="1"/>
            <p:nvPr/>
          </p:nvSpPr>
          <p:spPr>
            <a:xfrm>
              <a:off x="7904078" y="5815738"/>
              <a:ext cx="401072" cy="338554"/>
            </a:xfrm>
            <a:prstGeom prst="rect">
              <a:avLst/>
            </a:prstGeom>
            <a:noFill/>
          </p:spPr>
          <p:txBody>
            <a:bodyPr wrap="none" rtlCol="0">
              <a:spAutoFit/>
            </a:bodyPr>
            <a:lstStyle/>
            <a:p>
              <a:r>
                <a:rPr lang="de-DE" sz="1600" dirty="0" smtClean="0"/>
                <a:t>B5</a:t>
              </a:r>
              <a:endParaRPr lang="de-DE" sz="1600" dirty="0"/>
            </a:p>
          </p:txBody>
        </p:sp>
        <p:sp>
          <p:nvSpPr>
            <p:cNvPr id="72" name="Textfeld 71"/>
            <p:cNvSpPr txBox="1"/>
            <p:nvPr/>
          </p:nvSpPr>
          <p:spPr>
            <a:xfrm>
              <a:off x="8585144" y="5815738"/>
              <a:ext cx="397866" cy="338554"/>
            </a:xfrm>
            <a:prstGeom prst="rect">
              <a:avLst/>
            </a:prstGeom>
            <a:noFill/>
          </p:spPr>
          <p:txBody>
            <a:bodyPr wrap="none" rtlCol="0">
              <a:spAutoFit/>
            </a:bodyPr>
            <a:lstStyle/>
            <a:p>
              <a:r>
                <a:rPr lang="de-DE" sz="1600" dirty="0" smtClean="0"/>
                <a:t>C5</a:t>
              </a:r>
              <a:endParaRPr lang="de-DE" sz="1600" dirty="0"/>
            </a:p>
          </p:txBody>
        </p:sp>
        <p:sp>
          <p:nvSpPr>
            <p:cNvPr id="73" name="Textfeld 72"/>
            <p:cNvSpPr txBox="1"/>
            <p:nvPr/>
          </p:nvSpPr>
          <p:spPr>
            <a:xfrm>
              <a:off x="9266210" y="5813591"/>
              <a:ext cx="415498" cy="338554"/>
            </a:xfrm>
            <a:prstGeom prst="rect">
              <a:avLst/>
            </a:prstGeom>
            <a:noFill/>
          </p:spPr>
          <p:txBody>
            <a:bodyPr wrap="none" rtlCol="0">
              <a:spAutoFit/>
            </a:bodyPr>
            <a:lstStyle/>
            <a:p>
              <a:r>
                <a:rPr lang="de-DE" sz="1600" dirty="0" smtClean="0"/>
                <a:t>D5</a:t>
              </a:r>
              <a:endParaRPr lang="de-DE" sz="1600" dirty="0"/>
            </a:p>
          </p:txBody>
        </p:sp>
        <p:sp>
          <p:nvSpPr>
            <p:cNvPr id="74" name="Textfeld 73"/>
            <p:cNvSpPr txBox="1"/>
            <p:nvPr/>
          </p:nvSpPr>
          <p:spPr>
            <a:xfrm>
              <a:off x="9905508" y="5812023"/>
              <a:ext cx="389850" cy="338554"/>
            </a:xfrm>
            <a:prstGeom prst="rect">
              <a:avLst/>
            </a:prstGeom>
            <a:noFill/>
          </p:spPr>
          <p:txBody>
            <a:bodyPr wrap="none" rtlCol="0">
              <a:spAutoFit/>
            </a:bodyPr>
            <a:lstStyle/>
            <a:p>
              <a:r>
                <a:rPr lang="de-DE" sz="1600" dirty="0" smtClean="0"/>
                <a:t>E5</a:t>
              </a:r>
              <a:endParaRPr lang="de-DE" sz="1600" dirty="0"/>
            </a:p>
          </p:txBody>
        </p:sp>
        <p:sp>
          <p:nvSpPr>
            <p:cNvPr id="75" name="Textfeld 74"/>
            <p:cNvSpPr txBox="1"/>
            <p:nvPr/>
          </p:nvSpPr>
          <p:spPr>
            <a:xfrm>
              <a:off x="10584847" y="5812023"/>
              <a:ext cx="389850" cy="338554"/>
            </a:xfrm>
            <a:prstGeom prst="rect">
              <a:avLst/>
            </a:prstGeom>
            <a:noFill/>
          </p:spPr>
          <p:txBody>
            <a:bodyPr wrap="none" rtlCol="0">
              <a:spAutoFit/>
            </a:bodyPr>
            <a:lstStyle/>
            <a:p>
              <a:r>
                <a:rPr lang="de-DE" sz="1600" dirty="0" smtClean="0"/>
                <a:t>F5</a:t>
              </a:r>
              <a:endParaRPr lang="de-DE" sz="1600" dirty="0"/>
            </a:p>
          </p:txBody>
        </p:sp>
      </p:grpSp>
      <p:grpSp>
        <p:nvGrpSpPr>
          <p:cNvPr id="79" name="Gruppieren 78"/>
          <p:cNvGrpSpPr>
            <a:grpSpLocks noChangeAspect="1"/>
          </p:cNvGrpSpPr>
          <p:nvPr/>
        </p:nvGrpSpPr>
        <p:grpSpPr>
          <a:xfrm>
            <a:off x="5904265" y="1116789"/>
            <a:ext cx="5986006" cy="2664158"/>
            <a:chOff x="488117" y="1007603"/>
            <a:chExt cx="5986006" cy="2664158"/>
          </a:xfrm>
        </p:grpSpPr>
        <p:sp>
          <p:nvSpPr>
            <p:cNvPr id="42" name="Rechteck 41"/>
            <p:cNvSpPr/>
            <p:nvPr/>
          </p:nvSpPr>
          <p:spPr>
            <a:xfrm>
              <a:off x="488117" y="1007603"/>
              <a:ext cx="5986006" cy="266415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03" y="1038092"/>
              <a:ext cx="5598360" cy="25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hteck 49"/>
            <p:cNvSpPr>
              <a:spLocks noChangeArrowheads="1"/>
            </p:cNvSpPr>
            <p:nvPr/>
          </p:nvSpPr>
          <p:spPr bwMode="auto">
            <a:xfrm>
              <a:off x="1473364" y="1073952"/>
              <a:ext cx="48590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400" dirty="0"/>
                <a:t>Coupling to plasma by 4 equatorial front steering </a:t>
              </a:r>
              <a:r>
                <a:rPr lang="en-US" altLang="de-DE" sz="1400" dirty="0" smtClean="0"/>
                <a:t>launchers</a:t>
              </a:r>
              <a:endParaRPr lang="en-US" altLang="de-DE" sz="1400" dirty="0"/>
            </a:p>
          </p:txBody>
        </p:sp>
        <p:sp>
          <p:nvSpPr>
            <p:cNvPr id="46" name="Textfeld 27"/>
            <p:cNvSpPr txBox="1">
              <a:spLocks noChangeArrowheads="1"/>
            </p:cNvSpPr>
            <p:nvPr/>
          </p:nvSpPr>
          <p:spPr bwMode="auto">
            <a:xfrm>
              <a:off x="1678314" y="3247566"/>
              <a:ext cx="2826766" cy="307777"/>
            </a:xfrm>
            <a:prstGeom prst="rect">
              <a:avLst/>
            </a:prstGeom>
            <a:solidFill>
              <a:schemeClr val="bg1">
                <a:alpha val="79999"/>
              </a:schemeClr>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400" i="1" dirty="0"/>
                <a:t>with 3 Front steering mirrors each</a:t>
              </a:r>
            </a:p>
          </p:txBody>
        </p:sp>
        <p:cxnSp>
          <p:nvCxnSpPr>
            <p:cNvPr id="47" name="Gerade Verbindung mit Pfeil 46"/>
            <p:cNvCxnSpPr/>
            <p:nvPr/>
          </p:nvCxnSpPr>
          <p:spPr>
            <a:xfrm flipH="1" flipV="1">
              <a:off x="2754466" y="2786128"/>
              <a:ext cx="599617" cy="319409"/>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flipV="1">
              <a:off x="2738496" y="2025355"/>
              <a:ext cx="615587" cy="1090344"/>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H="1" flipV="1">
              <a:off x="2738496" y="2417357"/>
              <a:ext cx="615587" cy="698343"/>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50" name="Textfeld 47"/>
            <p:cNvSpPr txBox="1">
              <a:spLocks noChangeArrowheads="1"/>
            </p:cNvSpPr>
            <p:nvPr/>
          </p:nvSpPr>
          <p:spPr bwMode="auto">
            <a:xfrm>
              <a:off x="4623613" y="3046010"/>
              <a:ext cx="1705325" cy="523220"/>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400" i="1" dirty="0"/>
                <a:t>Vacuum valve with</a:t>
              </a:r>
              <a:br>
                <a:rPr lang="en-US" altLang="de-DE" sz="1400" i="1" dirty="0"/>
              </a:br>
              <a:r>
                <a:rPr lang="en-US" altLang="de-DE" sz="1400" i="1" dirty="0"/>
                <a:t>diamond window</a:t>
              </a:r>
            </a:p>
          </p:txBody>
        </p:sp>
        <p:cxnSp>
          <p:nvCxnSpPr>
            <p:cNvPr id="51" name="Gerade Verbindung mit Pfeil 50"/>
            <p:cNvCxnSpPr/>
            <p:nvPr/>
          </p:nvCxnSpPr>
          <p:spPr>
            <a:xfrm flipH="1" flipV="1">
              <a:off x="5245852" y="2767254"/>
              <a:ext cx="479113" cy="274401"/>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flipH="1" flipV="1">
              <a:off x="5229882" y="2006481"/>
              <a:ext cx="495083" cy="1046789"/>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p:nvCxnSpPr>
          <p:spPr>
            <a:xfrm flipH="1" flipV="1">
              <a:off x="5229882" y="2397031"/>
              <a:ext cx="495083" cy="612684"/>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76" name="Gruppieren 75"/>
          <p:cNvGrpSpPr>
            <a:grpSpLocks noChangeAspect="1"/>
          </p:cNvGrpSpPr>
          <p:nvPr/>
        </p:nvGrpSpPr>
        <p:grpSpPr>
          <a:xfrm>
            <a:off x="3972345" y="1376766"/>
            <a:ext cx="1813385" cy="2410620"/>
            <a:chOff x="6612508" y="1020016"/>
            <a:chExt cx="2328047" cy="3094784"/>
          </a:xfrm>
        </p:grpSpPr>
        <p:pic>
          <p:nvPicPr>
            <p:cNvPr id="54" name="Picture 4" descr="launcherfotovo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2508" y="1020016"/>
              <a:ext cx="2328047" cy="30947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 name="Textfeld 27"/>
            <p:cNvSpPr txBox="1">
              <a:spLocks noChangeArrowheads="1"/>
            </p:cNvSpPr>
            <p:nvPr/>
          </p:nvSpPr>
          <p:spPr bwMode="auto">
            <a:xfrm>
              <a:off x="7810751" y="2655284"/>
              <a:ext cx="1059920" cy="900400"/>
            </a:xfrm>
            <a:prstGeom prst="rect">
              <a:avLst/>
            </a:prstGeom>
            <a:solidFill>
              <a:schemeClr val="bg1">
                <a:alpha val="79999"/>
              </a:schemeClr>
            </a:solidFill>
            <a:ln w="9525">
              <a:solidFill>
                <a:schemeClr val="tx1"/>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de-DE" sz="1400" i="1" dirty="0" smtClean="0"/>
                <a:t>2D-</a:t>
              </a:r>
              <a:r>
                <a:rPr lang="en-US" altLang="de-DE" sz="1400" i="1" dirty="0"/>
                <a:t>f</a:t>
              </a:r>
              <a:r>
                <a:rPr lang="en-US" altLang="de-DE" sz="1400" i="1" dirty="0" smtClean="0"/>
                <a:t>ront </a:t>
              </a:r>
              <a:endParaRPr lang="en-US" altLang="de-DE" sz="1400" i="1" dirty="0"/>
            </a:p>
            <a:p>
              <a:pPr algn="ctr" eaLnBrk="1" hangingPunct="1"/>
              <a:r>
                <a:rPr lang="en-US" altLang="de-DE" sz="1400" i="1" dirty="0"/>
                <a:t>steering </a:t>
              </a:r>
              <a:br>
                <a:rPr lang="en-US" altLang="de-DE" sz="1400" i="1" dirty="0"/>
              </a:br>
              <a:r>
                <a:rPr lang="en-US" altLang="de-DE" sz="1400" i="1" dirty="0"/>
                <a:t>mirrors</a:t>
              </a:r>
            </a:p>
          </p:txBody>
        </p:sp>
        <p:cxnSp>
          <p:nvCxnSpPr>
            <p:cNvPr id="56" name="Gerade Verbindung mit Pfeil 55"/>
            <p:cNvCxnSpPr/>
            <p:nvPr/>
          </p:nvCxnSpPr>
          <p:spPr>
            <a:xfrm flipH="1">
              <a:off x="7369460" y="2904901"/>
              <a:ext cx="518363" cy="285200"/>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flipH="1" flipV="1">
              <a:off x="7332946" y="2459851"/>
              <a:ext cx="554877" cy="449108"/>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H="1" flipV="1">
              <a:off x="7332946" y="1846729"/>
              <a:ext cx="554878" cy="1058173"/>
            </a:xfrm>
            <a:prstGeom prst="straightConnector1">
              <a:avLst/>
            </a:prstGeom>
            <a:ln w="38100">
              <a:solidFill>
                <a:srgbClr val="FFFF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2" name="Titel 1"/>
          <p:cNvSpPr>
            <a:spLocks noGrp="1"/>
          </p:cNvSpPr>
          <p:nvPr>
            <p:ph type="title"/>
          </p:nvPr>
        </p:nvSpPr>
        <p:spPr/>
        <p:txBody>
          <a:bodyPr/>
          <a:lstStyle/>
          <a:p>
            <a:r>
              <a:rPr lang="de-DE" dirty="0" smtClean="0"/>
              <a:t>1. </a:t>
            </a:r>
            <a:r>
              <a:rPr lang="en-US" dirty="0"/>
              <a:t>Reminder: Setup of the ECRH system – top view</a:t>
            </a:r>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dirty="0"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3</a:t>
            </a:fld>
            <a:endParaRPr lang="de-DE" dirty="0"/>
          </a:p>
        </p:txBody>
      </p:sp>
      <p:sp>
        <p:nvSpPr>
          <p:cNvPr id="81" name="Inhaltsplatzhalter 1">
            <a:extLst>
              <a:ext uri="{FF2B5EF4-FFF2-40B4-BE49-F238E27FC236}">
                <a16:creationId xmlns:a16="http://schemas.microsoft.com/office/drawing/2014/main" id="{F8E17D15-6AAC-37C9-ED75-D6646DA02423}"/>
              </a:ext>
            </a:extLst>
          </p:cNvPr>
          <p:cNvSpPr txBox="1">
            <a:spLocks/>
          </p:cNvSpPr>
          <p:nvPr/>
        </p:nvSpPr>
        <p:spPr>
          <a:xfrm>
            <a:off x="695326" y="1609726"/>
            <a:ext cx="3011413" cy="1747026"/>
          </a:xfrm>
          <a:prstGeom prst="rect">
            <a:avLst/>
          </a:prstGeom>
        </p:spPr>
        <p:txBody>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lvl="1" indent="-285750">
              <a:buFont typeface="Arial" panose="020B0604020202020204" pitchFamily="34" charset="0"/>
              <a:buChar char="•"/>
            </a:pPr>
            <a:r>
              <a:rPr lang="en-US" dirty="0"/>
              <a:t>biggest ECRH facility </a:t>
            </a:r>
            <a:r>
              <a:rPr lang="en-US" dirty="0" smtClean="0"/>
              <a:t>in </a:t>
            </a:r>
            <a:br>
              <a:rPr lang="en-US" dirty="0" smtClean="0"/>
            </a:br>
            <a:r>
              <a:rPr lang="en-US" dirty="0" smtClean="0"/>
              <a:t>the </a:t>
            </a:r>
            <a:r>
              <a:rPr lang="en-US" dirty="0"/>
              <a:t>world (10 </a:t>
            </a:r>
            <a:r>
              <a:rPr lang="en-US" dirty="0" smtClean="0"/>
              <a:t>MW-class </a:t>
            </a:r>
            <a:r>
              <a:rPr lang="en-US" dirty="0" err="1" smtClean="0"/>
              <a:t>gyrotrons</a:t>
            </a:r>
            <a:r>
              <a:rPr lang="en-US" dirty="0" smtClean="0"/>
              <a:t> @ </a:t>
            </a:r>
            <a:r>
              <a:rPr lang="en-US" dirty="0"/>
              <a:t>140GHz</a:t>
            </a:r>
            <a:r>
              <a:rPr lang="en-US" dirty="0" smtClean="0"/>
              <a:t>)</a:t>
            </a:r>
          </a:p>
          <a:p>
            <a:pPr marL="285750" lvl="1" indent="-285750">
              <a:buFont typeface="Arial" panose="020B0604020202020204" pitchFamily="34" charset="0"/>
              <a:buChar char="•"/>
            </a:pPr>
            <a:r>
              <a:rPr lang="en-US" dirty="0" smtClean="0">
                <a:cs typeface="Arial" charset="0"/>
              </a:rPr>
              <a:t>Injected</a:t>
            </a:r>
            <a:r>
              <a:rPr lang="de-DE" dirty="0" smtClean="0">
                <a:cs typeface="Arial" charset="0"/>
              </a:rPr>
              <a:t> </a:t>
            </a:r>
            <a:r>
              <a:rPr lang="en-US" dirty="0" smtClean="0">
                <a:cs typeface="Arial" charset="0"/>
              </a:rPr>
              <a:t>power:</a:t>
            </a:r>
            <a:br>
              <a:rPr lang="en-US" dirty="0" smtClean="0">
                <a:cs typeface="Arial" charset="0"/>
              </a:rPr>
            </a:br>
            <a:r>
              <a:rPr lang="en-US" dirty="0" smtClean="0">
                <a:cs typeface="Arial" charset="0"/>
              </a:rPr>
              <a:t> 7.5 MW</a:t>
            </a:r>
            <a:r>
              <a:rPr lang="de-DE" dirty="0">
                <a:cs typeface="Arial" charset="0"/>
              </a:rPr>
              <a:t> </a:t>
            </a:r>
            <a:r>
              <a:rPr lang="de-DE" dirty="0" smtClean="0">
                <a:cs typeface="Arial" charset="0"/>
              </a:rPr>
              <a:t>(</a:t>
            </a:r>
            <a:r>
              <a:rPr lang="en-US" dirty="0" smtClean="0">
                <a:cs typeface="Arial" charset="0"/>
              </a:rPr>
              <a:t>up to now)</a:t>
            </a:r>
            <a:endParaRPr lang="en-US" dirty="0" smtClean="0"/>
          </a:p>
          <a:p>
            <a:pPr marL="285750" lvl="1" indent="-285750">
              <a:buFont typeface="Arial" panose="020B0604020202020204" pitchFamily="34" charset="0"/>
              <a:buChar char="•"/>
            </a:pPr>
            <a:endParaRPr lang="en-US" dirty="0"/>
          </a:p>
        </p:txBody>
      </p:sp>
      <p:sp>
        <p:nvSpPr>
          <p:cNvPr id="90" name="Textfeld 89"/>
          <p:cNvSpPr txBox="1"/>
          <p:nvPr/>
        </p:nvSpPr>
        <p:spPr>
          <a:xfrm>
            <a:off x="5199460" y="6081409"/>
            <a:ext cx="6525954" cy="265009"/>
          </a:xfrm>
          <a:prstGeom prst="rect">
            <a:avLst/>
          </a:prstGeom>
          <a:noFill/>
        </p:spPr>
        <p:txBody>
          <a:bodyPr wrap="none" lIns="0" tIns="0" rIns="0" bIns="0" rtlCol="0" anchor="t" anchorCtr="0">
            <a:spAutoFit/>
          </a:bodyPr>
          <a:lstStyle/>
          <a:p>
            <a:pPr>
              <a:lnSpc>
                <a:spcPts val="2300"/>
              </a:lnSpc>
              <a:spcBef>
                <a:spcPts val="1150"/>
              </a:spcBef>
            </a:pPr>
            <a:r>
              <a:rPr lang="en-US" sz="1500" dirty="0" smtClean="0">
                <a:solidFill>
                  <a:srgbClr val="005555"/>
                </a:solidFill>
              </a:rPr>
              <a:t>=&gt; See talk by H. P. </a:t>
            </a:r>
            <a:r>
              <a:rPr lang="en-US" sz="1500" dirty="0" err="1" smtClean="0">
                <a:solidFill>
                  <a:srgbClr val="005555"/>
                </a:solidFill>
              </a:rPr>
              <a:t>Laqua</a:t>
            </a:r>
            <a:r>
              <a:rPr lang="en-US" sz="1500" dirty="0" smtClean="0">
                <a:solidFill>
                  <a:srgbClr val="005555"/>
                </a:solidFill>
              </a:rPr>
              <a:t>: ECRH-Power </a:t>
            </a:r>
            <a:r>
              <a:rPr lang="en-US" sz="1500" dirty="0">
                <a:solidFill>
                  <a:srgbClr val="005555"/>
                </a:solidFill>
              </a:rPr>
              <a:t>Upgrade at </a:t>
            </a:r>
            <a:r>
              <a:rPr lang="en-US" sz="1500" dirty="0" smtClean="0">
                <a:solidFill>
                  <a:srgbClr val="005555"/>
                </a:solidFill>
              </a:rPr>
              <a:t>W7-X (Tuesday 17:00)</a:t>
            </a:r>
          </a:p>
        </p:txBody>
      </p:sp>
      <p:sp>
        <p:nvSpPr>
          <p:cNvPr id="91" name="Ellipse 90"/>
          <p:cNvSpPr/>
          <p:nvPr/>
        </p:nvSpPr>
        <p:spPr>
          <a:xfrm>
            <a:off x="10995928" y="5196344"/>
            <a:ext cx="749158" cy="741785"/>
          </a:xfrm>
          <a:prstGeom prst="ellipse">
            <a:avLst/>
          </a:prstGeom>
          <a:noFill/>
          <a:ln w="38100" cmpd="sng">
            <a:solidFill>
              <a:schemeClr val="accent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8" name="Gerader Verbinder 7"/>
          <p:cNvCxnSpPr/>
          <p:nvPr/>
        </p:nvCxnSpPr>
        <p:spPr>
          <a:xfrm>
            <a:off x="2042382" y="4944624"/>
            <a:ext cx="594027" cy="0"/>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flipV="1">
            <a:off x="2029034" y="4371066"/>
            <a:ext cx="230161" cy="573560"/>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2042382" y="4944624"/>
            <a:ext cx="221415" cy="587702"/>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a:off x="1548473" y="4944623"/>
            <a:ext cx="480561" cy="395616"/>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H="1" flipV="1">
            <a:off x="1561822" y="4551977"/>
            <a:ext cx="480560" cy="392647"/>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339395" y="5085329"/>
            <a:ext cx="113814"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5</a:t>
            </a:r>
          </a:p>
        </p:txBody>
      </p:sp>
      <p:sp>
        <p:nvSpPr>
          <p:cNvPr id="78" name="Textfeld 77"/>
          <p:cNvSpPr txBox="1"/>
          <p:nvPr/>
        </p:nvSpPr>
        <p:spPr>
          <a:xfrm>
            <a:off x="2343437" y="4523898"/>
            <a:ext cx="29297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1</a:t>
            </a:r>
            <a:endParaRPr lang="en-US" sz="1600" dirty="0" smtClean="0"/>
          </a:p>
        </p:txBody>
      </p:sp>
      <p:sp>
        <p:nvSpPr>
          <p:cNvPr id="80" name="Textfeld 79"/>
          <p:cNvSpPr txBox="1"/>
          <p:nvPr/>
        </p:nvSpPr>
        <p:spPr>
          <a:xfrm>
            <a:off x="1842663" y="4311277"/>
            <a:ext cx="29297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2</a:t>
            </a:r>
          </a:p>
        </p:txBody>
      </p:sp>
      <p:sp>
        <p:nvSpPr>
          <p:cNvPr id="82" name="Textfeld 81"/>
          <p:cNvSpPr txBox="1"/>
          <p:nvPr/>
        </p:nvSpPr>
        <p:spPr>
          <a:xfrm>
            <a:off x="1475762" y="4789278"/>
            <a:ext cx="29297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3</a:t>
            </a:r>
          </a:p>
        </p:txBody>
      </p:sp>
      <p:sp>
        <p:nvSpPr>
          <p:cNvPr id="83" name="Textfeld 82"/>
          <p:cNvSpPr txBox="1"/>
          <p:nvPr/>
        </p:nvSpPr>
        <p:spPr>
          <a:xfrm>
            <a:off x="1868739" y="5287833"/>
            <a:ext cx="292972"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4</a:t>
            </a:r>
          </a:p>
        </p:txBody>
      </p:sp>
      <p:pic>
        <p:nvPicPr>
          <p:cNvPr id="84" name="Grafik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201" y="896797"/>
            <a:ext cx="1188236" cy="594118"/>
          </a:xfrm>
          <a:prstGeom prst="rect">
            <a:avLst/>
          </a:prstGeom>
        </p:spPr>
      </p:pic>
      <p:pic>
        <p:nvPicPr>
          <p:cNvPr id="85" name="Grafik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9034" y="844412"/>
            <a:ext cx="2721409" cy="718669"/>
          </a:xfrm>
          <a:prstGeom prst="rect">
            <a:avLst/>
          </a:prstGeom>
          <a:noFill/>
          <a:ln>
            <a:noFill/>
          </a:ln>
        </p:spPr>
      </p:pic>
      <p:sp>
        <p:nvSpPr>
          <p:cNvPr id="23" name="Freihandform 22"/>
          <p:cNvSpPr/>
          <p:nvPr/>
        </p:nvSpPr>
        <p:spPr>
          <a:xfrm>
            <a:off x="6244683" y="1110981"/>
            <a:ext cx="1527717" cy="1554160"/>
          </a:xfrm>
          <a:custGeom>
            <a:avLst/>
            <a:gdLst>
              <a:gd name="connsiteX0" fmla="*/ 1527717 w 1527717"/>
              <a:gd name="connsiteY0" fmla="*/ 847492 h 1416204"/>
              <a:gd name="connsiteX1" fmla="*/ 189571 w 1527717"/>
              <a:gd name="connsiteY1" fmla="*/ 1416204 h 1416204"/>
              <a:gd name="connsiteX2" fmla="*/ 0 w 1527717"/>
              <a:gd name="connsiteY2" fmla="*/ 0 h 1416204"/>
              <a:gd name="connsiteX3" fmla="*/ 1516566 w 1527717"/>
              <a:gd name="connsiteY3" fmla="*/ 791736 h 1416204"/>
              <a:gd name="connsiteX4" fmla="*/ 1527717 w 1527717"/>
              <a:gd name="connsiteY4" fmla="*/ 847492 h 1416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717" h="1416204">
                <a:moveTo>
                  <a:pt x="1527717" y="847492"/>
                </a:moveTo>
                <a:lnTo>
                  <a:pt x="189571" y="1416204"/>
                </a:lnTo>
                <a:lnTo>
                  <a:pt x="0" y="0"/>
                </a:lnTo>
                <a:lnTo>
                  <a:pt x="1516566" y="791736"/>
                </a:lnTo>
                <a:lnTo>
                  <a:pt x="1527717" y="847492"/>
                </a:lnTo>
                <a:close/>
              </a:path>
            </a:pathLst>
          </a:custGeom>
          <a:solidFill>
            <a:schemeClr val="tx2">
              <a:alpha val="19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Tree>
    <p:extLst>
      <p:ext uri="{BB962C8B-B14F-4D97-AF65-F5344CB8AC3E}">
        <p14:creationId xmlns:p14="http://schemas.microsoft.com/office/powerpoint/2010/main" val="197888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9286452" y="3891777"/>
            <a:ext cx="3282432" cy="3017224"/>
          </a:xfrm>
          <a:prstGeom prst="rect">
            <a:avLst/>
          </a:prstGeom>
        </p:spPr>
      </p:pic>
      <p:pic>
        <p:nvPicPr>
          <p:cNvPr id="45" name="Grafik 44"/>
          <p:cNvPicPr>
            <a:picLocks noChangeAspect="1"/>
          </p:cNvPicPr>
          <p:nvPr/>
        </p:nvPicPr>
        <p:blipFill>
          <a:blip r:embed="rId4"/>
          <a:stretch>
            <a:fillRect/>
          </a:stretch>
        </p:blipFill>
        <p:spPr>
          <a:xfrm>
            <a:off x="-8793" y="3207944"/>
            <a:ext cx="4562569" cy="3650055"/>
          </a:xfrm>
          <a:prstGeom prst="rect">
            <a:avLst/>
          </a:prstGeom>
        </p:spPr>
      </p:pic>
      <p:sp>
        <p:nvSpPr>
          <p:cNvPr id="2" name="Titel 1"/>
          <p:cNvSpPr>
            <a:spLocks noGrp="1"/>
          </p:cNvSpPr>
          <p:nvPr>
            <p:ph type="title"/>
          </p:nvPr>
        </p:nvSpPr>
        <p:spPr>
          <a:xfrm>
            <a:off x="695325" y="441325"/>
            <a:ext cx="9775670" cy="782638"/>
          </a:xfrm>
        </p:spPr>
        <p:txBody>
          <a:bodyPr/>
          <a:lstStyle/>
          <a:p>
            <a:r>
              <a:rPr lang="de-DE" dirty="0" smtClean="0"/>
              <a:t>2. </a:t>
            </a:r>
            <a:r>
              <a:rPr lang="en-US" dirty="0"/>
              <a:t>Design </a:t>
            </a:r>
            <a:r>
              <a:rPr lang="en-US" dirty="0" smtClean="0"/>
              <a:t>of O2-scenario: </a:t>
            </a:r>
            <a:r>
              <a:rPr lang="en-US" b="0" dirty="0" smtClean="0"/>
              <a:t>Holographic gratings @ ASDEX Upgrade</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4</a:t>
            </a:fld>
            <a:endParaRPr lang="de-DE" dirty="0"/>
          </a:p>
        </p:txBody>
      </p:sp>
      <p:sp>
        <p:nvSpPr>
          <p:cNvPr id="7" name="Rectangle 9"/>
          <p:cNvSpPr>
            <a:spLocks noChangeArrowheads="1"/>
          </p:cNvSpPr>
          <p:nvPr/>
        </p:nvSpPr>
        <p:spPr bwMode="auto">
          <a:xfrm>
            <a:off x="541337" y="1434101"/>
            <a:ext cx="7441128" cy="868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smtClean="0">
                <a:latin typeface="+mn-lt"/>
              </a:rPr>
              <a:t>single pass absorption &lt; 80 % even </a:t>
            </a:r>
            <a:r>
              <a:rPr lang="en-US" altLang="de-DE" sz="1800" dirty="0">
                <a:latin typeface="+mn-lt"/>
              </a:rPr>
              <a:t>with central </a:t>
            </a:r>
            <a:r>
              <a:rPr lang="en-US" altLang="de-DE" sz="1800" dirty="0" err="1">
                <a:latin typeface="+mn-lt"/>
                <a:cs typeface="Arial" panose="020B0604020202020204" pitchFamily="34" charset="0"/>
              </a:rPr>
              <a:t>T</a:t>
            </a:r>
            <a:r>
              <a:rPr lang="en-US" altLang="de-DE" sz="1800" baseline="-25000" dirty="0" err="1">
                <a:latin typeface="+mn-lt"/>
                <a:cs typeface="Arial" panose="020B0604020202020204" pitchFamily="34" charset="0"/>
              </a:rPr>
              <a:t>e</a:t>
            </a:r>
            <a:r>
              <a:rPr lang="en-US" altLang="de-DE" sz="1800" dirty="0">
                <a:latin typeface="+mn-lt"/>
                <a:cs typeface="Arial" panose="020B0604020202020204" pitchFamily="34" charset="0"/>
              </a:rPr>
              <a:t> ≥ 3 </a:t>
            </a:r>
            <a:r>
              <a:rPr lang="en-US" altLang="de-DE" sz="1800" dirty="0" err="1" smtClean="0">
                <a:latin typeface="+mn-lt"/>
                <a:cs typeface="Arial" panose="020B0604020202020204" pitchFamily="34" charset="0"/>
              </a:rPr>
              <a:t>keV</a:t>
            </a:r>
            <a:endParaRPr lang="en-US" altLang="de-DE" sz="1800" dirty="0" smtClean="0">
              <a:latin typeface="+mn-lt"/>
              <a:cs typeface="Arial" panose="020B0604020202020204" pitchFamily="34" charset="0"/>
            </a:endParaRPr>
          </a:p>
          <a:p>
            <a:pPr marL="284400" indent="-284400">
              <a:lnSpc>
                <a:spcPct val="110000"/>
              </a:lnSpc>
              <a:spcBef>
                <a:spcPts val="600"/>
              </a:spcBef>
              <a:defRPr/>
            </a:pPr>
            <a:r>
              <a:rPr lang="en-US" altLang="de-DE" sz="1800" dirty="0" smtClean="0">
                <a:latin typeface="+mn-lt"/>
                <a:cs typeface="Arial" panose="020B0604020202020204" pitchFamily="34" charset="0"/>
              </a:rPr>
              <a:t>Incidence angle &gt; 11° </a:t>
            </a:r>
            <a:endParaRPr lang="en-US" altLang="de-DE" sz="1800" dirty="0" smtClean="0">
              <a:latin typeface="+mn-lt"/>
            </a:endParaRPr>
          </a:p>
          <a:p>
            <a:pPr marL="284400" indent="-284400">
              <a:lnSpc>
                <a:spcPct val="110000"/>
              </a:lnSpc>
              <a:spcBef>
                <a:spcPts val="600"/>
              </a:spcBef>
              <a:buFont typeface="Symbol" panose="05050102010706020507" pitchFamily="18" charset="2"/>
              <a:buChar char="Þ"/>
              <a:defRPr/>
            </a:pPr>
            <a:r>
              <a:rPr lang="en-US" altLang="de-DE" sz="1800" dirty="0" smtClean="0">
                <a:latin typeface="+mn-lt"/>
              </a:rPr>
              <a:t>Use of reflector tiles at high field side wall to allow directed 2</a:t>
            </a:r>
            <a:r>
              <a:rPr lang="en-US" altLang="de-DE" sz="1800" baseline="30000" dirty="0" smtClean="0">
                <a:latin typeface="+mn-lt"/>
              </a:rPr>
              <a:t>nd</a:t>
            </a:r>
            <a:r>
              <a:rPr lang="en-US" altLang="de-DE" sz="1800" dirty="0" smtClean="0">
                <a:latin typeface="+mn-lt"/>
              </a:rPr>
              <a:t> pass</a:t>
            </a:r>
          </a:p>
        </p:txBody>
      </p:sp>
      <p:cxnSp>
        <p:nvCxnSpPr>
          <p:cNvPr id="21" name="Gerade Verbindung mit Pfeil 20"/>
          <p:cNvCxnSpPr/>
          <p:nvPr/>
        </p:nvCxnSpPr>
        <p:spPr bwMode="auto">
          <a:xfrm flipH="1">
            <a:off x="2143663" y="4088653"/>
            <a:ext cx="1935426" cy="1166972"/>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bwMode="auto">
          <a:xfrm flipV="1">
            <a:off x="2165701" y="3747027"/>
            <a:ext cx="1511185" cy="1373659"/>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flipV="1">
            <a:off x="753679" y="4391502"/>
            <a:ext cx="1304712" cy="814630"/>
          </a:xfrm>
          <a:prstGeom prst="straightConnector1">
            <a:avLst/>
          </a:prstGeom>
          <a:ln w="50800">
            <a:solidFill>
              <a:srgbClr val="00B05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2685678" y="5038001"/>
            <a:ext cx="2190023" cy="584775"/>
          </a:xfrm>
          <a:prstGeom prst="rect">
            <a:avLst/>
          </a:prstGeom>
          <a:solidFill>
            <a:schemeClr val="bg1">
              <a:alpha val="70000"/>
            </a:schemeClr>
          </a:solidFill>
          <a:ln>
            <a:solidFill>
              <a:schemeClr val="tx1">
                <a:lumMod val="50000"/>
                <a:lumOff val="50000"/>
              </a:schemeClr>
            </a:solidFill>
          </a:ln>
        </p:spPr>
        <p:txBody>
          <a:bodyPr wrap="none" rtlCol="0">
            <a:spAutoFit/>
          </a:bodyPr>
          <a:lstStyle/>
          <a:p>
            <a:r>
              <a:rPr lang="en-US" sz="1600" i="1" dirty="0" smtClean="0">
                <a:solidFill>
                  <a:srgbClr val="FF0000"/>
                </a:solidFill>
                <a:latin typeface="Arial" panose="020B0604020202020204" pitchFamily="34" charset="0"/>
                <a:cs typeface="Arial" panose="020B0604020202020204" pitchFamily="34" charset="0"/>
              </a:rPr>
              <a:t>Incident beam with </a:t>
            </a:r>
            <a:br>
              <a:rPr lang="en-US" sz="1600" i="1" dirty="0" smtClean="0">
                <a:solidFill>
                  <a:srgbClr val="FF0000"/>
                </a:solidFill>
                <a:latin typeface="Arial" panose="020B0604020202020204" pitchFamily="34" charset="0"/>
                <a:cs typeface="Arial" panose="020B0604020202020204" pitchFamily="34" charset="0"/>
              </a:rPr>
            </a:br>
            <a:r>
              <a:rPr lang="en-US" sz="1600" i="1" dirty="0" smtClean="0">
                <a:solidFill>
                  <a:srgbClr val="FF0000"/>
                </a:solidFill>
                <a:latin typeface="Arial" panose="020B0604020202020204" pitchFamily="34" charset="0"/>
                <a:cs typeface="Arial" panose="020B0604020202020204" pitchFamily="34" charset="0"/>
              </a:rPr>
              <a:t>incomplete absorption</a:t>
            </a:r>
            <a:endParaRPr lang="en-US" sz="1600" i="1" dirty="0">
              <a:solidFill>
                <a:srgbClr val="FF0000"/>
              </a:solidFill>
              <a:latin typeface="Arial" panose="020B0604020202020204" pitchFamily="34" charset="0"/>
              <a:cs typeface="Arial" panose="020B0604020202020204" pitchFamily="34" charset="0"/>
            </a:endParaRPr>
          </a:p>
        </p:txBody>
      </p:sp>
      <p:sp>
        <p:nvSpPr>
          <p:cNvPr id="26" name="Textfeld 25"/>
          <p:cNvSpPr txBox="1"/>
          <p:nvPr/>
        </p:nvSpPr>
        <p:spPr>
          <a:xfrm>
            <a:off x="331608" y="3718528"/>
            <a:ext cx="1769419" cy="584775"/>
          </a:xfrm>
          <a:prstGeom prst="rect">
            <a:avLst/>
          </a:prstGeom>
          <a:solidFill>
            <a:schemeClr val="bg1">
              <a:alpha val="70000"/>
            </a:schemeClr>
          </a:solidFill>
          <a:ln>
            <a:solidFill>
              <a:schemeClr val="tx1">
                <a:lumMod val="50000"/>
                <a:lumOff val="50000"/>
              </a:schemeClr>
            </a:solidFill>
          </a:ln>
        </p:spPr>
        <p:txBody>
          <a:bodyPr wrap="square" rtlCol="0">
            <a:spAutoFit/>
          </a:bodyPr>
          <a:lstStyle/>
          <a:p>
            <a:r>
              <a:rPr lang="en-US" sz="1600" i="1" dirty="0" smtClean="0">
                <a:solidFill>
                  <a:srgbClr val="00B050"/>
                </a:solidFill>
                <a:latin typeface="Arial" panose="020B0604020202020204" pitchFamily="34" charset="0"/>
                <a:cs typeface="Arial" panose="020B0604020202020204" pitchFamily="34" charset="0"/>
              </a:rPr>
              <a:t>Natural reflection </a:t>
            </a:r>
            <a:br>
              <a:rPr lang="en-US" sz="1600" i="1" dirty="0" smtClean="0">
                <a:solidFill>
                  <a:srgbClr val="00B050"/>
                </a:solidFill>
                <a:latin typeface="Arial" panose="020B0604020202020204" pitchFamily="34" charset="0"/>
                <a:cs typeface="Arial" panose="020B0604020202020204" pitchFamily="34" charset="0"/>
              </a:rPr>
            </a:br>
            <a:r>
              <a:rPr lang="en-US" sz="1600" i="1" dirty="0" smtClean="0">
                <a:solidFill>
                  <a:srgbClr val="00B050"/>
                </a:solidFill>
                <a:latin typeface="Arial" panose="020B0604020202020204" pitchFamily="34" charset="0"/>
                <a:cs typeface="Arial" panose="020B0604020202020204" pitchFamily="34" charset="0"/>
              </a:rPr>
              <a:t>of first wall</a:t>
            </a:r>
            <a:endParaRPr lang="en-US" sz="1600" i="1" dirty="0">
              <a:solidFill>
                <a:srgbClr val="00B050"/>
              </a:solidFill>
              <a:latin typeface="Arial" panose="020B0604020202020204" pitchFamily="34" charset="0"/>
              <a:cs typeface="Arial" panose="020B0604020202020204" pitchFamily="34" charset="0"/>
            </a:endParaRPr>
          </a:p>
        </p:txBody>
      </p:sp>
      <p:sp>
        <p:nvSpPr>
          <p:cNvPr id="27" name="Textfeld 26"/>
          <p:cNvSpPr txBox="1"/>
          <p:nvPr/>
        </p:nvSpPr>
        <p:spPr>
          <a:xfrm>
            <a:off x="3445780" y="3113010"/>
            <a:ext cx="1107996" cy="584775"/>
          </a:xfrm>
          <a:prstGeom prst="rect">
            <a:avLst/>
          </a:prstGeom>
          <a:solidFill>
            <a:schemeClr val="bg1">
              <a:alpha val="70000"/>
            </a:schemeClr>
          </a:solidFill>
          <a:ln>
            <a:solidFill>
              <a:schemeClr val="tx1">
                <a:lumMod val="50000"/>
                <a:lumOff val="50000"/>
              </a:schemeClr>
            </a:solidFill>
          </a:ln>
        </p:spPr>
        <p:txBody>
          <a:bodyPr wrap="none" rtlCol="0">
            <a:spAutoFit/>
          </a:bodyPr>
          <a:lstStyle/>
          <a:p>
            <a:r>
              <a:rPr lang="en-US" sz="1600" i="1" dirty="0" smtClean="0">
                <a:solidFill>
                  <a:srgbClr val="0000FF"/>
                </a:solidFill>
                <a:latin typeface="Arial" panose="020B0604020202020204" pitchFamily="34" charset="0"/>
                <a:cs typeface="Arial" panose="020B0604020202020204" pitchFamily="34" charset="0"/>
              </a:rPr>
              <a:t>Optimized</a:t>
            </a:r>
            <a:br>
              <a:rPr lang="en-US" sz="1600" i="1" dirty="0" smtClean="0">
                <a:solidFill>
                  <a:srgbClr val="0000FF"/>
                </a:solidFill>
                <a:latin typeface="Arial" panose="020B0604020202020204" pitchFamily="34" charset="0"/>
                <a:cs typeface="Arial" panose="020B0604020202020204" pitchFamily="34" charset="0"/>
              </a:rPr>
            </a:br>
            <a:r>
              <a:rPr lang="en-US" sz="1600" i="1" dirty="0" smtClean="0">
                <a:solidFill>
                  <a:srgbClr val="0000FF"/>
                </a:solidFill>
                <a:latin typeface="Arial" panose="020B0604020202020204" pitchFamily="34" charset="0"/>
                <a:cs typeface="Arial" panose="020B0604020202020204" pitchFamily="34" charset="0"/>
              </a:rPr>
              <a:t>reflection</a:t>
            </a:r>
            <a:endParaRPr lang="en-US" sz="1600" i="1" dirty="0">
              <a:solidFill>
                <a:srgbClr val="0000FF"/>
              </a:solidFill>
              <a:latin typeface="Arial" panose="020B0604020202020204" pitchFamily="34" charset="0"/>
              <a:cs typeface="Arial" panose="020B0604020202020204" pitchFamily="34" charset="0"/>
            </a:endParaRPr>
          </a:p>
        </p:txBody>
      </p:sp>
      <p:pic>
        <p:nvPicPr>
          <p:cNvPr id="28" name="Grafik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520" y="2651021"/>
            <a:ext cx="2721409" cy="718669"/>
          </a:xfrm>
          <a:prstGeom prst="rect">
            <a:avLst/>
          </a:prstGeom>
          <a:solidFill>
            <a:schemeClr val="bg1">
              <a:alpha val="70000"/>
            </a:schemeClr>
          </a:solidFill>
          <a:ln>
            <a:solidFill>
              <a:schemeClr val="tx1">
                <a:lumMod val="50000"/>
                <a:lumOff val="50000"/>
              </a:schemeClr>
            </a:solidFill>
          </a:ln>
        </p:spPr>
      </p:pic>
      <p:grpSp>
        <p:nvGrpSpPr>
          <p:cNvPr id="42" name="Gruppieren 41"/>
          <p:cNvGrpSpPr>
            <a:grpSpLocks noChangeAspect="1"/>
          </p:cNvGrpSpPr>
          <p:nvPr/>
        </p:nvGrpSpPr>
        <p:grpSpPr>
          <a:xfrm>
            <a:off x="8505022" y="895712"/>
            <a:ext cx="3052888" cy="2716591"/>
            <a:chOff x="323850" y="1557338"/>
            <a:chExt cx="3141663" cy="2795587"/>
          </a:xfrm>
        </p:grpSpPr>
        <p:pic>
          <p:nvPicPr>
            <p:cNvPr id="40" name="Grafik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557338"/>
              <a:ext cx="3141663"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hteck 40"/>
            <p:cNvSpPr/>
            <p:nvPr/>
          </p:nvSpPr>
          <p:spPr>
            <a:xfrm>
              <a:off x="1490339" y="1690078"/>
              <a:ext cx="1765300" cy="1045198"/>
            </a:xfrm>
            <a:prstGeom prst="rect">
              <a:avLst/>
            </a:prstGeom>
          </p:spPr>
          <p:txBody>
            <a:bodyPr>
              <a:spAutoFit/>
            </a:bodyPr>
            <a:lstStyle/>
            <a:p>
              <a:pPr>
                <a:defRPr/>
              </a:pPr>
              <a:r>
                <a:rPr lang="en-GB" sz="1500" i="1" spc="-1" dirty="0" smtClean="0">
                  <a:solidFill>
                    <a:srgbClr val="000000"/>
                  </a:solidFill>
                  <a:uFill>
                    <a:solidFill>
                      <a:srgbClr val="FFFFFF"/>
                    </a:solidFill>
                  </a:uFill>
                  <a:latin typeface="Arial"/>
                </a:rPr>
                <a:t>Example W7-X @ central values: </a:t>
              </a:r>
              <a:r>
                <a:rPr lang="en-GB" sz="1500" i="1" spc="-1" dirty="0">
                  <a:solidFill>
                    <a:srgbClr val="000000"/>
                  </a:solidFill>
                  <a:uFill>
                    <a:solidFill>
                      <a:srgbClr val="FFFFFF"/>
                    </a:solidFill>
                  </a:uFill>
                  <a:latin typeface="Arial"/>
                </a:rPr>
                <a:t/>
              </a:r>
              <a:br>
                <a:rPr lang="en-GB" sz="1500" i="1" spc="-1" dirty="0">
                  <a:solidFill>
                    <a:srgbClr val="000000"/>
                  </a:solidFill>
                  <a:uFill>
                    <a:solidFill>
                      <a:srgbClr val="FFFFFF"/>
                    </a:solidFill>
                  </a:uFill>
                  <a:latin typeface="Arial"/>
                </a:rPr>
              </a:br>
              <a:r>
                <a:rPr lang="en-GB" sz="1500" i="1" spc="-1" dirty="0">
                  <a:solidFill>
                    <a:srgbClr val="000000"/>
                  </a:solidFill>
                  <a:uFill>
                    <a:solidFill>
                      <a:srgbClr val="FFFFFF"/>
                    </a:solidFill>
                  </a:uFill>
                  <a:latin typeface="Arial"/>
                </a:rPr>
                <a:t>    </a:t>
              </a:r>
              <a:r>
                <a:rPr lang="en-GB" sz="1500" i="1" spc="-1" dirty="0" err="1">
                  <a:solidFill>
                    <a:srgbClr val="000000"/>
                  </a:solidFill>
                  <a:uFill>
                    <a:solidFill>
                      <a:srgbClr val="FFFFFF"/>
                    </a:solidFill>
                  </a:uFill>
                  <a:latin typeface="Arial"/>
                </a:rPr>
                <a:t>T</a:t>
              </a:r>
              <a:r>
                <a:rPr lang="en-GB" sz="1500" i="1" spc="-1" baseline="-25000" dirty="0" err="1">
                  <a:solidFill>
                    <a:srgbClr val="000000"/>
                  </a:solidFill>
                  <a:uFill>
                    <a:solidFill>
                      <a:srgbClr val="FFFFFF"/>
                    </a:solidFill>
                  </a:uFill>
                  <a:latin typeface="Arial"/>
                </a:rPr>
                <a:t>e</a:t>
              </a:r>
              <a:r>
                <a:rPr lang="en-GB" sz="1500" i="1" spc="-1" dirty="0">
                  <a:solidFill>
                    <a:srgbClr val="000000"/>
                  </a:solidFill>
                  <a:uFill>
                    <a:solidFill>
                      <a:srgbClr val="FFFFFF"/>
                    </a:solidFill>
                  </a:uFill>
                  <a:latin typeface="Arial"/>
                </a:rPr>
                <a:t>=3keV, </a:t>
              </a:r>
              <a:br>
                <a:rPr lang="en-GB" sz="1500" i="1" spc="-1" dirty="0">
                  <a:solidFill>
                    <a:srgbClr val="000000"/>
                  </a:solidFill>
                  <a:uFill>
                    <a:solidFill>
                      <a:srgbClr val="FFFFFF"/>
                    </a:solidFill>
                  </a:uFill>
                  <a:latin typeface="Arial"/>
                </a:rPr>
              </a:br>
              <a:r>
                <a:rPr lang="en-GB" sz="1500" i="1" spc="-1" dirty="0">
                  <a:solidFill>
                    <a:srgbClr val="000000"/>
                  </a:solidFill>
                  <a:uFill>
                    <a:solidFill>
                      <a:srgbClr val="FFFFFF"/>
                    </a:solidFill>
                  </a:uFill>
                  <a:latin typeface="Arial"/>
                </a:rPr>
                <a:t>    n</a:t>
              </a:r>
              <a:r>
                <a:rPr lang="en-GB" sz="1500" i="1" spc="-1" baseline="-25000" dirty="0">
                  <a:solidFill>
                    <a:srgbClr val="000000"/>
                  </a:solidFill>
                  <a:uFill>
                    <a:solidFill>
                      <a:srgbClr val="FFFFFF"/>
                    </a:solidFill>
                  </a:uFill>
                  <a:latin typeface="Arial"/>
                </a:rPr>
                <a:t>e</a:t>
              </a:r>
              <a:r>
                <a:rPr lang="en-GB" sz="1500" i="1" spc="-1" dirty="0">
                  <a:solidFill>
                    <a:srgbClr val="000000"/>
                  </a:solidFill>
                  <a:uFill>
                    <a:solidFill>
                      <a:srgbClr val="FFFFFF"/>
                    </a:solidFill>
                  </a:uFill>
                  <a:latin typeface="Arial"/>
                </a:rPr>
                <a:t>=</a:t>
              </a:r>
              <a:r>
                <a:rPr lang="en-US" sz="1500" i="1" dirty="0">
                  <a:latin typeface="Arial" charset="0"/>
                </a:rPr>
                <a:t>10</a:t>
              </a:r>
              <a:r>
                <a:rPr lang="en-US" sz="1500" i="1" baseline="30000" dirty="0">
                  <a:latin typeface="Arial" charset="0"/>
                </a:rPr>
                <a:t>20</a:t>
              </a:r>
              <a:r>
                <a:rPr lang="en-US" sz="1500" i="1" dirty="0">
                  <a:latin typeface="Arial" charset="0"/>
                </a:rPr>
                <a:t> m</a:t>
              </a:r>
              <a:r>
                <a:rPr lang="en-US" sz="1500" i="1" baseline="30000" dirty="0">
                  <a:latin typeface="Arial" charset="0"/>
                </a:rPr>
                <a:t>-3</a:t>
              </a:r>
              <a:endParaRPr lang="de-DE" sz="1500" i="1" dirty="0"/>
            </a:p>
          </p:txBody>
        </p:sp>
      </p:grpSp>
      <p:sp>
        <p:nvSpPr>
          <p:cNvPr id="55" name="Rectangle 9"/>
          <p:cNvSpPr>
            <a:spLocks noChangeArrowheads="1"/>
          </p:cNvSpPr>
          <p:nvPr/>
        </p:nvSpPr>
        <p:spPr bwMode="auto">
          <a:xfrm>
            <a:off x="4877627" y="2856767"/>
            <a:ext cx="7441128" cy="321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nSpc>
                <a:spcPct val="110000"/>
              </a:lnSpc>
              <a:spcBef>
                <a:spcPts val="600"/>
              </a:spcBef>
              <a:buNone/>
              <a:defRPr/>
            </a:pPr>
            <a:r>
              <a:rPr lang="en-US" altLang="de-DE" sz="1800" dirty="0" smtClean="0">
                <a:solidFill>
                  <a:srgbClr val="005555"/>
                </a:solidFill>
                <a:latin typeface="+mn-lt"/>
              </a:rPr>
              <a:t>Development of holographic </a:t>
            </a:r>
            <a:br>
              <a:rPr lang="en-US" altLang="de-DE" sz="1800" dirty="0" smtClean="0">
                <a:solidFill>
                  <a:srgbClr val="005555"/>
                </a:solidFill>
                <a:latin typeface="+mn-lt"/>
              </a:rPr>
            </a:br>
            <a:r>
              <a:rPr lang="en-US" altLang="de-DE" sz="1800" dirty="0" smtClean="0">
                <a:solidFill>
                  <a:srgbClr val="005555"/>
                </a:solidFill>
                <a:latin typeface="+mn-lt"/>
              </a:rPr>
              <a:t>gratings for </a:t>
            </a:r>
            <a:r>
              <a:rPr lang="de-DE" altLang="de-DE" sz="1800" dirty="0" smtClean="0">
                <a:solidFill>
                  <a:srgbClr val="005555"/>
                </a:solidFill>
                <a:latin typeface="+mn-lt"/>
              </a:rPr>
              <a:t>ASDEX upgrade </a:t>
            </a:r>
            <a:br>
              <a:rPr lang="de-DE" altLang="de-DE" sz="1800" dirty="0" smtClean="0">
                <a:solidFill>
                  <a:srgbClr val="005555"/>
                </a:solidFill>
                <a:latin typeface="+mn-lt"/>
              </a:rPr>
            </a:br>
            <a:r>
              <a:rPr lang="en-US" altLang="de-DE" sz="1800" dirty="0" smtClean="0">
                <a:solidFill>
                  <a:srgbClr val="005555"/>
                </a:solidFill>
                <a:latin typeface="+mn-lt"/>
              </a:rPr>
              <a:t>by IGVP Stuttgart</a:t>
            </a:r>
            <a:r>
              <a:rPr lang="de-DE" altLang="de-DE" sz="1800" dirty="0" smtClean="0">
                <a:solidFill>
                  <a:srgbClr val="005555"/>
                </a:solidFill>
                <a:latin typeface="+mn-lt"/>
              </a:rPr>
              <a:t>:</a:t>
            </a:r>
            <a:endParaRPr lang="en-US" altLang="de-DE" sz="1800" dirty="0" smtClean="0">
              <a:solidFill>
                <a:srgbClr val="005555"/>
              </a:solidFill>
              <a:latin typeface="+mn-lt"/>
            </a:endParaRPr>
          </a:p>
          <a:p>
            <a:pPr marL="284400" indent="-284400">
              <a:lnSpc>
                <a:spcPct val="110000"/>
              </a:lnSpc>
              <a:spcBef>
                <a:spcPts val="600"/>
              </a:spcBef>
              <a:defRPr/>
            </a:pPr>
            <a:r>
              <a:rPr lang="en-US" altLang="de-DE" sz="1800" dirty="0" smtClean="0">
                <a:latin typeface="+mn-lt"/>
              </a:rPr>
              <a:t>holographic grating to allow diﬀering angles of </a:t>
            </a:r>
            <a:br>
              <a:rPr lang="en-US" altLang="de-DE" sz="1800" dirty="0" smtClean="0">
                <a:latin typeface="+mn-lt"/>
              </a:rPr>
            </a:br>
            <a:r>
              <a:rPr lang="en-US" altLang="de-DE" sz="1800" dirty="0" smtClean="0">
                <a:latin typeface="+mn-lt"/>
              </a:rPr>
              <a:t>incidence and reflection (3D for refocusing)</a:t>
            </a:r>
          </a:p>
          <a:p>
            <a:pPr marL="284400" indent="-284400">
              <a:lnSpc>
                <a:spcPct val="110000"/>
              </a:lnSpc>
              <a:spcBef>
                <a:spcPts val="600"/>
              </a:spcBef>
              <a:defRPr/>
            </a:pPr>
            <a:r>
              <a:rPr lang="en-US" altLang="de-DE" sz="1800" dirty="0" smtClean="0">
                <a:latin typeface="+mn-lt"/>
              </a:rPr>
              <a:t>Reflected beam close to incident beam</a:t>
            </a:r>
          </a:p>
          <a:p>
            <a:pPr marL="284400" indent="-284400">
              <a:lnSpc>
                <a:spcPct val="110000"/>
              </a:lnSpc>
              <a:spcBef>
                <a:spcPts val="600"/>
              </a:spcBef>
              <a:buFont typeface="Symbol" panose="05050102010706020507" pitchFamily="18" charset="2"/>
              <a:buChar char="Þ"/>
              <a:defRPr/>
            </a:pPr>
            <a:r>
              <a:rPr lang="en-US" altLang="de-DE" sz="1800" dirty="0" smtClean="0">
                <a:latin typeface="+mn-lt"/>
              </a:rPr>
              <a:t>Optimization for no phase shift between</a:t>
            </a:r>
            <a:br>
              <a:rPr lang="en-US" altLang="de-DE" sz="1800" dirty="0" smtClean="0">
                <a:latin typeface="+mn-lt"/>
              </a:rPr>
            </a:br>
            <a:r>
              <a:rPr lang="en-US" altLang="de-DE" sz="1800" dirty="0" smtClean="0">
                <a:latin typeface="+mn-lt"/>
              </a:rPr>
              <a:t>TE and TM</a:t>
            </a:r>
            <a:r>
              <a:rPr lang="en-US" altLang="de-DE" sz="1800" dirty="0">
                <a:latin typeface="+mn-lt"/>
              </a:rPr>
              <a:t> </a:t>
            </a:r>
            <a:r>
              <a:rPr lang="en-US" altLang="de-DE" sz="1800" dirty="0" smtClean="0">
                <a:latin typeface="+mn-lt"/>
              </a:rPr>
              <a:t>(reflector acts as plane </a:t>
            </a:r>
            <a:br>
              <a:rPr lang="en-US" altLang="de-DE" sz="1800" dirty="0" smtClean="0">
                <a:latin typeface="+mn-lt"/>
              </a:rPr>
            </a:br>
            <a:r>
              <a:rPr lang="en-US" altLang="de-DE" sz="1800" dirty="0" smtClean="0">
                <a:latin typeface="+mn-lt"/>
              </a:rPr>
              <a:t>reflector with regard to polarization)</a:t>
            </a:r>
          </a:p>
          <a:p>
            <a:pPr marL="284400" indent="-284400">
              <a:lnSpc>
                <a:spcPct val="110000"/>
              </a:lnSpc>
              <a:spcBef>
                <a:spcPts val="600"/>
              </a:spcBef>
              <a:defRPr/>
            </a:pPr>
            <a:r>
              <a:rPr lang="en-US" altLang="de-DE" sz="1800" dirty="0" smtClean="0">
                <a:latin typeface="+mn-lt"/>
              </a:rPr>
              <a:t>double-path-absorption: up to 90 %</a:t>
            </a:r>
            <a:endParaRPr lang="en-US" altLang="de-DE" sz="1800" dirty="0">
              <a:latin typeface="+mn-lt"/>
            </a:endParaRPr>
          </a:p>
        </p:txBody>
      </p:sp>
      <p:sp>
        <p:nvSpPr>
          <p:cNvPr id="6" name="Textfeld 5"/>
          <p:cNvSpPr txBox="1"/>
          <p:nvPr/>
        </p:nvSpPr>
        <p:spPr>
          <a:xfrm>
            <a:off x="3947841" y="6094502"/>
            <a:ext cx="605935" cy="267894"/>
          </a:xfrm>
          <a:prstGeom prst="rect">
            <a:avLst/>
          </a:prstGeom>
          <a:noFill/>
        </p:spPr>
        <p:txBody>
          <a:bodyPr wrap="none" lIns="0" tIns="0" rIns="0" bIns="0" rtlCol="0" anchor="t" anchorCtr="0">
            <a:spAutoFit/>
          </a:bodyPr>
          <a:lstStyle/>
          <a:p>
            <a:pPr algn="l">
              <a:lnSpc>
                <a:spcPts val="2300"/>
              </a:lnSpc>
              <a:spcBef>
                <a:spcPts val="1150"/>
              </a:spcBef>
            </a:pPr>
            <a:r>
              <a:rPr lang="en-US" sz="1600" i="1" dirty="0" smtClean="0"/>
              <a:t>[IGVP]</a:t>
            </a:r>
          </a:p>
        </p:txBody>
      </p:sp>
      <p:sp>
        <p:nvSpPr>
          <p:cNvPr id="24" name="Textfeld 23"/>
          <p:cNvSpPr txBox="1"/>
          <p:nvPr/>
        </p:nvSpPr>
        <p:spPr>
          <a:xfrm>
            <a:off x="9839271" y="6054619"/>
            <a:ext cx="884729" cy="307777"/>
          </a:xfrm>
          <a:prstGeom prst="rect">
            <a:avLst/>
          </a:prstGeom>
          <a:solidFill>
            <a:schemeClr val="bg1">
              <a:alpha val="69000"/>
            </a:schemeClr>
          </a:solidFill>
          <a:ln>
            <a:solidFill>
              <a:schemeClr val="tx1">
                <a:lumMod val="50000"/>
                <a:lumOff val="50000"/>
              </a:schemeClr>
            </a:solidFill>
          </a:ln>
        </p:spPr>
        <p:txBody>
          <a:bodyPr wrap="none" rtlCol="0">
            <a:spAutoFit/>
          </a:bodyPr>
          <a:lstStyle/>
          <a:p>
            <a:r>
              <a:rPr lang="en-US" sz="1400" i="1" dirty="0" smtClean="0"/>
              <a:t>Top view</a:t>
            </a:r>
            <a:endParaRPr lang="en-US" sz="1400" i="1" dirty="0"/>
          </a:p>
        </p:txBody>
      </p:sp>
      <p:sp>
        <p:nvSpPr>
          <p:cNvPr id="29" name="Textfeld 28"/>
          <p:cNvSpPr txBox="1"/>
          <p:nvPr/>
        </p:nvSpPr>
        <p:spPr>
          <a:xfrm>
            <a:off x="10620826" y="3977919"/>
            <a:ext cx="524503" cy="307777"/>
          </a:xfrm>
          <a:prstGeom prst="rect">
            <a:avLst/>
          </a:prstGeom>
          <a:noFill/>
        </p:spPr>
        <p:txBody>
          <a:bodyPr wrap="none" rtlCol="0">
            <a:spAutoFit/>
          </a:bodyPr>
          <a:lstStyle/>
          <a:p>
            <a:r>
              <a:rPr lang="en-US" sz="1400" i="1" dirty="0" smtClean="0"/>
              <a:t>Axis</a:t>
            </a:r>
            <a:endParaRPr lang="en-US" sz="1400" i="1" dirty="0"/>
          </a:p>
        </p:txBody>
      </p:sp>
      <p:cxnSp>
        <p:nvCxnSpPr>
          <p:cNvPr id="12" name="Gerade Verbindung mit Pfeil 11"/>
          <p:cNvCxnSpPr/>
          <p:nvPr/>
        </p:nvCxnSpPr>
        <p:spPr>
          <a:xfrm flipV="1">
            <a:off x="10813284" y="4565170"/>
            <a:ext cx="139586" cy="454566"/>
          </a:xfrm>
          <a:prstGeom prst="straightConnector1">
            <a:avLst/>
          </a:prstGeom>
          <a:ln w="19050" cmpd="sng">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0559624" y="4624517"/>
            <a:ext cx="314510" cy="307777"/>
          </a:xfrm>
          <a:prstGeom prst="rect">
            <a:avLst/>
          </a:prstGeom>
          <a:noFill/>
        </p:spPr>
        <p:txBody>
          <a:bodyPr wrap="none" rtlCol="0">
            <a:spAutoFit/>
          </a:bodyPr>
          <a:lstStyle/>
          <a:p>
            <a:r>
              <a:rPr lang="en-US" sz="1400" b="1" i="1" dirty="0" smtClean="0">
                <a:solidFill>
                  <a:srgbClr val="006C66"/>
                </a:solidFill>
              </a:rPr>
              <a:t>B</a:t>
            </a:r>
            <a:endParaRPr lang="en-US" sz="1400" b="1" i="1" dirty="0">
              <a:solidFill>
                <a:srgbClr val="006C66"/>
              </a:solidFill>
            </a:endParaRPr>
          </a:p>
        </p:txBody>
      </p:sp>
      <p:cxnSp>
        <p:nvCxnSpPr>
          <p:cNvPr id="34" name="Gerade Verbindung mit Pfeil 33"/>
          <p:cNvCxnSpPr/>
          <p:nvPr/>
        </p:nvCxnSpPr>
        <p:spPr>
          <a:xfrm flipV="1">
            <a:off x="9702074" y="5206132"/>
            <a:ext cx="768921" cy="168130"/>
          </a:xfrm>
          <a:prstGeom prst="straightConnector1">
            <a:avLst/>
          </a:prstGeom>
          <a:ln w="19050" cmpd="sng">
            <a:solidFill>
              <a:srgbClr val="0000FF"/>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p:cNvCxnSpPr/>
          <p:nvPr/>
        </p:nvCxnSpPr>
        <p:spPr>
          <a:xfrm flipH="1" flipV="1">
            <a:off x="9714199" y="5418302"/>
            <a:ext cx="782058" cy="57366"/>
          </a:xfrm>
          <a:prstGeom prst="straightConnector1">
            <a:avLst/>
          </a:prstGeom>
          <a:ln w="19050" cmpd="sng">
            <a:solidFill>
              <a:srgbClr val="FF0000"/>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4"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682408" y="5914290"/>
            <a:ext cx="2741535" cy="553998"/>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Graphite tile for AUG</a:t>
            </a:r>
            <a:br>
              <a:rPr lang="en-US" altLang="de-DE" sz="1500" i="1" kern="0" dirty="0" smtClean="0">
                <a:solidFill>
                  <a:srgbClr val="000000"/>
                </a:solidFill>
              </a:rPr>
            </a:br>
            <a:r>
              <a:rPr lang="en-US" altLang="de-DE" sz="1500" i="1" kern="0" dirty="0" smtClean="0">
                <a:solidFill>
                  <a:srgbClr val="000000"/>
                </a:solidFill>
              </a:rPr>
              <a:t>produced @ IGVP workshop</a:t>
            </a:r>
            <a:endParaRPr lang="en-US" altLang="de-DE" sz="1500" i="1" kern="0" dirty="0">
              <a:solidFill>
                <a:srgbClr val="000000"/>
              </a:solidFill>
            </a:endParaRPr>
          </a:p>
        </p:txBody>
      </p:sp>
    </p:spTree>
    <p:extLst>
      <p:ext uri="{BB962C8B-B14F-4D97-AF65-F5344CB8AC3E}">
        <p14:creationId xmlns:p14="http://schemas.microsoft.com/office/powerpoint/2010/main" val="4148980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p:cNvPicPr>
            <a:picLocks noChangeAspect="1"/>
          </p:cNvPicPr>
          <p:nvPr/>
        </p:nvPicPr>
        <p:blipFill>
          <a:blip r:embed="rId3"/>
          <a:stretch>
            <a:fillRect/>
          </a:stretch>
        </p:blipFill>
        <p:spPr>
          <a:xfrm>
            <a:off x="-193530" y="1072550"/>
            <a:ext cx="4590297" cy="6196597"/>
          </a:xfrm>
          <a:prstGeom prst="rect">
            <a:avLst/>
          </a:prstGeom>
        </p:spPr>
      </p:pic>
      <p:pic>
        <p:nvPicPr>
          <p:cNvPr id="67" name="Grafik 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166" y="4974586"/>
            <a:ext cx="4641867" cy="1782477"/>
          </a:xfrm>
          <a:prstGeom prst="rect">
            <a:avLst/>
          </a:prstGeom>
        </p:spPr>
      </p:pic>
      <p:sp>
        <p:nvSpPr>
          <p:cNvPr id="2" name="Titel 1"/>
          <p:cNvSpPr>
            <a:spLocks noGrp="1"/>
          </p:cNvSpPr>
          <p:nvPr>
            <p:ph type="title"/>
          </p:nvPr>
        </p:nvSpPr>
        <p:spPr/>
        <p:txBody>
          <a:bodyPr/>
          <a:lstStyle/>
          <a:p>
            <a:r>
              <a:rPr lang="de-DE" dirty="0"/>
              <a:t>2. </a:t>
            </a:r>
            <a:r>
              <a:rPr lang="en-US" dirty="0"/>
              <a:t>Design </a:t>
            </a:r>
            <a:r>
              <a:rPr lang="en-US" dirty="0" smtClean="0"/>
              <a:t>of O2-scenario: </a:t>
            </a:r>
            <a:r>
              <a:rPr lang="en-US" b="0" dirty="0" smtClean="0"/>
              <a:t>Conditions for O2 @ W7-X</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5</a:t>
            </a:fld>
            <a:endParaRPr lang="de-DE" dirty="0"/>
          </a:p>
        </p:txBody>
      </p:sp>
      <p:cxnSp>
        <p:nvCxnSpPr>
          <p:cNvPr id="29" name="Gerade Verbindung mit Pfeil 28"/>
          <p:cNvCxnSpPr/>
          <p:nvPr/>
        </p:nvCxnSpPr>
        <p:spPr>
          <a:xfrm flipH="1">
            <a:off x="2149392" y="1801770"/>
            <a:ext cx="2509663" cy="119285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Inhaltsplatzhalter 1">
            <a:extLst>
              <a:ext uri="{FF2B5EF4-FFF2-40B4-BE49-F238E27FC236}">
                <a16:creationId xmlns:a16="http://schemas.microsoft.com/office/drawing/2014/main" id="{F8E17D15-6AAC-37C9-ED75-D6646DA02423}"/>
              </a:ext>
            </a:extLst>
          </p:cNvPr>
          <p:cNvSpPr txBox="1">
            <a:spLocks/>
          </p:cNvSpPr>
          <p:nvPr/>
        </p:nvSpPr>
        <p:spPr>
          <a:xfrm>
            <a:off x="7195292" y="1115161"/>
            <a:ext cx="4842737" cy="3380915"/>
          </a:xfrm>
          <a:prstGeom prst="rect">
            <a:avLst/>
          </a:prstGeom>
        </p:spPr>
        <p:txBody>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lvl="1" indent="-285750">
              <a:lnSpc>
                <a:spcPct val="110000"/>
              </a:lnSpc>
              <a:buFont typeface="Arial" panose="020B0604020202020204" pitchFamily="34" charset="0"/>
              <a:buChar char="•"/>
            </a:pPr>
            <a:r>
              <a:rPr lang="en-US" dirty="0" smtClean="0"/>
              <a:t>Different situation of first wall in W7-X</a:t>
            </a:r>
          </a:p>
          <a:p>
            <a:pPr marL="285750" lvl="1" indent="-285750">
              <a:lnSpc>
                <a:spcPct val="110000"/>
              </a:lnSpc>
              <a:buFont typeface="Arial" panose="020B0604020202020204" pitchFamily="34" charset="0"/>
              <a:buChar char="•"/>
            </a:pPr>
            <a:r>
              <a:rPr lang="en-US" dirty="0" smtClean="0"/>
              <a:t>Usual size of graphite tiles &lt; 3w </a:t>
            </a:r>
          </a:p>
          <a:p>
            <a:pPr marL="285750" lvl="1" indent="-285750">
              <a:lnSpc>
                <a:spcPct val="110000"/>
              </a:lnSpc>
              <a:buFont typeface="Arial" panose="020B0604020202020204" pitchFamily="34" charset="0"/>
              <a:buChar char="•"/>
            </a:pPr>
            <a:r>
              <a:rPr lang="en-US" dirty="0"/>
              <a:t>graphite tiles with up to 5% absorption </a:t>
            </a:r>
            <a:br>
              <a:rPr lang="en-US" dirty="0"/>
            </a:br>
            <a:r>
              <a:rPr lang="en-US" dirty="0"/>
              <a:t>would heat up to &gt; </a:t>
            </a:r>
            <a:r>
              <a:rPr lang="en-US" dirty="0" smtClean="0"/>
              <a:t>1000°C</a:t>
            </a:r>
            <a:br>
              <a:rPr lang="en-US" dirty="0" smtClean="0"/>
            </a:br>
            <a:r>
              <a:rPr lang="en-US" dirty="0" smtClean="0"/>
              <a:t>(400°C limit for </a:t>
            </a:r>
            <a:r>
              <a:rPr lang="en-US" dirty="0" err="1" smtClean="0"/>
              <a:t>CuCrZr</a:t>
            </a:r>
            <a:r>
              <a:rPr lang="en-US" dirty="0" smtClean="0"/>
              <a:t>) </a:t>
            </a:r>
            <a:endParaRPr lang="en-US" dirty="0"/>
          </a:p>
          <a:p>
            <a:pPr marL="285750" lvl="1" indent="-285750">
              <a:lnSpc>
                <a:spcPct val="110000"/>
              </a:lnSpc>
              <a:buFont typeface="Arial" panose="020B0604020202020204" pitchFamily="34" charset="0"/>
              <a:buChar char="•"/>
            </a:pPr>
            <a:r>
              <a:rPr lang="en-US" dirty="0" smtClean="0"/>
              <a:t>replacement </a:t>
            </a:r>
            <a:r>
              <a:rPr lang="en-US" dirty="0"/>
              <a:t>by </a:t>
            </a:r>
            <a:r>
              <a:rPr lang="en-US" dirty="0" err="1"/>
              <a:t>molebdenum</a:t>
            </a:r>
            <a:r>
              <a:rPr lang="en-US" dirty="0"/>
              <a:t> </a:t>
            </a:r>
            <a:r>
              <a:rPr lang="en-US" dirty="0" smtClean="0"/>
              <a:t>alloy (TZM)</a:t>
            </a:r>
            <a:br>
              <a:rPr lang="en-US" dirty="0" smtClean="0"/>
            </a:br>
            <a:r>
              <a:rPr lang="en-US" dirty="0" smtClean="0"/>
              <a:t>- good electrical + thermal conductivity</a:t>
            </a:r>
            <a:br>
              <a:rPr lang="en-US" dirty="0" smtClean="0"/>
            </a:br>
            <a:r>
              <a:rPr lang="en-US" dirty="0" smtClean="0"/>
              <a:t>- easy to manufacture</a:t>
            </a:r>
          </a:p>
          <a:p>
            <a:pPr marL="285750" lvl="1" indent="-285750">
              <a:lnSpc>
                <a:spcPct val="110000"/>
              </a:lnSpc>
              <a:buFont typeface="Symbol" panose="05050102010706020507" pitchFamily="18" charset="2"/>
              <a:buChar char="Þ"/>
            </a:pPr>
            <a:r>
              <a:rPr lang="en-US" dirty="0"/>
              <a:t>h</a:t>
            </a:r>
            <a:r>
              <a:rPr lang="en-US" dirty="0" smtClean="0"/>
              <a:t>eat load &lt; 1 kW with </a:t>
            </a:r>
            <a:r>
              <a:rPr lang="en-US" dirty="0"/>
              <a:t>0.3% </a:t>
            </a:r>
            <a:r>
              <a:rPr lang="en-US" dirty="0" smtClean="0"/>
              <a:t>absorption</a:t>
            </a:r>
          </a:p>
          <a:p>
            <a:pPr marL="285750" lvl="1" indent="-285750">
              <a:lnSpc>
                <a:spcPct val="110000"/>
              </a:lnSpc>
              <a:buFont typeface="Symbol" panose="05050102010706020507" pitchFamily="18" charset="2"/>
              <a:buChar char="Þ"/>
            </a:pPr>
            <a:r>
              <a:rPr lang="en-US" dirty="0" smtClean="0"/>
              <a:t>possibility to use advanced mounting</a:t>
            </a:r>
            <a:br>
              <a:rPr lang="en-US" dirty="0" smtClean="0"/>
            </a:br>
            <a:r>
              <a:rPr lang="en-US" dirty="0" smtClean="0"/>
              <a:t>to allow undisturbed reflector surface</a:t>
            </a:r>
          </a:p>
          <a:p>
            <a:pPr lvl="1"/>
            <a:endParaRPr lang="en-US" dirty="0"/>
          </a:p>
          <a:p>
            <a:pPr marL="285750" lvl="1" indent="-285750">
              <a:buFont typeface="Symbol" panose="05050102010706020507" pitchFamily="18" charset="2"/>
              <a:buChar char="Þ"/>
            </a:pPr>
            <a:endParaRPr lang="en-US" dirty="0" smtClean="0"/>
          </a:p>
          <a:p>
            <a:pPr marL="285750" lvl="1" indent="-285750">
              <a:buFont typeface="Symbol" panose="05050102010706020507" pitchFamily="18" charset="2"/>
              <a:buChar char="Þ"/>
            </a:pPr>
            <a:endParaRPr lang="en-US" dirty="0"/>
          </a:p>
        </p:txBody>
      </p:sp>
      <p:sp>
        <p:nvSpPr>
          <p:cNvPr id="42"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60096" y="4292370"/>
            <a:ext cx="2194059" cy="553998"/>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stainless steel panels </a:t>
            </a:r>
            <a:br>
              <a:rPr lang="en-US" altLang="de-DE" sz="1500" i="1" kern="0" dirty="0" smtClean="0">
                <a:solidFill>
                  <a:srgbClr val="000000"/>
                </a:solidFill>
              </a:rPr>
            </a:br>
            <a:r>
              <a:rPr lang="en-US" altLang="de-DE" sz="1500" i="1" kern="0" dirty="0" smtClean="0">
                <a:solidFill>
                  <a:srgbClr val="000000"/>
                </a:solidFill>
              </a:rPr>
              <a:t>at low field side</a:t>
            </a:r>
            <a:endParaRPr lang="en-US" altLang="de-DE" sz="1500" i="1" kern="0" dirty="0">
              <a:solidFill>
                <a:srgbClr val="000000"/>
              </a:solidFill>
            </a:endParaRPr>
          </a:p>
        </p:txBody>
      </p:sp>
      <p:cxnSp>
        <p:nvCxnSpPr>
          <p:cNvPr id="43" name="Gerade Verbindung mit Pfeil 42"/>
          <p:cNvCxnSpPr/>
          <p:nvPr/>
        </p:nvCxnSpPr>
        <p:spPr>
          <a:xfrm flipH="1">
            <a:off x="4181707" y="4716966"/>
            <a:ext cx="459460" cy="129402"/>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33811" y="1524771"/>
            <a:ext cx="2194059" cy="553998"/>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Graphite tiles</a:t>
            </a:r>
            <a:r>
              <a:rPr lang="en-US" altLang="de-DE" sz="1500" i="1" kern="0" dirty="0">
                <a:solidFill>
                  <a:srgbClr val="000000"/>
                </a:solidFill>
              </a:rPr>
              <a:t> </a:t>
            </a:r>
            <a:r>
              <a:rPr lang="en-US" altLang="de-DE" sz="1500" i="1" kern="0" dirty="0" smtClean="0">
                <a:solidFill>
                  <a:srgbClr val="000000"/>
                </a:solidFill>
              </a:rPr>
              <a:t>opposite to ECRH launchers</a:t>
            </a:r>
            <a:endParaRPr lang="en-US" altLang="de-DE" sz="1500" i="1" kern="0" dirty="0">
              <a:solidFill>
                <a:srgbClr val="000000"/>
              </a:solidFill>
            </a:endParaRPr>
          </a:p>
        </p:txBody>
      </p:sp>
      <p:sp>
        <p:nvSpPr>
          <p:cNvPr id="56"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60096" y="3840261"/>
            <a:ext cx="2194059" cy="323165"/>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ECRH launchers</a:t>
            </a:r>
            <a:endParaRPr lang="en-US" altLang="de-DE" sz="1500" i="1" kern="0" dirty="0">
              <a:solidFill>
                <a:srgbClr val="000000"/>
              </a:solidFill>
            </a:endParaRPr>
          </a:p>
        </p:txBody>
      </p:sp>
      <p:cxnSp>
        <p:nvCxnSpPr>
          <p:cNvPr id="57" name="Gerade Verbindung mit Pfeil 56"/>
          <p:cNvCxnSpPr/>
          <p:nvPr/>
        </p:nvCxnSpPr>
        <p:spPr>
          <a:xfrm flipH="1">
            <a:off x="3869473" y="4068749"/>
            <a:ext cx="771697" cy="94677"/>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63"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33810" y="2206240"/>
            <a:ext cx="2194059" cy="784830"/>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err="1" smtClean="0">
                <a:solidFill>
                  <a:srgbClr val="000000"/>
                </a:solidFill>
              </a:rPr>
              <a:t>CuCrZ</a:t>
            </a:r>
            <a:r>
              <a:rPr lang="en-US" altLang="de-DE" sz="1500" i="1" kern="0" dirty="0" smtClean="0">
                <a:solidFill>
                  <a:srgbClr val="000000"/>
                </a:solidFill>
              </a:rPr>
              <a:t>-heatsinks</a:t>
            </a:r>
            <a:br>
              <a:rPr lang="en-US" altLang="de-DE" sz="1500" i="1" kern="0" dirty="0" smtClean="0">
                <a:solidFill>
                  <a:srgbClr val="000000"/>
                </a:solidFill>
              </a:rPr>
            </a:br>
            <a:r>
              <a:rPr lang="en-US" altLang="de-DE" sz="1500" i="1" kern="0" dirty="0" smtClean="0">
                <a:solidFill>
                  <a:srgbClr val="000000"/>
                </a:solidFill>
              </a:rPr>
              <a:t>brazed on stainless</a:t>
            </a:r>
            <a:br>
              <a:rPr lang="en-US" altLang="de-DE" sz="1500" i="1" kern="0" dirty="0" smtClean="0">
                <a:solidFill>
                  <a:srgbClr val="000000"/>
                </a:solidFill>
              </a:rPr>
            </a:br>
            <a:r>
              <a:rPr lang="en-US" altLang="de-DE" sz="1500" i="1" kern="0" dirty="0" smtClean="0">
                <a:solidFill>
                  <a:srgbClr val="000000"/>
                </a:solidFill>
              </a:rPr>
              <a:t>steel cooling pipes</a:t>
            </a:r>
            <a:endParaRPr lang="en-US" altLang="de-DE" sz="1500" i="1" kern="0" dirty="0">
              <a:solidFill>
                <a:srgbClr val="000000"/>
              </a:solidFill>
            </a:endParaRPr>
          </a:p>
        </p:txBody>
      </p:sp>
      <p:cxnSp>
        <p:nvCxnSpPr>
          <p:cNvPr id="64" name="Gerade Verbindung mit Pfeil 63"/>
          <p:cNvCxnSpPr/>
          <p:nvPr/>
        </p:nvCxnSpPr>
        <p:spPr>
          <a:xfrm flipH="1">
            <a:off x="4294081" y="2775291"/>
            <a:ext cx="347086" cy="215779"/>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73" name="Grafik 72"/>
          <p:cNvPicPr>
            <a:picLocks noChangeAspect="1"/>
          </p:cNvPicPr>
          <p:nvPr/>
        </p:nvPicPr>
        <p:blipFill>
          <a:blip r:embed="rId5"/>
          <a:stretch>
            <a:fillRect/>
          </a:stretch>
        </p:blipFill>
        <p:spPr>
          <a:xfrm>
            <a:off x="5193241" y="5029397"/>
            <a:ext cx="2678463" cy="1356099"/>
          </a:xfrm>
          <a:prstGeom prst="rect">
            <a:avLst/>
          </a:prstGeom>
          <a:ln>
            <a:solidFill>
              <a:schemeClr val="tx1">
                <a:lumMod val="50000"/>
                <a:lumOff val="50000"/>
              </a:schemeClr>
            </a:solidFill>
          </a:ln>
        </p:spPr>
      </p:pic>
      <p:sp>
        <p:nvSpPr>
          <p:cNvPr id="75" name="Rechteck 74"/>
          <p:cNvSpPr/>
          <p:nvPr/>
        </p:nvSpPr>
        <p:spPr>
          <a:xfrm>
            <a:off x="9460871" y="5768384"/>
            <a:ext cx="1276539" cy="617112"/>
          </a:xfrm>
          <a:prstGeom prst="rect">
            <a:avLst/>
          </a:prstGeom>
          <a:noFill/>
          <a:ln w="19050" cmpd="sng">
            <a:solidFill>
              <a:srgbClr val="006C66"/>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79" name="Gerader Verbinder 78"/>
          <p:cNvCxnSpPr/>
          <p:nvPr/>
        </p:nvCxnSpPr>
        <p:spPr>
          <a:xfrm flipH="1" flipV="1">
            <a:off x="7871704" y="5029397"/>
            <a:ext cx="2865706" cy="738987"/>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flipH="1" flipV="1">
            <a:off x="7871704" y="6385496"/>
            <a:ext cx="1589167" cy="1"/>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Gerader Verbinder 82"/>
          <p:cNvCxnSpPr/>
          <p:nvPr/>
        </p:nvCxnSpPr>
        <p:spPr>
          <a:xfrm flipH="1" flipV="1">
            <a:off x="7871704" y="5529129"/>
            <a:ext cx="1589167" cy="239254"/>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71547" y="1420149"/>
            <a:ext cx="1212768" cy="589905"/>
          </a:xfrm>
          <a:prstGeom prst="rect">
            <a:avLst/>
          </a:prstGeom>
          <a:noFill/>
        </p:spPr>
        <p:txBody>
          <a:bodyPr wrap="none" lIns="0" tIns="0" rIns="0" bIns="0" rtlCol="0" anchor="t" anchorCtr="0">
            <a:spAutoFit/>
          </a:bodyPr>
          <a:lstStyle/>
          <a:p>
            <a:pPr>
              <a:lnSpc>
                <a:spcPts val="2300"/>
              </a:lnSpc>
              <a:spcBef>
                <a:spcPts val="1150"/>
              </a:spcBef>
            </a:pPr>
            <a:r>
              <a:rPr lang="en-US" sz="1500" i="1" dirty="0" smtClean="0">
                <a:solidFill>
                  <a:schemeClr val="bg1"/>
                </a:solidFill>
              </a:rPr>
              <a:t>[IPP</a:t>
            </a:r>
            <a:r>
              <a:rPr lang="en-US" sz="1500" i="1" dirty="0">
                <a:solidFill>
                  <a:schemeClr val="bg1"/>
                </a:solidFill>
              </a:rPr>
              <a:t>, </a:t>
            </a:r>
            <a:r>
              <a:rPr lang="en-US" sz="1500" i="1" dirty="0" err="1">
                <a:solidFill>
                  <a:schemeClr val="bg1"/>
                </a:solidFill>
              </a:rPr>
              <a:t>Foto</a:t>
            </a:r>
            <a:r>
              <a:rPr lang="en-US" sz="1500" i="1" dirty="0">
                <a:solidFill>
                  <a:schemeClr val="bg1"/>
                </a:solidFill>
              </a:rPr>
              <a:t>: </a:t>
            </a:r>
            <a:br>
              <a:rPr lang="en-US" sz="1500" i="1" dirty="0">
                <a:solidFill>
                  <a:schemeClr val="bg1"/>
                </a:solidFill>
              </a:rPr>
            </a:br>
            <a:r>
              <a:rPr lang="en-US" sz="1500" i="1" dirty="0" smtClean="0">
                <a:solidFill>
                  <a:schemeClr val="bg1"/>
                </a:solidFill>
              </a:rPr>
              <a:t>Volker Steger]</a:t>
            </a:r>
          </a:p>
        </p:txBody>
      </p:sp>
    </p:spTree>
    <p:extLst>
      <p:ext uri="{BB962C8B-B14F-4D97-AF65-F5344CB8AC3E}">
        <p14:creationId xmlns:p14="http://schemas.microsoft.com/office/powerpoint/2010/main" val="572626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193530" y="1072550"/>
            <a:ext cx="4590297" cy="6196597"/>
          </a:xfrm>
          <a:prstGeom prst="rect">
            <a:avLst/>
          </a:prstGeom>
        </p:spPr>
      </p:pic>
      <p:sp>
        <p:nvSpPr>
          <p:cNvPr id="2" name="Titel 1"/>
          <p:cNvSpPr>
            <a:spLocks noGrp="1"/>
          </p:cNvSpPr>
          <p:nvPr>
            <p:ph type="title"/>
          </p:nvPr>
        </p:nvSpPr>
        <p:spPr/>
        <p:txBody>
          <a:bodyPr/>
          <a:lstStyle/>
          <a:p>
            <a:r>
              <a:rPr lang="de-DE" dirty="0"/>
              <a:t>2. </a:t>
            </a:r>
            <a:r>
              <a:rPr lang="en-US" dirty="0"/>
              <a:t>Design </a:t>
            </a:r>
            <a:r>
              <a:rPr lang="en-US" dirty="0" smtClean="0"/>
              <a:t>of O2-scenario: </a:t>
            </a:r>
            <a:r>
              <a:rPr lang="en-US" b="0" dirty="0" smtClean="0"/>
              <a:t>Triple-</a:t>
            </a:r>
            <a:r>
              <a:rPr lang="en-US" b="0" dirty="0" err="1" smtClean="0"/>
              <a:t>beampath</a:t>
            </a:r>
            <a:r>
              <a:rPr lang="en-US" b="0" dirty="0" smtClean="0"/>
              <a:t> @ W7-X in OP1.2 </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6</a:t>
            </a:fld>
            <a:endParaRPr lang="de-DE" dirty="0"/>
          </a:p>
        </p:txBody>
      </p:sp>
      <p:cxnSp>
        <p:nvCxnSpPr>
          <p:cNvPr id="29" name="Gerade Verbindung mit Pfeil 28"/>
          <p:cNvCxnSpPr/>
          <p:nvPr/>
        </p:nvCxnSpPr>
        <p:spPr>
          <a:xfrm flipH="1">
            <a:off x="2149392" y="1801770"/>
            <a:ext cx="2509663" cy="119285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Inhaltsplatzhalter 1">
            <a:extLst>
              <a:ext uri="{FF2B5EF4-FFF2-40B4-BE49-F238E27FC236}">
                <a16:creationId xmlns:a16="http://schemas.microsoft.com/office/drawing/2014/main" id="{F8E17D15-6AAC-37C9-ED75-D6646DA02423}"/>
              </a:ext>
            </a:extLst>
          </p:cNvPr>
          <p:cNvSpPr txBox="1">
            <a:spLocks/>
          </p:cNvSpPr>
          <p:nvPr/>
        </p:nvSpPr>
        <p:spPr>
          <a:xfrm>
            <a:off x="7195292" y="1115161"/>
            <a:ext cx="4842737" cy="4818112"/>
          </a:xfrm>
          <a:prstGeom prst="rect">
            <a:avLst/>
          </a:prstGeom>
        </p:spPr>
        <p:txBody>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lvl="1" indent="-285750">
              <a:lnSpc>
                <a:spcPct val="110000"/>
              </a:lnSpc>
              <a:buFont typeface="Arial" panose="020B0604020202020204" pitchFamily="34" charset="0"/>
              <a:buChar char="•"/>
            </a:pPr>
            <a:r>
              <a:rPr lang="en-US" dirty="0" smtClean="0"/>
              <a:t>Further improvement at W7-X:</a:t>
            </a:r>
            <a:br>
              <a:rPr lang="en-US" dirty="0" smtClean="0"/>
            </a:br>
            <a:r>
              <a:rPr lang="en-US" dirty="0" smtClean="0"/>
              <a:t>third </a:t>
            </a:r>
            <a:r>
              <a:rPr lang="en-US" dirty="0" err="1" smtClean="0"/>
              <a:t>beampath</a:t>
            </a:r>
            <a:r>
              <a:rPr lang="en-US" dirty="0" smtClean="0"/>
              <a:t> by reflection at </a:t>
            </a:r>
            <a:br>
              <a:rPr lang="en-US" dirty="0" smtClean="0"/>
            </a:br>
            <a:r>
              <a:rPr lang="en-US" dirty="0" smtClean="0"/>
              <a:t>wide polished steel panel</a:t>
            </a:r>
          </a:p>
          <a:p>
            <a:pPr marL="285750" lvl="1" indent="-285750">
              <a:lnSpc>
                <a:spcPct val="110000"/>
              </a:lnSpc>
              <a:buFont typeface="Symbol" panose="05050102010706020507" pitchFamily="18" charset="2"/>
              <a:buChar char="Þ"/>
            </a:pPr>
            <a:r>
              <a:rPr lang="en-US" dirty="0" err="1" smtClean="0"/>
              <a:t>Refocussing</a:t>
            </a:r>
            <a:r>
              <a:rPr lang="en-US" dirty="0" smtClean="0"/>
              <a:t> + decreasing of stray radiation by factor </a:t>
            </a:r>
            <a:r>
              <a:rPr lang="de-DE" dirty="0" smtClean="0"/>
              <a:t>2</a:t>
            </a:r>
          </a:p>
          <a:p>
            <a:pPr lvl="1">
              <a:lnSpc>
                <a:spcPct val="110000"/>
              </a:lnSpc>
            </a:pPr>
            <a:endParaRPr lang="de-DE" dirty="0"/>
          </a:p>
          <a:p>
            <a:pPr lvl="1">
              <a:lnSpc>
                <a:spcPct val="110000"/>
              </a:lnSpc>
            </a:pPr>
            <a:r>
              <a:rPr lang="en-US" b="1" dirty="0" smtClean="0">
                <a:solidFill>
                  <a:srgbClr val="005555"/>
                </a:solidFill>
              </a:rPr>
              <a:t>Design conditions for OP1.2 </a:t>
            </a:r>
          </a:p>
          <a:p>
            <a:pPr marL="285750" lvl="1" indent="-285750">
              <a:lnSpc>
                <a:spcPct val="110000"/>
              </a:lnSpc>
              <a:buFont typeface="Arial" panose="020B0604020202020204" pitchFamily="34" charset="0"/>
              <a:buChar char="•"/>
            </a:pPr>
            <a:r>
              <a:rPr lang="en-US" dirty="0" smtClean="0"/>
              <a:t>1</a:t>
            </a:r>
            <a:r>
              <a:rPr lang="en-US" baseline="30000" dirty="0" smtClean="0"/>
              <a:t>st</a:t>
            </a:r>
            <a:r>
              <a:rPr lang="en-US" dirty="0" smtClean="0"/>
              <a:t> + 2</a:t>
            </a:r>
            <a:r>
              <a:rPr lang="en-US" baseline="30000" dirty="0" smtClean="0"/>
              <a:t>nd</a:t>
            </a:r>
            <a:r>
              <a:rPr lang="en-US" dirty="0" smtClean="0"/>
              <a:t> pass through plasma axis</a:t>
            </a:r>
          </a:p>
          <a:p>
            <a:pPr marL="285750" lvl="1" indent="-285750">
              <a:lnSpc>
                <a:spcPct val="110000"/>
              </a:lnSpc>
              <a:buFont typeface="Symbol" panose="05050102010706020507" pitchFamily="18" charset="2"/>
              <a:buChar char="Þ"/>
            </a:pPr>
            <a:r>
              <a:rPr lang="en-US" dirty="0" smtClean="0"/>
              <a:t>Maximize central </a:t>
            </a:r>
            <a:r>
              <a:rPr lang="en-US" dirty="0" err="1" smtClean="0"/>
              <a:t>T</a:t>
            </a:r>
            <a:r>
              <a:rPr lang="en-US" baseline="-25000" dirty="0" err="1" smtClean="0"/>
              <a:t>e</a:t>
            </a:r>
            <a:r>
              <a:rPr lang="en-US" dirty="0" smtClean="0"/>
              <a:t> + absorption</a:t>
            </a:r>
          </a:p>
          <a:p>
            <a:pPr marL="285750" lvl="1" indent="-285750">
              <a:lnSpc>
                <a:spcPct val="110000"/>
              </a:lnSpc>
              <a:buFont typeface="Arial" panose="020B0604020202020204" pitchFamily="34" charset="0"/>
              <a:buChar char="•"/>
            </a:pPr>
            <a:r>
              <a:rPr lang="en-US" dirty="0"/>
              <a:t>moderate incidence angles &lt; 15°</a:t>
            </a:r>
          </a:p>
          <a:p>
            <a:pPr marL="285750" lvl="1" indent="-285750">
              <a:lnSpc>
                <a:spcPct val="110000"/>
              </a:lnSpc>
              <a:buFont typeface="Arial" panose="020B0604020202020204" pitchFamily="34" charset="0"/>
              <a:buChar char="•"/>
            </a:pPr>
            <a:r>
              <a:rPr lang="en-US" dirty="0" smtClean="0"/>
              <a:t>2</a:t>
            </a:r>
            <a:r>
              <a:rPr lang="en-US" baseline="30000" dirty="0" smtClean="0"/>
              <a:t>nd</a:t>
            </a:r>
            <a:r>
              <a:rPr lang="en-US" dirty="0" smtClean="0"/>
              <a:t> pass safely hit steel panel </a:t>
            </a:r>
            <a:br>
              <a:rPr lang="en-US" dirty="0" smtClean="0"/>
            </a:br>
            <a:r>
              <a:rPr lang="en-US" dirty="0" smtClean="0"/>
              <a:t>&amp; 3</a:t>
            </a:r>
            <a:r>
              <a:rPr lang="en-US" baseline="30000" dirty="0" smtClean="0"/>
              <a:t>rd</a:t>
            </a:r>
            <a:r>
              <a:rPr lang="en-US" dirty="0" smtClean="0"/>
              <a:t> pass close to plasma axis </a:t>
            </a:r>
          </a:p>
          <a:p>
            <a:pPr marL="285750" lvl="1" indent="-285750">
              <a:lnSpc>
                <a:spcPct val="110000"/>
              </a:lnSpc>
              <a:buFont typeface="Arial" panose="020B0604020202020204" pitchFamily="34" charset="0"/>
              <a:buChar char="•"/>
            </a:pPr>
            <a:r>
              <a:rPr lang="en-US" dirty="0" smtClean="0"/>
              <a:t>Do not care that much about </a:t>
            </a:r>
            <a:br>
              <a:rPr lang="en-US" dirty="0" smtClean="0"/>
            </a:br>
            <a:r>
              <a:rPr lang="en-US" dirty="0" smtClean="0"/>
              <a:t>polarization losses </a:t>
            </a:r>
          </a:p>
        </p:txBody>
      </p:sp>
      <p:sp>
        <p:nvSpPr>
          <p:cNvPr id="51"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33811" y="1524771"/>
            <a:ext cx="2194059" cy="553998"/>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Graphite tiles</a:t>
            </a:r>
            <a:r>
              <a:rPr lang="en-US" altLang="de-DE" sz="1500" i="1" kern="0" dirty="0">
                <a:solidFill>
                  <a:srgbClr val="000000"/>
                </a:solidFill>
              </a:rPr>
              <a:t> </a:t>
            </a:r>
            <a:r>
              <a:rPr lang="en-US" altLang="de-DE" sz="1500" i="1" kern="0" dirty="0" smtClean="0">
                <a:solidFill>
                  <a:srgbClr val="000000"/>
                </a:solidFill>
              </a:rPr>
              <a:t>opposite to ECRH launchers</a:t>
            </a:r>
            <a:endParaRPr lang="en-US" altLang="de-DE" sz="1500" i="1" kern="0" dirty="0">
              <a:solidFill>
                <a:srgbClr val="000000"/>
              </a:solidFill>
            </a:endParaRPr>
          </a:p>
        </p:txBody>
      </p:sp>
      <p:sp>
        <p:nvSpPr>
          <p:cNvPr id="63" name="Textfeld 34">
            <a:extLst>
              <a:ext uri="{FF2B5EF4-FFF2-40B4-BE49-F238E27FC236}">
                <a16:creationId xmlns:a16="http://schemas.microsoft.com/office/drawing/2014/main" id="{4E4219B1-D284-474F-A706-CAF36C5DA9F1}"/>
              </a:ext>
            </a:extLst>
          </p:cNvPr>
          <p:cNvSpPr txBox="1">
            <a:spLocks noChangeArrowheads="1"/>
          </p:cNvSpPr>
          <p:nvPr/>
        </p:nvSpPr>
        <p:spPr bwMode="auto">
          <a:xfrm>
            <a:off x="4733810" y="2206240"/>
            <a:ext cx="2194059" cy="553998"/>
          </a:xfrm>
          <a:prstGeom prst="rect">
            <a:avLst/>
          </a:prstGeom>
          <a:solidFill>
            <a:srgbClr val="FFFFFF">
              <a:alpha val="60000"/>
            </a:srgbClr>
          </a:solidFill>
          <a:ln w="9525">
            <a:solidFill>
              <a:srgbClr val="80808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de-DE" sz="1500" i="1" kern="0" dirty="0" smtClean="0">
                <a:solidFill>
                  <a:srgbClr val="000000"/>
                </a:solidFill>
              </a:rPr>
              <a:t>Polished stainless</a:t>
            </a:r>
            <a:br>
              <a:rPr lang="en-US" altLang="de-DE" sz="1500" i="1" kern="0" dirty="0" smtClean="0">
                <a:solidFill>
                  <a:srgbClr val="000000"/>
                </a:solidFill>
              </a:rPr>
            </a:br>
            <a:r>
              <a:rPr lang="en-US" altLang="de-DE" sz="1500" i="1" kern="0" dirty="0" smtClean="0">
                <a:solidFill>
                  <a:srgbClr val="000000"/>
                </a:solidFill>
              </a:rPr>
              <a:t>steel panel</a:t>
            </a:r>
            <a:endParaRPr lang="en-US" altLang="de-DE" sz="1500" i="1" kern="0" dirty="0">
              <a:solidFill>
                <a:srgbClr val="000000"/>
              </a:solidFill>
            </a:endParaRPr>
          </a:p>
        </p:txBody>
      </p:sp>
      <p:cxnSp>
        <p:nvCxnSpPr>
          <p:cNvPr id="64" name="Gerade Verbindung mit Pfeil 63"/>
          <p:cNvCxnSpPr/>
          <p:nvPr/>
        </p:nvCxnSpPr>
        <p:spPr>
          <a:xfrm>
            <a:off x="6369606" y="2835671"/>
            <a:ext cx="151600" cy="40903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p:nvPicPr>
        <p:blipFill>
          <a:blip r:embed="rId4"/>
          <a:stretch>
            <a:fillRect/>
          </a:stretch>
        </p:blipFill>
        <p:spPr>
          <a:xfrm>
            <a:off x="4140799" y="3292216"/>
            <a:ext cx="2920781" cy="2783332"/>
          </a:xfrm>
          <a:prstGeom prst="rect">
            <a:avLst/>
          </a:prstGeom>
        </p:spPr>
      </p:pic>
      <p:cxnSp>
        <p:nvCxnSpPr>
          <p:cNvPr id="13" name="Gerade Verbindung mit Pfeil 12"/>
          <p:cNvCxnSpPr/>
          <p:nvPr/>
        </p:nvCxnSpPr>
        <p:spPr bwMode="auto">
          <a:xfrm flipH="1" flipV="1">
            <a:off x="1966452" y="4655665"/>
            <a:ext cx="1869967" cy="576226"/>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bwMode="auto">
          <a:xfrm>
            <a:off x="1981480" y="4589148"/>
            <a:ext cx="1422743" cy="18158"/>
          </a:xfrm>
          <a:prstGeom prst="straightConnector1">
            <a:avLst/>
          </a:prstGeom>
          <a:ln w="50800">
            <a:solidFill>
              <a:srgbClr val="0000F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bwMode="auto">
          <a:xfrm flipH="1" flipV="1">
            <a:off x="1981480" y="4306525"/>
            <a:ext cx="1390274" cy="211049"/>
          </a:xfrm>
          <a:prstGeom prst="straightConnector1">
            <a:avLst/>
          </a:prstGeom>
          <a:ln w="50800">
            <a:solidFill>
              <a:srgbClr val="03FD0F"/>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71547" y="1420149"/>
            <a:ext cx="1212768" cy="589905"/>
          </a:xfrm>
          <a:prstGeom prst="rect">
            <a:avLst/>
          </a:prstGeom>
          <a:noFill/>
        </p:spPr>
        <p:txBody>
          <a:bodyPr wrap="none" lIns="0" tIns="0" rIns="0" bIns="0" rtlCol="0" anchor="t" anchorCtr="0">
            <a:spAutoFit/>
          </a:bodyPr>
          <a:lstStyle/>
          <a:p>
            <a:pPr>
              <a:lnSpc>
                <a:spcPts val="2300"/>
              </a:lnSpc>
              <a:spcBef>
                <a:spcPts val="1150"/>
              </a:spcBef>
            </a:pPr>
            <a:r>
              <a:rPr lang="en-US" sz="1500" i="1" dirty="0" smtClean="0">
                <a:solidFill>
                  <a:schemeClr val="bg1"/>
                </a:solidFill>
              </a:rPr>
              <a:t>[IPP</a:t>
            </a:r>
            <a:r>
              <a:rPr lang="en-US" sz="1500" i="1" dirty="0">
                <a:solidFill>
                  <a:schemeClr val="bg1"/>
                </a:solidFill>
              </a:rPr>
              <a:t>, </a:t>
            </a:r>
            <a:r>
              <a:rPr lang="en-US" sz="1500" i="1" dirty="0" err="1">
                <a:solidFill>
                  <a:schemeClr val="bg1"/>
                </a:solidFill>
              </a:rPr>
              <a:t>Foto</a:t>
            </a:r>
            <a:r>
              <a:rPr lang="en-US" sz="1500" i="1" dirty="0">
                <a:solidFill>
                  <a:schemeClr val="bg1"/>
                </a:solidFill>
              </a:rPr>
              <a:t>: </a:t>
            </a:r>
            <a:br>
              <a:rPr lang="en-US" sz="1500" i="1" dirty="0">
                <a:solidFill>
                  <a:schemeClr val="bg1"/>
                </a:solidFill>
              </a:rPr>
            </a:br>
            <a:r>
              <a:rPr lang="en-US" sz="1500" i="1" dirty="0" smtClean="0">
                <a:solidFill>
                  <a:schemeClr val="bg1"/>
                </a:solidFill>
              </a:rPr>
              <a:t>Volker Steger]</a:t>
            </a:r>
          </a:p>
        </p:txBody>
      </p:sp>
    </p:spTree>
    <p:extLst>
      <p:ext uri="{BB962C8B-B14F-4D97-AF65-F5344CB8AC3E}">
        <p14:creationId xmlns:p14="http://schemas.microsoft.com/office/powerpoint/2010/main" val="271411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7649" y="1715311"/>
            <a:ext cx="30940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2. </a:t>
            </a:r>
            <a:r>
              <a:rPr lang="en-US" dirty="0"/>
              <a:t>Design of O2-scenario</a:t>
            </a:r>
            <a:r>
              <a:rPr lang="en-US" dirty="0" smtClean="0"/>
              <a:t>: </a:t>
            </a:r>
            <a:r>
              <a:rPr lang="en-US" b="0" dirty="0" smtClean="0"/>
              <a:t>Expected </a:t>
            </a:r>
            <a:r>
              <a:rPr lang="en-US" b="0" dirty="0"/>
              <a:t>e</a:t>
            </a:r>
            <a:r>
              <a:rPr lang="en-US" b="0" dirty="0" smtClean="0"/>
              <a:t>fficiency in OP1.2</a:t>
            </a:r>
            <a:r>
              <a:rPr lang="en-US" dirty="0" smtClean="0"/>
              <a:t> </a:t>
            </a:r>
            <a:endParaRPr lang="en-US"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7</a:t>
            </a:fld>
            <a:endParaRPr lang="de-DE" dirty="0"/>
          </a:p>
        </p:txBody>
      </p:sp>
      <p:pic>
        <p:nvPicPr>
          <p:cNvPr id="16" name="Picture 2" descr="C1_phi-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671" y="1021839"/>
            <a:ext cx="3671529" cy="320377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19" name="Gerade Verbindung mit Pfeil 18"/>
          <p:cNvCxnSpPr/>
          <p:nvPr/>
        </p:nvCxnSpPr>
        <p:spPr>
          <a:xfrm flipV="1">
            <a:off x="3251765" y="2875862"/>
            <a:ext cx="273050" cy="252413"/>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3" name="Textfeld 22"/>
          <p:cNvSpPr txBox="1">
            <a:spLocks noChangeArrowheads="1"/>
          </p:cNvSpPr>
          <p:nvPr/>
        </p:nvSpPr>
        <p:spPr bwMode="auto">
          <a:xfrm>
            <a:off x="492069" y="1039816"/>
            <a:ext cx="219387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10000"/>
              </a:lnSpc>
              <a:spcBef>
                <a:spcPct val="0"/>
              </a:spcBef>
              <a:buFontTx/>
              <a:buNone/>
            </a:pPr>
            <a:r>
              <a:rPr lang="en-US" altLang="de-DE" sz="1800" u="sng" dirty="0" smtClean="0">
                <a:latin typeface="+mn-lt"/>
              </a:rPr>
              <a:t>OP1.2:</a:t>
            </a:r>
            <a:r>
              <a:rPr lang="de-DE" altLang="de-DE" sz="1800" dirty="0">
                <a:latin typeface="+mn-lt"/>
              </a:rPr>
              <a:t/>
            </a:r>
            <a:br>
              <a:rPr lang="de-DE" altLang="de-DE" sz="1800" dirty="0">
                <a:latin typeface="+mn-lt"/>
              </a:rPr>
            </a:br>
            <a:r>
              <a:rPr lang="en-US" altLang="de-DE" sz="1800" dirty="0" smtClean="0">
                <a:latin typeface="+mn-lt"/>
              </a:rPr>
              <a:t>Holographic grating</a:t>
            </a:r>
            <a:br>
              <a:rPr lang="en-US" altLang="de-DE" sz="1800" dirty="0" smtClean="0">
                <a:latin typeface="+mn-lt"/>
              </a:rPr>
            </a:br>
            <a:r>
              <a:rPr lang="en-US" altLang="de-DE" sz="1800" dirty="0" smtClean="0">
                <a:latin typeface="+mn-lt"/>
              </a:rPr>
              <a:t>(by IGVP Stuttgart) </a:t>
            </a:r>
            <a:br>
              <a:rPr lang="en-US" altLang="de-DE" sz="1800" dirty="0" smtClean="0">
                <a:latin typeface="+mn-lt"/>
              </a:rPr>
            </a:br>
            <a:r>
              <a:rPr lang="en-US" altLang="de-DE" sz="1800" dirty="0" smtClean="0">
                <a:latin typeface="+mn-lt"/>
              </a:rPr>
              <a:t>to allow on axis </a:t>
            </a:r>
            <a:br>
              <a:rPr lang="en-US" altLang="de-DE" sz="1800" dirty="0" smtClean="0">
                <a:latin typeface="+mn-lt"/>
              </a:rPr>
            </a:br>
            <a:r>
              <a:rPr lang="en-US" altLang="de-DE" sz="1800" dirty="0" smtClean="0">
                <a:latin typeface="+mn-lt"/>
              </a:rPr>
              <a:t>in 1</a:t>
            </a:r>
            <a:r>
              <a:rPr lang="en-US" altLang="de-DE" sz="1800" baseline="30000" dirty="0" smtClean="0">
                <a:latin typeface="+mn-lt"/>
              </a:rPr>
              <a:t>st</a:t>
            </a:r>
            <a:r>
              <a:rPr lang="en-US" altLang="de-DE" sz="1800" dirty="0" smtClean="0">
                <a:latin typeface="+mn-lt"/>
              </a:rPr>
              <a:t> + 2</a:t>
            </a:r>
            <a:r>
              <a:rPr lang="en-US" altLang="de-DE" sz="1800" baseline="30000" dirty="0" smtClean="0">
                <a:latin typeface="+mn-lt"/>
              </a:rPr>
              <a:t>nd</a:t>
            </a:r>
            <a:r>
              <a:rPr lang="en-US" altLang="de-DE" sz="1800" dirty="0" smtClean="0">
                <a:latin typeface="+mn-lt"/>
              </a:rPr>
              <a:t> pass</a:t>
            </a:r>
          </a:p>
        </p:txBody>
      </p:sp>
      <p:sp>
        <p:nvSpPr>
          <p:cNvPr id="27" name="Textfeld 26"/>
          <p:cNvSpPr txBox="1"/>
          <p:nvPr/>
        </p:nvSpPr>
        <p:spPr>
          <a:xfrm>
            <a:off x="6559373" y="1140204"/>
            <a:ext cx="3715633" cy="2529923"/>
          </a:xfrm>
          <a:prstGeom prst="rect">
            <a:avLst/>
          </a:prstGeom>
          <a:noFill/>
        </p:spPr>
        <p:txBody>
          <a:bodyPr wrap="none" rtlCol="0">
            <a:spAutoFit/>
          </a:bodyPr>
          <a:lstStyle/>
          <a:p>
            <a:pPr>
              <a:lnSpc>
                <a:spcPct val="110000"/>
              </a:lnSpc>
            </a:pPr>
            <a:r>
              <a:rPr lang="en-US" dirty="0" smtClean="0">
                <a:solidFill>
                  <a:srgbClr val="005555"/>
                </a:solidFill>
              </a:rPr>
              <a:t>Comparative TRAVIS-calculations:</a:t>
            </a:r>
          </a:p>
          <a:p>
            <a:pPr marL="285750" indent="-285750">
              <a:lnSpc>
                <a:spcPct val="110000"/>
              </a:lnSpc>
              <a:buFont typeface="Arial" panose="020B0604020202020204" pitchFamily="34" charset="0"/>
              <a:buChar char="•"/>
            </a:pPr>
            <a:r>
              <a:rPr lang="en-US" dirty="0" smtClean="0"/>
              <a:t>flat n</a:t>
            </a:r>
            <a:r>
              <a:rPr lang="en-US" baseline="-25000" dirty="0" smtClean="0"/>
              <a:t>e</a:t>
            </a:r>
            <a:r>
              <a:rPr lang="en-US" dirty="0" smtClean="0"/>
              <a:t>- and </a:t>
            </a:r>
            <a:br>
              <a:rPr lang="en-US" dirty="0" smtClean="0"/>
            </a:br>
            <a:r>
              <a:rPr lang="en-US" dirty="0" smtClean="0"/>
              <a:t>peaked </a:t>
            </a:r>
            <a:r>
              <a:rPr lang="en-US" dirty="0" err="1" smtClean="0"/>
              <a:t>T</a:t>
            </a:r>
            <a:r>
              <a:rPr lang="en-US" baseline="-25000" dirty="0" err="1" smtClean="0"/>
              <a:t>e</a:t>
            </a:r>
            <a:r>
              <a:rPr lang="en-US" dirty="0" smtClean="0"/>
              <a:t>-profile </a:t>
            </a:r>
            <a:br>
              <a:rPr lang="en-US" dirty="0" smtClean="0"/>
            </a:br>
            <a:r>
              <a:rPr lang="de-DE" dirty="0" err="1" smtClean="0"/>
              <a:t>T</a:t>
            </a:r>
            <a:r>
              <a:rPr lang="de-DE" baseline="-25000" dirty="0" err="1" smtClean="0"/>
              <a:t>e</a:t>
            </a:r>
            <a:r>
              <a:rPr lang="de-DE" dirty="0" smtClean="0"/>
              <a:t> = 3 </a:t>
            </a:r>
            <a:r>
              <a:rPr lang="de-DE" dirty="0" err="1" smtClean="0"/>
              <a:t>keV</a:t>
            </a:r>
            <a:r>
              <a:rPr lang="de-DE" dirty="0" smtClean="0"/>
              <a:t> </a:t>
            </a:r>
            <a:r>
              <a:rPr lang="de-DE" dirty="0"/>
              <a:t/>
            </a:r>
            <a:br>
              <a:rPr lang="de-DE" dirty="0"/>
            </a:br>
            <a:r>
              <a:rPr lang="de-DE" dirty="0" smtClean="0"/>
              <a:t>n</a:t>
            </a:r>
            <a:r>
              <a:rPr lang="de-DE" baseline="-25000" dirty="0" smtClean="0"/>
              <a:t>e</a:t>
            </a:r>
            <a:r>
              <a:rPr lang="de-DE" dirty="0" smtClean="0"/>
              <a:t> = </a:t>
            </a:r>
            <a:r>
              <a:rPr lang="en-US" altLang="de-DE" dirty="0" smtClean="0">
                <a:cs typeface="Arial" panose="020B0604020202020204" pitchFamily="34" charset="0"/>
              </a:rPr>
              <a:t>1.2 </a:t>
            </a:r>
            <a:r>
              <a:rPr lang="en-US" altLang="de-DE" dirty="0">
                <a:cs typeface="Arial" panose="020B0604020202020204" pitchFamily="34" charset="0"/>
              </a:rPr>
              <a:t>∙10</a:t>
            </a:r>
            <a:r>
              <a:rPr lang="en-US" altLang="de-DE" baseline="30000" dirty="0">
                <a:cs typeface="Arial" panose="020B0604020202020204" pitchFamily="34" charset="0"/>
              </a:rPr>
              <a:t>20</a:t>
            </a:r>
            <a:r>
              <a:rPr lang="en-US" altLang="de-DE" dirty="0">
                <a:cs typeface="Arial" panose="020B0604020202020204" pitchFamily="34" charset="0"/>
              </a:rPr>
              <a:t> </a:t>
            </a:r>
            <a:r>
              <a:rPr lang="en-US" altLang="de-DE" dirty="0" smtClean="0">
                <a:cs typeface="Arial" panose="020B0604020202020204" pitchFamily="34" charset="0"/>
              </a:rPr>
              <a:t>m</a:t>
            </a:r>
            <a:r>
              <a:rPr lang="en-US" altLang="de-DE" baseline="30000" dirty="0" smtClean="0">
                <a:cs typeface="Arial" panose="020B0604020202020204" pitchFamily="34" charset="0"/>
              </a:rPr>
              <a:t>-3</a:t>
            </a:r>
            <a:endParaRPr lang="en-US" altLang="de-DE" dirty="0">
              <a:cs typeface="Arial" panose="020B0604020202020204" pitchFamily="34" charset="0"/>
            </a:endParaRPr>
          </a:p>
          <a:p>
            <a:pPr marL="285750" indent="-285750">
              <a:lnSpc>
                <a:spcPct val="110000"/>
              </a:lnSpc>
              <a:buFont typeface="Symbol" panose="05050102010706020507" pitchFamily="18" charset="2"/>
              <a:buChar char="Þ"/>
            </a:pPr>
            <a:r>
              <a:rPr lang="en-US" altLang="de-DE" dirty="0" smtClean="0">
                <a:cs typeface="Arial" panose="020B0604020202020204" pitchFamily="34" charset="0"/>
              </a:rPr>
              <a:t>2 of 5 tiles with</a:t>
            </a:r>
            <a:br>
              <a:rPr lang="en-US" altLang="de-DE" dirty="0" smtClean="0">
                <a:cs typeface="Arial" panose="020B0604020202020204" pitchFamily="34" charset="0"/>
              </a:rPr>
            </a:br>
            <a:r>
              <a:rPr lang="en-US" altLang="de-DE" dirty="0" smtClean="0">
                <a:cs typeface="Arial" panose="020B0604020202020204" pitchFamily="34" charset="0"/>
              </a:rPr>
              <a:t>flat surface only</a:t>
            </a:r>
          </a:p>
          <a:p>
            <a:pPr marL="285750" indent="-285750">
              <a:lnSpc>
                <a:spcPct val="110000"/>
              </a:lnSpc>
              <a:buFont typeface="Symbol" panose="05050102010706020507" pitchFamily="18" charset="2"/>
              <a:buChar char="Þ"/>
            </a:pPr>
            <a:endParaRPr lang="en-US" altLang="de-DE" dirty="0" smtClean="0">
              <a:cs typeface="Arial" panose="020B0604020202020204" pitchFamily="34" charset="0"/>
            </a:endParaRPr>
          </a:p>
        </p:txBody>
      </p:sp>
      <p:sp>
        <p:nvSpPr>
          <p:cNvPr id="28" name="Textfeld 31"/>
          <p:cNvSpPr txBox="1">
            <a:spLocks noChangeArrowheads="1"/>
          </p:cNvSpPr>
          <p:nvPr/>
        </p:nvSpPr>
        <p:spPr bwMode="auto">
          <a:xfrm>
            <a:off x="6557827" y="3920060"/>
            <a:ext cx="2625944" cy="1477328"/>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de-DE" sz="1800" dirty="0" smtClean="0"/>
              <a:t>holographic grating + plane surfaces w/o polarization matching </a:t>
            </a:r>
            <a:br>
              <a:rPr lang="en-US" altLang="de-DE" sz="1800" dirty="0" smtClean="0"/>
            </a:br>
            <a:r>
              <a:rPr lang="en-US" altLang="de-DE" sz="1800" dirty="0" smtClean="0"/>
              <a:t>→ 40% of </a:t>
            </a:r>
            <a:r>
              <a:rPr lang="en-US" altLang="de-DE" sz="1800" dirty="0" err="1" smtClean="0"/>
              <a:t>shinethrough</a:t>
            </a:r>
            <a:r>
              <a:rPr lang="en-US" altLang="de-DE" sz="1800" dirty="0" smtClean="0"/>
              <a:t> converted into X-mode</a:t>
            </a:r>
            <a:endParaRPr lang="en-US" altLang="de-DE" sz="1800" dirty="0"/>
          </a:p>
        </p:txBody>
      </p:sp>
      <p:cxnSp>
        <p:nvCxnSpPr>
          <p:cNvPr id="29" name="Gerade Verbindung mit Pfeil 28"/>
          <p:cNvCxnSpPr/>
          <p:nvPr/>
        </p:nvCxnSpPr>
        <p:spPr>
          <a:xfrm flipV="1">
            <a:off x="5509549" y="3265646"/>
            <a:ext cx="85366" cy="310368"/>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 name="Textfeld 31"/>
          <p:cNvSpPr txBox="1">
            <a:spLocks noChangeArrowheads="1"/>
          </p:cNvSpPr>
          <p:nvPr/>
        </p:nvSpPr>
        <p:spPr bwMode="auto">
          <a:xfrm>
            <a:off x="4398380" y="3623813"/>
            <a:ext cx="1745624" cy="553998"/>
          </a:xfrm>
          <a:prstGeom prst="rect">
            <a:avLst/>
          </a:prstGeom>
          <a:solidFill>
            <a:schemeClr val="bg1">
              <a:alpha val="70195"/>
            </a:schemeClr>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de-DE" sz="1500" i="1" dirty="0" smtClean="0"/>
              <a:t>Polished stainless </a:t>
            </a:r>
          </a:p>
          <a:p>
            <a:pPr algn="ctr">
              <a:spcBef>
                <a:spcPct val="0"/>
              </a:spcBef>
              <a:buNone/>
            </a:pPr>
            <a:r>
              <a:rPr lang="en-US" altLang="de-DE" sz="1500" i="1" dirty="0" smtClean="0"/>
              <a:t>steel panel</a:t>
            </a:r>
            <a:endParaRPr lang="en-US" altLang="de-DE" sz="1500" i="1" dirty="0"/>
          </a:p>
        </p:txBody>
      </p:sp>
      <p:sp>
        <p:nvSpPr>
          <p:cNvPr id="31" name="Rechteck 16"/>
          <p:cNvSpPr>
            <a:spLocks noChangeArrowheads="1"/>
          </p:cNvSpPr>
          <p:nvPr/>
        </p:nvSpPr>
        <p:spPr bwMode="auto">
          <a:xfrm>
            <a:off x="4160246" y="4294286"/>
            <a:ext cx="2070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de-DE" sz="1600" dirty="0" smtClean="0"/>
              <a:t>p</a:t>
            </a:r>
            <a:r>
              <a:rPr lang="en-US" altLang="de-DE" sz="1600" baseline="-25000" dirty="0" smtClean="0"/>
              <a:t>1st</a:t>
            </a:r>
            <a:r>
              <a:rPr lang="en-US" altLang="de-DE" sz="1600" dirty="0" smtClean="0"/>
              <a:t> </a:t>
            </a:r>
            <a:r>
              <a:rPr lang="en-US" altLang="de-DE" sz="1600" baseline="-25000" dirty="0" smtClean="0"/>
              <a:t>pass </a:t>
            </a:r>
            <a:r>
              <a:rPr lang="en-US" altLang="de-DE" sz="1600" dirty="0"/>
              <a:t>= 73 </a:t>
            </a:r>
            <a:r>
              <a:rPr lang="en-US" altLang="de-DE" sz="1600" dirty="0" smtClean="0"/>
              <a:t>%</a:t>
            </a:r>
            <a:r>
              <a:rPr lang="en-US" altLang="de-DE" sz="1600" dirty="0"/>
              <a:t/>
            </a:r>
            <a:br>
              <a:rPr lang="en-US" altLang="de-DE" sz="1600" dirty="0"/>
            </a:br>
            <a:r>
              <a:rPr lang="en-US" altLang="de-DE" sz="1600" dirty="0" smtClean="0"/>
              <a:t>p</a:t>
            </a:r>
            <a:r>
              <a:rPr lang="en-US" altLang="de-DE" sz="1600" baseline="-25000" dirty="0" smtClean="0"/>
              <a:t>2nd</a:t>
            </a:r>
            <a:r>
              <a:rPr lang="en-US" altLang="de-DE" sz="1600" dirty="0" smtClean="0"/>
              <a:t> </a:t>
            </a:r>
            <a:r>
              <a:rPr lang="en-US" altLang="de-DE" sz="1600" baseline="-25000" dirty="0" smtClean="0"/>
              <a:t>pass </a:t>
            </a:r>
            <a:r>
              <a:rPr lang="en-US" altLang="de-DE" sz="1600" dirty="0"/>
              <a:t>= 50 %</a:t>
            </a:r>
            <a:br>
              <a:rPr lang="en-US" altLang="de-DE" sz="1600" dirty="0"/>
            </a:br>
            <a:r>
              <a:rPr lang="de-DE" altLang="de-DE" sz="1600" dirty="0" smtClean="0"/>
              <a:t>p</a:t>
            </a:r>
            <a:r>
              <a:rPr lang="de-DE" altLang="de-DE" sz="1600" baseline="-25000" dirty="0" smtClean="0"/>
              <a:t>3rd</a:t>
            </a:r>
            <a:r>
              <a:rPr lang="de-DE" altLang="de-DE" sz="1600" dirty="0" smtClean="0"/>
              <a:t> </a:t>
            </a:r>
            <a:r>
              <a:rPr lang="de-DE" altLang="de-DE" sz="1600" baseline="-25000" dirty="0" smtClean="0"/>
              <a:t>pass </a:t>
            </a:r>
            <a:r>
              <a:rPr lang="de-DE" altLang="de-DE" sz="1600" dirty="0"/>
              <a:t>= 48 %</a:t>
            </a:r>
            <a:br>
              <a:rPr lang="de-DE" altLang="de-DE" sz="1600" dirty="0"/>
            </a:br>
            <a:r>
              <a:rPr lang="de-DE" altLang="de-DE" sz="1600" dirty="0" err="1"/>
              <a:t>p</a:t>
            </a:r>
            <a:r>
              <a:rPr lang="de-DE" altLang="de-DE" sz="1600" baseline="-25000" dirty="0" err="1"/>
              <a:t>shine</a:t>
            </a:r>
            <a:r>
              <a:rPr lang="de-DE" altLang="de-DE" sz="1600" dirty="0"/>
              <a:t> = 1 % </a:t>
            </a:r>
          </a:p>
          <a:p>
            <a:pPr algn="ctr">
              <a:spcBef>
                <a:spcPct val="0"/>
              </a:spcBef>
              <a:buFontTx/>
              <a:buNone/>
            </a:pPr>
            <a:r>
              <a:rPr lang="de-DE" altLang="de-DE" sz="1600" dirty="0" err="1"/>
              <a:t>p</a:t>
            </a:r>
            <a:r>
              <a:rPr lang="de-DE" altLang="de-DE" sz="1600" baseline="-25000" dirty="0" err="1"/>
              <a:t>stray</a:t>
            </a:r>
            <a:r>
              <a:rPr lang="de-DE" altLang="de-DE" sz="1600" dirty="0"/>
              <a:t> = 11..13 %</a:t>
            </a:r>
          </a:p>
        </p:txBody>
      </p:sp>
      <p:sp>
        <p:nvSpPr>
          <p:cNvPr id="34" name="Textfeld 33"/>
          <p:cNvSpPr txBox="1"/>
          <p:nvPr/>
        </p:nvSpPr>
        <p:spPr>
          <a:xfrm>
            <a:off x="2793507" y="984287"/>
            <a:ext cx="3082895" cy="369332"/>
          </a:xfrm>
          <a:prstGeom prst="rect">
            <a:avLst/>
          </a:prstGeom>
          <a:noFill/>
        </p:spPr>
        <p:txBody>
          <a:bodyPr wrap="none" rtlCol="0">
            <a:spAutoFit/>
          </a:bodyPr>
          <a:lstStyle/>
          <a:p>
            <a:r>
              <a:rPr lang="en-US" dirty="0" smtClean="0">
                <a:solidFill>
                  <a:schemeClr val="bg1"/>
                </a:solidFill>
              </a:rPr>
              <a:t>Example: </a:t>
            </a:r>
            <a:r>
              <a:rPr lang="en-US" dirty="0" err="1" smtClean="0">
                <a:solidFill>
                  <a:schemeClr val="bg1"/>
                </a:solidFill>
              </a:rPr>
              <a:t>Charly</a:t>
            </a:r>
            <a:r>
              <a:rPr lang="en-US" dirty="0" smtClean="0">
                <a:solidFill>
                  <a:schemeClr val="bg1"/>
                </a:solidFill>
              </a:rPr>
              <a:t> 1-beamline</a:t>
            </a:r>
            <a:endParaRPr lang="en-US" dirty="0">
              <a:solidFill>
                <a:schemeClr val="bg1"/>
              </a:solidFill>
            </a:endParaRPr>
          </a:p>
        </p:txBody>
      </p:sp>
      <p:pic>
        <p:nvPicPr>
          <p:cNvPr id="53"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261" y="3265646"/>
            <a:ext cx="2346951" cy="3073828"/>
          </a:xfrm>
          <a:prstGeom prst="rect">
            <a:avLst/>
          </a:prstGeom>
          <a:noFill/>
          <a:ln w="19050">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54" name="Gruppieren 28"/>
          <p:cNvGrpSpPr>
            <a:grpSpLocks/>
          </p:cNvGrpSpPr>
          <p:nvPr/>
        </p:nvGrpSpPr>
        <p:grpSpPr bwMode="auto">
          <a:xfrm>
            <a:off x="950033" y="3737911"/>
            <a:ext cx="1975300" cy="2326417"/>
            <a:chOff x="4089293" y="1993831"/>
            <a:chExt cx="1582738" cy="1870075"/>
          </a:xfrm>
        </p:grpSpPr>
        <p:sp>
          <p:nvSpPr>
            <p:cNvPr id="55" name="Abgerundetes Rechteck 54"/>
            <p:cNvSpPr/>
            <p:nvPr/>
          </p:nvSpPr>
          <p:spPr>
            <a:xfrm>
              <a:off x="4089293" y="2403168"/>
              <a:ext cx="584067" cy="731194"/>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Abgerundetes Rechteck 55"/>
            <p:cNvSpPr/>
            <p:nvPr/>
          </p:nvSpPr>
          <p:spPr>
            <a:xfrm>
              <a:off x="4089293" y="3134362"/>
              <a:ext cx="584067" cy="729544"/>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Abgerundetes Rechteck 56"/>
            <p:cNvSpPr/>
            <p:nvPr/>
          </p:nvSpPr>
          <p:spPr>
            <a:xfrm rot="20895661">
              <a:off x="5244264" y="2505502"/>
              <a:ext cx="329052" cy="510020"/>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Abgerundetes Rechteck 57"/>
            <p:cNvSpPr/>
            <p:nvPr/>
          </p:nvSpPr>
          <p:spPr>
            <a:xfrm rot="20895661">
              <a:off x="5342979" y="3015522"/>
              <a:ext cx="329052" cy="511671"/>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Abgerundetes Rechteck 58"/>
            <p:cNvSpPr/>
            <p:nvPr/>
          </p:nvSpPr>
          <p:spPr>
            <a:xfrm rot="20895661">
              <a:off x="4905341" y="1993831"/>
              <a:ext cx="329052" cy="511671"/>
            </a:xfrm>
            <a:prstGeom prst="roundRect">
              <a:avLst/>
            </a:prstGeom>
            <a:noFill/>
            <a:ln w="254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1" name="Textfeld 60"/>
          <p:cNvSpPr txBox="1"/>
          <p:nvPr/>
        </p:nvSpPr>
        <p:spPr>
          <a:xfrm>
            <a:off x="1117816" y="4552328"/>
            <a:ext cx="529438" cy="400110"/>
          </a:xfrm>
          <a:prstGeom prst="rect">
            <a:avLst/>
          </a:prstGeom>
          <a:noFill/>
        </p:spPr>
        <p:txBody>
          <a:bodyPr wrap="square" rtlCol="0">
            <a:spAutoFit/>
          </a:bodyPr>
          <a:lstStyle/>
          <a:p>
            <a:r>
              <a:rPr lang="de-DE" sz="2000" b="1" dirty="0" smtClean="0"/>
              <a:t>B1</a:t>
            </a:r>
            <a:endParaRPr lang="de-DE" sz="2000" b="1" dirty="0"/>
          </a:p>
        </p:txBody>
      </p:sp>
      <p:sp>
        <p:nvSpPr>
          <p:cNvPr id="62" name="Textfeld 61"/>
          <p:cNvSpPr txBox="1"/>
          <p:nvPr/>
        </p:nvSpPr>
        <p:spPr>
          <a:xfrm>
            <a:off x="1097905" y="5349210"/>
            <a:ext cx="529438" cy="400110"/>
          </a:xfrm>
          <a:prstGeom prst="rect">
            <a:avLst/>
          </a:prstGeom>
          <a:noFill/>
        </p:spPr>
        <p:txBody>
          <a:bodyPr wrap="square" rtlCol="0">
            <a:spAutoFit/>
          </a:bodyPr>
          <a:lstStyle/>
          <a:p>
            <a:r>
              <a:rPr lang="de-DE" sz="2000" b="1" dirty="0" smtClean="0"/>
              <a:t>A1</a:t>
            </a:r>
            <a:endParaRPr lang="de-DE" sz="2000" b="1" dirty="0"/>
          </a:p>
        </p:txBody>
      </p:sp>
      <p:sp>
        <p:nvSpPr>
          <p:cNvPr id="63" name="Textfeld 62"/>
          <p:cNvSpPr txBox="1"/>
          <p:nvPr/>
        </p:nvSpPr>
        <p:spPr>
          <a:xfrm>
            <a:off x="2367443" y="4492193"/>
            <a:ext cx="529438" cy="400110"/>
          </a:xfrm>
          <a:prstGeom prst="rect">
            <a:avLst/>
          </a:prstGeom>
          <a:noFill/>
        </p:spPr>
        <p:txBody>
          <a:bodyPr wrap="square" rtlCol="0">
            <a:spAutoFit/>
          </a:bodyPr>
          <a:lstStyle/>
          <a:p>
            <a:r>
              <a:rPr lang="de-DE" sz="2000" b="1" dirty="0" smtClean="0"/>
              <a:t>D1</a:t>
            </a:r>
            <a:endParaRPr lang="de-DE" sz="2000" b="1" dirty="0"/>
          </a:p>
        </p:txBody>
      </p:sp>
      <p:sp>
        <p:nvSpPr>
          <p:cNvPr id="64" name="Textfeld 63"/>
          <p:cNvSpPr txBox="1"/>
          <p:nvPr/>
        </p:nvSpPr>
        <p:spPr>
          <a:xfrm>
            <a:off x="1935191" y="3854757"/>
            <a:ext cx="529438" cy="400110"/>
          </a:xfrm>
          <a:prstGeom prst="rect">
            <a:avLst/>
          </a:prstGeom>
          <a:noFill/>
        </p:spPr>
        <p:txBody>
          <a:bodyPr wrap="square" rtlCol="0">
            <a:spAutoFit/>
          </a:bodyPr>
          <a:lstStyle/>
          <a:p>
            <a:r>
              <a:rPr lang="de-DE" sz="2000" b="1" dirty="0" smtClean="0"/>
              <a:t>E1</a:t>
            </a:r>
            <a:endParaRPr lang="de-DE" sz="2000" b="1" dirty="0"/>
          </a:p>
        </p:txBody>
      </p:sp>
      <p:sp>
        <p:nvSpPr>
          <p:cNvPr id="65" name="Textfeld 64"/>
          <p:cNvSpPr txBox="1"/>
          <p:nvPr/>
        </p:nvSpPr>
        <p:spPr>
          <a:xfrm>
            <a:off x="2486869" y="5114623"/>
            <a:ext cx="529438" cy="400110"/>
          </a:xfrm>
          <a:prstGeom prst="rect">
            <a:avLst/>
          </a:prstGeom>
          <a:noFill/>
        </p:spPr>
        <p:txBody>
          <a:bodyPr wrap="square" rtlCol="0">
            <a:spAutoFit/>
          </a:bodyPr>
          <a:lstStyle/>
          <a:p>
            <a:r>
              <a:rPr lang="de-DE" sz="2000" b="1" dirty="0" smtClean="0"/>
              <a:t>C1</a:t>
            </a:r>
            <a:endParaRPr lang="de-DE" sz="2000" b="1" dirty="0"/>
          </a:p>
        </p:txBody>
      </p:sp>
      <p:sp>
        <p:nvSpPr>
          <p:cNvPr id="66" name="Pfeil nach unten 65"/>
          <p:cNvSpPr/>
          <p:nvPr/>
        </p:nvSpPr>
        <p:spPr>
          <a:xfrm rot="16200000">
            <a:off x="6040678" y="4538432"/>
            <a:ext cx="201430" cy="327540"/>
          </a:xfrm>
          <a:prstGeom prst="downArrow">
            <a:avLst>
              <a:gd name="adj1" fmla="val 42121"/>
              <a:gd name="adj2" fmla="val 555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aphicFrame>
        <p:nvGraphicFramePr>
          <p:cNvPr id="69" name="Tabelle 68"/>
          <p:cNvGraphicFramePr>
            <a:graphicFrameLocks noGrp="1"/>
          </p:cNvGraphicFramePr>
          <p:nvPr>
            <p:extLst>
              <p:ext uri="{D42A27DB-BD31-4B8C-83A1-F6EECF244321}">
                <p14:modId xmlns:p14="http://schemas.microsoft.com/office/powerpoint/2010/main" val="711092979"/>
              </p:ext>
            </p:extLst>
          </p:nvPr>
        </p:nvGraphicFramePr>
        <p:xfrm>
          <a:off x="9410006" y="3640974"/>
          <a:ext cx="2388269" cy="2698119"/>
        </p:xfrm>
        <a:graphic>
          <a:graphicData uri="http://schemas.openxmlformats.org/drawingml/2006/table">
            <a:tbl>
              <a:tblPr firstRow="1" firstCol="1" bandRow="1">
                <a:tableStyleId>{5C22544A-7EE6-4342-B048-85BDC9FD1C3A}</a:tableStyleId>
              </a:tblPr>
              <a:tblGrid>
                <a:gridCol w="1082945">
                  <a:extLst>
                    <a:ext uri="{9D8B030D-6E8A-4147-A177-3AD203B41FA5}">
                      <a16:colId xmlns:a16="http://schemas.microsoft.com/office/drawing/2014/main" val="3626529201"/>
                    </a:ext>
                  </a:extLst>
                </a:gridCol>
                <a:gridCol w="1305324">
                  <a:extLst>
                    <a:ext uri="{9D8B030D-6E8A-4147-A177-3AD203B41FA5}">
                      <a16:colId xmlns:a16="http://schemas.microsoft.com/office/drawing/2014/main" val="1731394600"/>
                    </a:ext>
                  </a:extLst>
                </a:gridCol>
              </a:tblGrid>
              <a:tr h="790131">
                <a:tc>
                  <a:txBody>
                    <a:bodyPr/>
                    <a:lstStyle/>
                    <a:p>
                      <a:pPr algn="ctr">
                        <a:spcAft>
                          <a:spcPts val="600"/>
                        </a:spcAft>
                      </a:pPr>
                      <a:r>
                        <a:rPr lang="de-DE" sz="1600" dirty="0" smtClean="0">
                          <a:effectLst/>
                        </a:rPr>
                        <a:t>Beam-</a:t>
                      </a:r>
                      <a:br>
                        <a:rPr lang="de-DE" sz="1600" dirty="0" smtClean="0">
                          <a:effectLst/>
                        </a:rPr>
                      </a:br>
                      <a:r>
                        <a:rPr lang="de-DE" sz="1600" dirty="0" err="1" smtClean="0">
                          <a:effectLst/>
                        </a:rPr>
                        <a:t>line</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dirty="0" err="1">
                          <a:effectLst/>
                        </a:rPr>
                        <a:t>Pstray</a:t>
                      </a:r>
                      <a:r>
                        <a:rPr lang="de-DE" sz="1600" dirty="0">
                          <a:effectLst/>
                        </a:rPr>
                        <a:t> after </a:t>
                      </a:r>
                      <a:r>
                        <a:rPr lang="de-DE" sz="1600" dirty="0" smtClean="0">
                          <a:effectLst/>
                        </a:rPr>
                        <a:t/>
                      </a:r>
                      <a:br>
                        <a:rPr lang="de-DE" sz="1600" dirty="0" smtClean="0">
                          <a:effectLst/>
                        </a:rPr>
                      </a:br>
                      <a:r>
                        <a:rPr lang="de-DE" sz="1600" dirty="0" smtClean="0">
                          <a:effectLst/>
                        </a:rPr>
                        <a:t>3 </a:t>
                      </a:r>
                      <a:r>
                        <a:rPr lang="de-DE" sz="1600" dirty="0" err="1" smtClean="0">
                          <a:effectLst/>
                        </a:rPr>
                        <a:t>passes</a:t>
                      </a:r>
                      <a:r>
                        <a:rPr lang="de-DE" sz="1600" dirty="0">
                          <a:effectLst/>
                        </a:rPr>
                        <a:t/>
                      </a:r>
                      <a:br>
                        <a:rPr lang="de-DE" sz="1600" dirty="0">
                          <a:effectLst/>
                        </a:rPr>
                      </a:br>
                      <a:r>
                        <a:rPr lang="de-DE" sz="1600" dirty="0" smtClean="0">
                          <a:effectLst/>
                        </a:rPr>
                        <a:t>OP1.2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158537913"/>
                  </a:ext>
                </a:extLst>
              </a:tr>
              <a:tr h="317998">
                <a:tc>
                  <a:txBody>
                    <a:bodyPr/>
                    <a:lstStyle/>
                    <a:p>
                      <a:pPr algn="ctr">
                        <a:spcAft>
                          <a:spcPts val="600"/>
                        </a:spcAft>
                      </a:pPr>
                      <a:r>
                        <a:rPr lang="en-US" sz="1600">
                          <a:effectLst/>
                        </a:rPr>
                        <a:t>A1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a:effectLst/>
                        </a:rPr>
                        <a:t>21 %</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969031832"/>
                  </a:ext>
                </a:extLst>
              </a:tr>
              <a:tr h="317998">
                <a:tc>
                  <a:txBody>
                    <a:bodyPr/>
                    <a:lstStyle/>
                    <a:p>
                      <a:pPr algn="ctr">
                        <a:spcAft>
                          <a:spcPts val="600"/>
                        </a:spcAft>
                      </a:pPr>
                      <a:r>
                        <a:rPr lang="en-US" sz="1600" dirty="0">
                          <a:effectLst/>
                        </a:rPr>
                        <a:t>B1</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effectLst/>
                        </a:rPr>
                        <a:t>14 %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1319313644"/>
                  </a:ext>
                </a:extLst>
              </a:tr>
              <a:tr h="317998">
                <a:tc>
                  <a:txBody>
                    <a:bodyPr/>
                    <a:lstStyle/>
                    <a:p>
                      <a:pPr algn="ctr">
                        <a:spcAft>
                          <a:spcPts val="600"/>
                        </a:spcAft>
                      </a:pPr>
                      <a:r>
                        <a:rPr lang="en-US" sz="1600">
                          <a:effectLst/>
                        </a:rPr>
                        <a:t>C1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dirty="0" smtClean="0">
                          <a:effectLst/>
                        </a:rPr>
                        <a:t>11 </a:t>
                      </a:r>
                      <a:r>
                        <a:rPr lang="en-US" sz="1600" dirty="0">
                          <a:effectLst/>
                        </a:rPr>
                        <a: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1089393415"/>
                  </a:ext>
                </a:extLst>
              </a:tr>
              <a:tr h="317998">
                <a:tc>
                  <a:txBody>
                    <a:bodyPr/>
                    <a:lstStyle/>
                    <a:p>
                      <a:pPr algn="ctr">
                        <a:spcAft>
                          <a:spcPts val="600"/>
                        </a:spcAft>
                      </a:pPr>
                      <a:r>
                        <a:rPr lang="en-US" sz="1600">
                          <a:effectLst/>
                        </a:rPr>
                        <a:t>D1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en-US" sz="1600">
                          <a:effectLst/>
                        </a:rPr>
                        <a:t>14 %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838263303"/>
                  </a:ext>
                </a:extLst>
              </a:tr>
              <a:tr h="317998">
                <a:tc>
                  <a:txBody>
                    <a:bodyPr/>
                    <a:lstStyle/>
                    <a:p>
                      <a:pPr algn="ctr">
                        <a:spcAft>
                          <a:spcPts val="600"/>
                        </a:spcAft>
                      </a:pPr>
                      <a:r>
                        <a:rPr lang="en-US" sz="1600">
                          <a:effectLst/>
                        </a:rPr>
                        <a:t>E</a:t>
                      </a:r>
                      <a:r>
                        <a:rPr lang="de-DE" sz="1600">
                          <a:effectLst/>
                        </a:rPr>
                        <a:t>1</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a:effectLst/>
                        </a:rPr>
                        <a:t>12 %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658367753"/>
                  </a:ext>
                </a:extLst>
              </a:tr>
              <a:tr h="317998">
                <a:tc>
                  <a:txBody>
                    <a:bodyPr/>
                    <a:lstStyle/>
                    <a:p>
                      <a:pPr algn="ctr">
                        <a:spcAft>
                          <a:spcPts val="600"/>
                        </a:spcAft>
                      </a:pPr>
                      <a:r>
                        <a:rPr lang="de-DE" sz="1600" dirty="0">
                          <a:effectLst/>
                        </a:rPr>
                        <a:t>Average</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tc>
                  <a:txBody>
                    <a:bodyPr/>
                    <a:lstStyle/>
                    <a:p>
                      <a:pPr algn="ctr">
                        <a:spcAft>
                          <a:spcPts val="600"/>
                        </a:spcAft>
                      </a:pPr>
                      <a:r>
                        <a:rPr lang="de-DE" sz="1600" b="1" dirty="0" smtClean="0">
                          <a:effectLst/>
                        </a:rPr>
                        <a:t>14 </a:t>
                      </a:r>
                      <a:r>
                        <a:rPr lang="de-DE" sz="1600" b="1" dirty="0">
                          <a:effectLst/>
                        </a:rPr>
                        <a:t>%</a:t>
                      </a:r>
                      <a:endParaRPr lang="de-DE" sz="16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3" marR="68583" marT="0" marB="0"/>
                </a:tc>
                <a:extLst>
                  <a:ext uri="{0D108BD9-81ED-4DB2-BD59-A6C34878D82A}">
                    <a16:rowId xmlns:a16="http://schemas.microsoft.com/office/drawing/2014/main" val="3947834384"/>
                  </a:ext>
                </a:extLst>
              </a:tr>
            </a:tbl>
          </a:graphicData>
        </a:graphic>
      </p:graphicFrame>
      <p:sp>
        <p:nvSpPr>
          <p:cNvPr id="70" name="Pfeil nach unten 69"/>
          <p:cNvSpPr/>
          <p:nvPr/>
        </p:nvSpPr>
        <p:spPr>
          <a:xfrm rot="16200000">
            <a:off x="6041544" y="4796535"/>
            <a:ext cx="201430" cy="327540"/>
          </a:xfrm>
          <a:prstGeom prst="downArrow">
            <a:avLst>
              <a:gd name="adj1" fmla="val 42121"/>
              <a:gd name="adj2" fmla="val 555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Nach oben gebogener Pfeil 5"/>
          <p:cNvSpPr/>
          <p:nvPr/>
        </p:nvSpPr>
        <p:spPr>
          <a:xfrm rot="5400000">
            <a:off x="8041278" y="5476842"/>
            <a:ext cx="382385" cy="723344"/>
          </a:xfrm>
          <a:prstGeom prst="bentUp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2" name="Pfeil nach unten 71"/>
          <p:cNvSpPr/>
          <p:nvPr/>
        </p:nvSpPr>
        <p:spPr>
          <a:xfrm rot="21600000">
            <a:off x="7770084" y="3411428"/>
            <a:ext cx="201430" cy="327540"/>
          </a:xfrm>
          <a:prstGeom prst="downArrow">
            <a:avLst>
              <a:gd name="adj1" fmla="val 42121"/>
              <a:gd name="adj2" fmla="val 555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2593742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8071137" y="832644"/>
            <a:ext cx="3725914" cy="2990201"/>
          </a:xfrm>
          <a:prstGeom prst="rect">
            <a:avLst/>
          </a:prstGeom>
        </p:spPr>
      </p:pic>
      <p:sp>
        <p:nvSpPr>
          <p:cNvPr id="2" name="Titel 1"/>
          <p:cNvSpPr>
            <a:spLocks noGrp="1"/>
          </p:cNvSpPr>
          <p:nvPr>
            <p:ph type="title"/>
          </p:nvPr>
        </p:nvSpPr>
        <p:spPr/>
        <p:txBody>
          <a:bodyPr/>
          <a:lstStyle/>
          <a:p>
            <a:r>
              <a:rPr lang="en-US" dirty="0"/>
              <a:t>3. OP1.2 results: </a:t>
            </a:r>
            <a:r>
              <a:rPr lang="de-DE" b="0" dirty="0"/>
              <a:t>X</a:t>
            </a:r>
            <a:r>
              <a:rPr lang="de-DE" b="0" dirty="0" smtClean="0"/>
              <a:t>2-operation</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8</a:t>
            </a:fld>
            <a:endParaRPr lang="de-DE" dirty="0"/>
          </a:p>
        </p:txBody>
      </p:sp>
      <p:pic>
        <p:nvPicPr>
          <p:cNvPr id="6" name="Grafik 5"/>
          <p:cNvPicPr>
            <a:picLocks noChangeAspect="1"/>
          </p:cNvPicPr>
          <p:nvPr/>
        </p:nvPicPr>
        <p:blipFill>
          <a:blip r:embed="rId4"/>
          <a:stretch>
            <a:fillRect/>
          </a:stretch>
        </p:blipFill>
        <p:spPr>
          <a:xfrm>
            <a:off x="680627" y="2747462"/>
            <a:ext cx="4075753" cy="3589957"/>
          </a:xfrm>
          <a:prstGeom prst="rect">
            <a:avLst/>
          </a:prstGeom>
        </p:spPr>
      </p:pic>
      <p:sp>
        <p:nvSpPr>
          <p:cNvPr id="7" name="Rectangle 9"/>
          <p:cNvSpPr>
            <a:spLocks noChangeArrowheads="1"/>
          </p:cNvSpPr>
          <p:nvPr/>
        </p:nvSpPr>
        <p:spPr bwMode="auto">
          <a:xfrm>
            <a:off x="541337" y="1183732"/>
            <a:ext cx="7441128" cy="149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smtClean="0">
                <a:latin typeface="+mn-lt"/>
              </a:rPr>
              <a:t>X2-operation with absorption ≈ 100 % &amp; quite high </a:t>
            </a:r>
            <a:r>
              <a:rPr lang="en-US" altLang="de-DE" sz="1800" dirty="0" err="1" smtClean="0">
                <a:latin typeface="+mn-lt"/>
              </a:rPr>
              <a:t>T</a:t>
            </a:r>
            <a:r>
              <a:rPr lang="en-US" altLang="de-DE" sz="1800" baseline="-25000" dirty="0" err="1" smtClean="0">
                <a:latin typeface="+mn-lt"/>
              </a:rPr>
              <a:t>e</a:t>
            </a:r>
            <a:r>
              <a:rPr lang="en-US" altLang="de-DE" sz="1800" dirty="0" smtClean="0">
                <a:latin typeface="+mn-lt"/>
              </a:rPr>
              <a:t> up to 10 </a:t>
            </a:r>
            <a:r>
              <a:rPr lang="en-US" altLang="de-DE" sz="1800" dirty="0" err="1" smtClean="0">
                <a:latin typeface="+mn-lt"/>
              </a:rPr>
              <a:t>keV</a:t>
            </a:r>
            <a:r>
              <a:rPr lang="en-US" altLang="de-DE" sz="1800" dirty="0" smtClean="0">
                <a:latin typeface="+mn-lt"/>
              </a:rPr>
              <a:t>, but flat density profiles in gas fueled discharges with </a:t>
            </a:r>
            <a:r>
              <a:rPr lang="en-US" altLang="de-DE" sz="1800" dirty="0" err="1" smtClean="0">
                <a:latin typeface="+mn-lt"/>
              </a:rPr>
              <a:t>T</a:t>
            </a:r>
            <a:r>
              <a:rPr lang="en-US" altLang="de-DE" sz="1800" baseline="-25000" dirty="0" err="1" smtClean="0">
                <a:latin typeface="+mn-lt"/>
              </a:rPr>
              <a:t>i</a:t>
            </a:r>
            <a:r>
              <a:rPr lang="en-US" altLang="de-DE" sz="1800" dirty="0" smtClean="0">
                <a:latin typeface="+mn-lt"/>
              </a:rPr>
              <a:t> &lt; 1.5 </a:t>
            </a:r>
            <a:r>
              <a:rPr lang="en-US" altLang="de-DE" sz="1800" dirty="0" err="1" smtClean="0">
                <a:latin typeface="+mn-lt"/>
              </a:rPr>
              <a:t>keV</a:t>
            </a:r>
            <a:r>
              <a:rPr lang="en-US" altLang="de-DE" sz="1800" dirty="0" smtClean="0">
                <a:latin typeface="+mn-lt"/>
              </a:rPr>
              <a:t> </a:t>
            </a:r>
            <a:r>
              <a:rPr lang="en-US" altLang="de-DE" sz="1800" dirty="0" smtClean="0">
                <a:latin typeface="+mn-lt"/>
                <a:cs typeface="Arial" panose="020B0604020202020204" pitchFamily="34" charset="0"/>
              </a:rPr>
              <a:t> </a:t>
            </a:r>
            <a:endParaRPr lang="en-US" altLang="de-DE" sz="1800" dirty="0" smtClean="0">
              <a:latin typeface="+mn-lt"/>
            </a:endParaRPr>
          </a:p>
          <a:p>
            <a:pPr marL="284400" indent="-284400">
              <a:lnSpc>
                <a:spcPct val="110000"/>
              </a:lnSpc>
              <a:spcBef>
                <a:spcPts val="600"/>
              </a:spcBef>
              <a:buFont typeface="Symbol" panose="05050102010706020507" pitchFamily="18" charset="2"/>
              <a:buChar char="Þ"/>
              <a:defRPr/>
            </a:pPr>
            <a:r>
              <a:rPr lang="en-US" altLang="de-DE" sz="1800" dirty="0" smtClean="0">
                <a:latin typeface="+mn-lt"/>
              </a:rPr>
              <a:t>Clamping of </a:t>
            </a:r>
            <a:r>
              <a:rPr lang="en-US" altLang="de-DE" sz="1800" dirty="0" err="1" smtClean="0">
                <a:latin typeface="+mn-lt"/>
              </a:rPr>
              <a:t>T</a:t>
            </a:r>
            <a:r>
              <a:rPr lang="en-US" altLang="de-DE" sz="1800" baseline="-25000" dirty="0" err="1" smtClean="0">
                <a:latin typeface="+mn-lt"/>
              </a:rPr>
              <a:t>i</a:t>
            </a:r>
            <a:r>
              <a:rPr lang="en-US" altLang="de-DE" sz="1800" dirty="0" smtClean="0">
                <a:latin typeface="+mn-lt"/>
              </a:rPr>
              <a:t> by enhanced core turbulence (TEM/ITG)</a:t>
            </a:r>
          </a:p>
          <a:p>
            <a:pPr>
              <a:lnSpc>
                <a:spcPct val="110000"/>
              </a:lnSpc>
              <a:spcBef>
                <a:spcPts val="600"/>
              </a:spcBef>
              <a:defRPr/>
            </a:pPr>
            <a:r>
              <a:rPr lang="en-US" altLang="de-DE" sz="1800" dirty="0" smtClean="0">
                <a:latin typeface="+mn-lt"/>
              </a:rPr>
              <a:t>Peaked </a:t>
            </a:r>
            <a:r>
              <a:rPr lang="en-US" altLang="de-DE" sz="1800" dirty="0" err="1" smtClean="0">
                <a:latin typeface="+mn-lt"/>
              </a:rPr>
              <a:t>T</a:t>
            </a:r>
            <a:r>
              <a:rPr lang="en-US" altLang="de-DE" sz="1800" baseline="-25000" dirty="0" err="1" smtClean="0">
                <a:latin typeface="+mn-lt"/>
              </a:rPr>
              <a:t>i</a:t>
            </a:r>
            <a:r>
              <a:rPr lang="en-US" altLang="de-DE" sz="1800" dirty="0" smtClean="0">
                <a:latin typeface="+mn-lt"/>
              </a:rPr>
              <a:t>-profiles only demonstrated with peaked n</a:t>
            </a:r>
            <a:r>
              <a:rPr lang="en-US" altLang="de-DE" sz="1800" baseline="-25000" dirty="0" smtClean="0">
                <a:latin typeface="+mn-lt"/>
              </a:rPr>
              <a:t>e</a:t>
            </a:r>
            <a:r>
              <a:rPr lang="en-US" altLang="de-DE" sz="1800" dirty="0" smtClean="0">
                <a:latin typeface="+mn-lt"/>
              </a:rPr>
              <a:t>-profiles</a:t>
            </a:r>
          </a:p>
        </p:txBody>
      </p:sp>
      <p:sp>
        <p:nvSpPr>
          <p:cNvPr id="9" name="Ellipse 8"/>
          <p:cNvSpPr/>
          <p:nvPr/>
        </p:nvSpPr>
        <p:spPr>
          <a:xfrm>
            <a:off x="3771249" y="5247979"/>
            <a:ext cx="794786" cy="478972"/>
          </a:xfrm>
          <a:prstGeom prst="ellipse">
            <a:avLst/>
          </a:prstGeom>
          <a:noFill/>
          <a:ln w="19050" cmpd="sng">
            <a:solidFill>
              <a:srgbClr val="FFC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0" name="Textfeld 9"/>
          <p:cNvSpPr txBox="1"/>
          <p:nvPr/>
        </p:nvSpPr>
        <p:spPr>
          <a:xfrm>
            <a:off x="4782687" y="2799609"/>
            <a:ext cx="2555187" cy="589905"/>
          </a:xfrm>
          <a:prstGeom prst="rect">
            <a:avLst/>
          </a:prstGeom>
          <a:noFill/>
        </p:spPr>
        <p:txBody>
          <a:bodyPr wrap="none" lIns="0" tIns="0" rIns="0" bIns="0" rtlCol="0" anchor="t" anchorCtr="0">
            <a:spAutoFit/>
          </a:bodyPr>
          <a:lstStyle/>
          <a:p>
            <a:pPr>
              <a:lnSpc>
                <a:spcPts val="2300"/>
              </a:lnSpc>
              <a:spcBef>
                <a:spcPts val="1150"/>
              </a:spcBef>
            </a:pPr>
            <a:r>
              <a:rPr lang="de-DE" sz="1500" i="1" dirty="0" smtClean="0"/>
              <a:t>[</a:t>
            </a:r>
            <a:r>
              <a:rPr lang="en-US" sz="1500" i="1" dirty="0"/>
              <a:t>M.N.A. </a:t>
            </a:r>
            <a:r>
              <a:rPr lang="en-US" sz="1500" i="1" dirty="0" err="1"/>
              <a:t>Beurskens</a:t>
            </a:r>
            <a:r>
              <a:rPr lang="en-US" sz="1500" i="1" dirty="0"/>
              <a:t> et al 2021 </a:t>
            </a:r>
            <a:r>
              <a:rPr lang="en-US" sz="1500" i="1" dirty="0" smtClean="0"/>
              <a:t/>
            </a:r>
            <a:br>
              <a:rPr lang="en-US" sz="1500" i="1" dirty="0" smtClean="0"/>
            </a:br>
            <a:r>
              <a:rPr lang="en-US" sz="1500" i="1" dirty="0" err="1" smtClean="0"/>
              <a:t>Nucl</a:t>
            </a:r>
            <a:r>
              <a:rPr lang="en-US" sz="1500" i="1" dirty="0"/>
              <a:t>. Fusion </a:t>
            </a:r>
            <a:r>
              <a:rPr lang="en-US" sz="1500" b="1" i="1" dirty="0"/>
              <a:t>61</a:t>
            </a:r>
            <a:r>
              <a:rPr lang="en-US" sz="1500" i="1" dirty="0"/>
              <a:t> </a:t>
            </a:r>
            <a:r>
              <a:rPr lang="en-US" sz="1500" i="1" dirty="0" smtClean="0"/>
              <a:t>116072]  </a:t>
            </a:r>
          </a:p>
        </p:txBody>
      </p:sp>
      <p:sp>
        <p:nvSpPr>
          <p:cNvPr id="11" name="Textfeld 10"/>
          <p:cNvSpPr txBox="1"/>
          <p:nvPr/>
        </p:nvSpPr>
        <p:spPr>
          <a:xfrm>
            <a:off x="9084773" y="1174847"/>
            <a:ext cx="2374048" cy="589905"/>
          </a:xfrm>
          <a:prstGeom prst="rect">
            <a:avLst/>
          </a:prstGeom>
          <a:noFill/>
        </p:spPr>
        <p:txBody>
          <a:bodyPr wrap="none" lIns="0" tIns="0" rIns="0" bIns="0" rtlCol="0" anchor="t" anchorCtr="0">
            <a:spAutoFit/>
          </a:bodyPr>
          <a:lstStyle/>
          <a:p>
            <a:pPr>
              <a:lnSpc>
                <a:spcPts val="2300"/>
              </a:lnSpc>
              <a:spcBef>
                <a:spcPts val="1150"/>
              </a:spcBef>
            </a:pPr>
            <a:r>
              <a:rPr lang="it-IT" sz="1500" i="1" dirty="0" smtClean="0"/>
              <a:t>[S.A</a:t>
            </a:r>
            <a:r>
              <a:rPr lang="it-IT" sz="1500" i="1" dirty="0"/>
              <a:t>. </a:t>
            </a:r>
            <a:r>
              <a:rPr lang="it-IT" sz="1500" i="1" dirty="0" err="1"/>
              <a:t>Bozhenkov</a:t>
            </a:r>
            <a:r>
              <a:rPr lang="it-IT" sz="1500" i="1" dirty="0"/>
              <a:t> et al 2020 </a:t>
            </a:r>
            <a:r>
              <a:rPr lang="it-IT" sz="1500" i="1" dirty="0" smtClean="0"/>
              <a:t/>
            </a:r>
            <a:br>
              <a:rPr lang="it-IT" sz="1500" i="1" dirty="0" smtClean="0"/>
            </a:br>
            <a:r>
              <a:rPr lang="it-IT" sz="1500" i="1" dirty="0" err="1" smtClean="0"/>
              <a:t>Nucl</a:t>
            </a:r>
            <a:r>
              <a:rPr lang="it-IT" sz="1500" i="1" dirty="0"/>
              <a:t>. Fusion </a:t>
            </a:r>
            <a:r>
              <a:rPr lang="it-IT" sz="1500" b="1" i="1" dirty="0"/>
              <a:t>60</a:t>
            </a:r>
            <a:r>
              <a:rPr lang="it-IT" sz="1500" i="1" dirty="0"/>
              <a:t> </a:t>
            </a:r>
            <a:r>
              <a:rPr lang="it-IT" sz="1500" i="1" dirty="0" smtClean="0"/>
              <a:t>066011]</a:t>
            </a:r>
            <a:endParaRPr lang="en-US" sz="1500" i="1" dirty="0" err="1" smtClean="0"/>
          </a:p>
        </p:txBody>
      </p:sp>
      <p:pic>
        <p:nvPicPr>
          <p:cNvPr id="12" name="Grafik 11"/>
          <p:cNvPicPr>
            <a:picLocks noChangeAspect="1"/>
          </p:cNvPicPr>
          <p:nvPr/>
        </p:nvPicPr>
        <p:blipFill>
          <a:blip r:embed="rId5"/>
          <a:stretch>
            <a:fillRect/>
          </a:stretch>
        </p:blipFill>
        <p:spPr>
          <a:xfrm>
            <a:off x="5954341" y="3572957"/>
            <a:ext cx="3862712" cy="2943610"/>
          </a:xfrm>
          <a:prstGeom prst="rect">
            <a:avLst/>
          </a:prstGeom>
        </p:spPr>
      </p:pic>
      <p:sp>
        <p:nvSpPr>
          <p:cNvPr id="13" name="Textfeld 12"/>
          <p:cNvSpPr txBox="1"/>
          <p:nvPr/>
        </p:nvSpPr>
        <p:spPr>
          <a:xfrm>
            <a:off x="9797016" y="5452561"/>
            <a:ext cx="2000035" cy="884858"/>
          </a:xfrm>
          <a:prstGeom prst="rect">
            <a:avLst/>
          </a:prstGeom>
          <a:noFill/>
        </p:spPr>
        <p:txBody>
          <a:bodyPr wrap="none" lIns="0" tIns="0" rIns="0" bIns="0" rtlCol="0" anchor="t" anchorCtr="0">
            <a:spAutoFit/>
          </a:bodyPr>
          <a:lstStyle/>
          <a:p>
            <a:pPr>
              <a:lnSpc>
                <a:spcPts val="2300"/>
              </a:lnSpc>
              <a:spcBef>
                <a:spcPts val="1150"/>
              </a:spcBef>
            </a:pPr>
            <a:r>
              <a:rPr lang="en-US" sz="1500" i="1" dirty="0" smtClean="0"/>
              <a:t>[J </a:t>
            </a:r>
            <a:r>
              <a:rPr lang="en-US" sz="1500" i="1" dirty="0"/>
              <a:t>A </a:t>
            </a:r>
            <a:r>
              <a:rPr lang="en-US" sz="1500" i="1" dirty="0" err="1"/>
              <a:t>Alcusón</a:t>
            </a:r>
            <a:r>
              <a:rPr lang="en-US" sz="1500" i="1" dirty="0"/>
              <a:t> et al 2020 </a:t>
            </a:r>
            <a:r>
              <a:rPr lang="en-US" sz="1500" i="1" dirty="0" smtClean="0"/>
              <a:t/>
            </a:r>
            <a:br>
              <a:rPr lang="en-US" sz="1500" i="1" dirty="0" smtClean="0"/>
            </a:br>
            <a:r>
              <a:rPr lang="en-US" sz="1500" i="1" dirty="0" smtClean="0"/>
              <a:t>Plasma </a:t>
            </a:r>
            <a:r>
              <a:rPr lang="en-US" sz="1500" i="1" dirty="0"/>
              <a:t>Phys. Control. </a:t>
            </a:r>
            <a:r>
              <a:rPr lang="en-US" sz="1500" i="1" dirty="0" smtClean="0"/>
              <a:t/>
            </a:r>
            <a:br>
              <a:rPr lang="en-US" sz="1500" i="1" dirty="0" smtClean="0"/>
            </a:br>
            <a:r>
              <a:rPr lang="en-US" sz="1500" i="1" dirty="0" smtClean="0"/>
              <a:t>Fusion </a:t>
            </a:r>
            <a:r>
              <a:rPr lang="en-US" sz="1500" b="1" i="1" dirty="0"/>
              <a:t>62</a:t>
            </a:r>
            <a:r>
              <a:rPr lang="en-US" sz="1500" i="1" dirty="0"/>
              <a:t> </a:t>
            </a:r>
            <a:r>
              <a:rPr lang="en-US" sz="1500" i="1" dirty="0" smtClean="0"/>
              <a:t>035005]</a:t>
            </a:r>
          </a:p>
        </p:txBody>
      </p:sp>
      <p:sp>
        <p:nvSpPr>
          <p:cNvPr id="14" name="Textfeld 13"/>
          <p:cNvSpPr txBox="1"/>
          <p:nvPr/>
        </p:nvSpPr>
        <p:spPr>
          <a:xfrm>
            <a:off x="7202818" y="4210384"/>
            <a:ext cx="682879" cy="562846"/>
          </a:xfrm>
          <a:prstGeom prst="rect">
            <a:avLst/>
          </a:prstGeom>
          <a:noFill/>
        </p:spPr>
        <p:txBody>
          <a:bodyPr wrap="none" lIns="0" tIns="0" rIns="0" bIns="0" rtlCol="0" anchor="t" anchorCtr="0">
            <a:spAutoFit/>
          </a:bodyPr>
          <a:lstStyle/>
          <a:p>
            <a:pPr algn="ctr">
              <a:lnSpc>
                <a:spcPts val="2300"/>
              </a:lnSpc>
              <a:spcBef>
                <a:spcPts val="1150"/>
              </a:spcBef>
            </a:pPr>
            <a:r>
              <a:rPr lang="en-US" sz="1600" i="1" dirty="0" smtClean="0"/>
              <a:t>stability</a:t>
            </a:r>
            <a:br>
              <a:rPr lang="en-US" sz="1600" i="1" dirty="0" smtClean="0"/>
            </a:br>
            <a:r>
              <a:rPr lang="en-US" sz="1600" i="1" dirty="0" smtClean="0"/>
              <a:t>valley</a:t>
            </a:r>
          </a:p>
        </p:txBody>
      </p:sp>
      <p:sp>
        <p:nvSpPr>
          <p:cNvPr id="15" name="Textfeld 14"/>
          <p:cNvSpPr txBox="1"/>
          <p:nvPr/>
        </p:nvSpPr>
        <p:spPr>
          <a:xfrm>
            <a:off x="4261901" y="4083157"/>
            <a:ext cx="1263167" cy="589905"/>
          </a:xfrm>
          <a:prstGeom prst="rect">
            <a:avLst/>
          </a:prstGeom>
          <a:solidFill>
            <a:schemeClr val="bg1">
              <a:alpha val="58000"/>
            </a:schemeClr>
          </a:solidFill>
          <a:ln>
            <a:solidFill>
              <a:schemeClr val="tx1">
                <a:lumMod val="50000"/>
                <a:lumOff val="50000"/>
              </a:schemeClr>
            </a:solidFill>
          </a:ln>
        </p:spPr>
        <p:txBody>
          <a:bodyPr wrap="none" lIns="0" tIns="0" rIns="0" bIns="0" rtlCol="0" anchor="t" anchorCtr="0">
            <a:spAutoFit/>
          </a:bodyPr>
          <a:lstStyle/>
          <a:p>
            <a:pPr algn="ctr">
              <a:lnSpc>
                <a:spcPts val="2300"/>
              </a:lnSpc>
              <a:spcBef>
                <a:spcPts val="1150"/>
              </a:spcBef>
            </a:pPr>
            <a:r>
              <a:rPr lang="en-US" sz="1500" i="1" dirty="0" smtClean="0"/>
              <a:t>Envisaged</a:t>
            </a:r>
            <a:br>
              <a:rPr lang="en-US" sz="1500" i="1" dirty="0" smtClean="0"/>
            </a:br>
            <a:r>
              <a:rPr lang="en-US" sz="1500" i="1" dirty="0" smtClean="0"/>
              <a:t> density range </a:t>
            </a:r>
          </a:p>
        </p:txBody>
      </p:sp>
      <p:cxnSp>
        <p:nvCxnSpPr>
          <p:cNvPr id="16" name="Gerade Verbindung mit Pfeil 15"/>
          <p:cNvCxnSpPr/>
          <p:nvPr/>
        </p:nvCxnSpPr>
        <p:spPr>
          <a:xfrm flipH="1">
            <a:off x="4390773" y="4783528"/>
            <a:ext cx="115534" cy="353985"/>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93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7177929" y="948821"/>
            <a:ext cx="4809676" cy="5540877"/>
          </a:xfrm>
          <a:prstGeom prst="rect">
            <a:avLst/>
          </a:prstGeom>
        </p:spPr>
      </p:pic>
      <p:sp>
        <p:nvSpPr>
          <p:cNvPr id="2" name="Titel 1"/>
          <p:cNvSpPr>
            <a:spLocks noGrp="1"/>
          </p:cNvSpPr>
          <p:nvPr>
            <p:ph type="title"/>
          </p:nvPr>
        </p:nvSpPr>
        <p:spPr/>
        <p:txBody>
          <a:bodyPr/>
          <a:lstStyle/>
          <a:p>
            <a:r>
              <a:rPr lang="en-US" dirty="0" smtClean="0"/>
              <a:t>3. OP1.2 results: </a:t>
            </a:r>
            <a:r>
              <a:rPr lang="en-US" b="0" dirty="0" smtClean="0"/>
              <a:t>O2 beyond X2-cutoff with pellets</a:t>
            </a:r>
            <a:endParaRPr lang="en-US" b="0" dirty="0"/>
          </a:p>
        </p:txBody>
      </p:sp>
      <p:sp>
        <p:nvSpPr>
          <p:cNvPr id="3" name="Datumsplatzhalter 2"/>
          <p:cNvSpPr>
            <a:spLocks noGrp="1"/>
          </p:cNvSpPr>
          <p:nvPr>
            <p:ph type="dt" sz="half" idx="10"/>
          </p:nvPr>
        </p:nvSpPr>
        <p:spPr/>
        <p:txBody>
          <a:bodyPr/>
          <a:lstStyle/>
          <a:p>
            <a:r>
              <a:rPr lang="en-US" smtClean="0"/>
              <a:t>Triple-Beampath-scenario for O2-heating at W7-X</a:t>
            </a:r>
            <a:endParaRPr lang="de-DE" dirty="0"/>
          </a:p>
        </p:txBody>
      </p:sp>
      <p:sp>
        <p:nvSpPr>
          <p:cNvPr id="4" name="Fußzeilenplatzhalter 3"/>
          <p:cNvSpPr>
            <a:spLocks noGrp="1"/>
          </p:cNvSpPr>
          <p:nvPr>
            <p:ph type="ftr" sz="quarter" idx="11"/>
          </p:nvPr>
        </p:nvSpPr>
        <p:spPr/>
        <p:txBody>
          <a:bodyPr/>
          <a:lstStyle/>
          <a:p>
            <a:pPr algn="l">
              <a:tabLst>
                <a:tab pos="9775825" algn="r"/>
                <a:tab pos="10226675" algn="r"/>
              </a:tabLst>
            </a:pPr>
            <a:r>
              <a:rPr lang="de-DE" smtClean="0"/>
              <a:t>Max-Planck-Institut für Plasmaphysik | Torsten Stange | 21.06.2022</a:t>
            </a:r>
            <a:endParaRPr lang="de-DE" dirty="0"/>
          </a:p>
        </p:txBody>
      </p:sp>
      <p:sp>
        <p:nvSpPr>
          <p:cNvPr id="5" name="Foliennummernplatzhalter 4"/>
          <p:cNvSpPr>
            <a:spLocks noGrp="1"/>
          </p:cNvSpPr>
          <p:nvPr>
            <p:ph type="sldNum" sz="quarter" idx="12"/>
          </p:nvPr>
        </p:nvSpPr>
        <p:spPr/>
        <p:txBody>
          <a:bodyPr/>
          <a:lstStyle/>
          <a:p>
            <a:fld id="{3B1A4699-952B-42DA-8DC4-38A59B49610C}" type="slidenum">
              <a:rPr lang="de-DE" smtClean="0"/>
              <a:pPr/>
              <a:t>9</a:t>
            </a:fld>
            <a:endParaRPr lang="de-DE" dirty="0"/>
          </a:p>
        </p:txBody>
      </p:sp>
      <p:sp>
        <p:nvSpPr>
          <p:cNvPr id="13" name="Rectangle 9"/>
          <p:cNvSpPr>
            <a:spLocks noChangeArrowheads="1"/>
          </p:cNvSpPr>
          <p:nvPr/>
        </p:nvSpPr>
        <p:spPr bwMode="auto">
          <a:xfrm>
            <a:off x="541336" y="1196356"/>
            <a:ext cx="6554407" cy="543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400" indent="-284400">
              <a:lnSpc>
                <a:spcPct val="110000"/>
              </a:lnSpc>
              <a:spcBef>
                <a:spcPts val="600"/>
              </a:spcBef>
              <a:defRPr/>
            </a:pPr>
            <a:r>
              <a:rPr lang="en-US" altLang="de-DE" sz="1800" dirty="0" smtClean="0">
                <a:latin typeface="+mn-lt"/>
              </a:rPr>
              <a:t>X2-startup + dynamic change to O2 in the first 2s</a:t>
            </a:r>
          </a:p>
          <a:p>
            <a:pPr marL="284400" indent="-284400">
              <a:lnSpc>
                <a:spcPct val="110000"/>
              </a:lnSpc>
              <a:spcBef>
                <a:spcPts val="600"/>
              </a:spcBef>
              <a:defRPr/>
            </a:pPr>
            <a:r>
              <a:rPr lang="en-US" altLang="de-DE" sz="1800" dirty="0" smtClean="0">
                <a:latin typeface="+mn-lt"/>
              </a:rPr>
              <a:t>Pellets </a:t>
            </a:r>
            <a:r>
              <a:rPr lang="en-US" altLang="de-DE" sz="1800" dirty="0">
                <a:latin typeface="+mn-lt"/>
              </a:rPr>
              <a:t>to steepen density </a:t>
            </a:r>
            <a:r>
              <a:rPr lang="en-US" altLang="de-DE" sz="1800" dirty="0" smtClean="0">
                <a:latin typeface="+mn-lt"/>
              </a:rPr>
              <a:t>profile &amp; overcome X2-cutoff</a:t>
            </a:r>
          </a:p>
          <a:p>
            <a:pPr marL="284400" indent="-284400">
              <a:lnSpc>
                <a:spcPct val="110000"/>
              </a:lnSpc>
              <a:spcBef>
                <a:spcPts val="600"/>
              </a:spcBef>
              <a:defRPr/>
            </a:pPr>
            <a:r>
              <a:rPr lang="en-US" altLang="de-DE" sz="1800" dirty="0" smtClean="0">
                <a:latin typeface="+mn-lt"/>
              </a:rPr>
              <a:t>Low stray radiation demonstrated @ envisaged optimal </a:t>
            </a:r>
            <a:br>
              <a:rPr lang="en-US" altLang="de-DE" sz="1800" dirty="0" smtClean="0">
                <a:latin typeface="+mn-lt"/>
              </a:rPr>
            </a:br>
            <a:r>
              <a:rPr lang="en-US" altLang="de-DE" sz="1800" dirty="0" err="1" smtClean="0">
                <a:latin typeface="+mn-lt"/>
              </a:rPr>
              <a:t>T</a:t>
            </a:r>
            <a:r>
              <a:rPr lang="en-US" altLang="de-DE" sz="1800" baseline="-25000" dirty="0" err="1" smtClean="0">
                <a:latin typeface="+mn-lt"/>
              </a:rPr>
              <a:t>e</a:t>
            </a:r>
            <a:r>
              <a:rPr lang="en-US" altLang="de-DE" sz="1800" dirty="0" smtClean="0">
                <a:latin typeface="+mn-lt"/>
              </a:rPr>
              <a:t> = 3 </a:t>
            </a:r>
            <a:r>
              <a:rPr lang="en-US" altLang="de-DE" sz="1800" dirty="0" err="1" smtClean="0">
                <a:latin typeface="+mn-lt"/>
              </a:rPr>
              <a:t>keV</a:t>
            </a:r>
            <a:r>
              <a:rPr lang="en-US" altLang="de-DE" sz="1800" dirty="0" smtClean="0">
                <a:latin typeface="+mn-lt"/>
              </a:rPr>
              <a:t> (after restart of startup </a:t>
            </a:r>
            <a:r>
              <a:rPr lang="en-US" altLang="de-DE" sz="1800" dirty="0" err="1" smtClean="0">
                <a:latin typeface="+mn-lt"/>
              </a:rPr>
              <a:t>gyrotrons</a:t>
            </a:r>
            <a:r>
              <a:rPr lang="en-US" altLang="de-DE" sz="1800" dirty="0" smtClean="0">
                <a:latin typeface="+mn-lt"/>
              </a:rPr>
              <a:t>)</a:t>
            </a:r>
          </a:p>
          <a:p>
            <a:pPr marL="284400" indent="-284400">
              <a:lnSpc>
                <a:spcPct val="110000"/>
              </a:lnSpc>
              <a:spcBef>
                <a:spcPts val="600"/>
              </a:spcBef>
              <a:defRPr/>
            </a:pPr>
            <a:r>
              <a:rPr lang="en-US" altLang="de-DE" sz="1800" dirty="0" smtClean="0">
                <a:latin typeface="+mn-lt"/>
              </a:rPr>
              <a:t>Demonstration </a:t>
            </a:r>
            <a:r>
              <a:rPr lang="en-US" altLang="de-DE" sz="1800" dirty="0">
                <a:latin typeface="+mn-lt"/>
              </a:rPr>
              <a:t>of </a:t>
            </a:r>
            <a:r>
              <a:rPr lang="en-US" altLang="de-DE" sz="1800" dirty="0" smtClean="0">
                <a:latin typeface="+mn-lt"/>
              </a:rPr>
              <a:t>efficient power transfer of </a:t>
            </a:r>
            <a:r>
              <a:rPr lang="en-US" altLang="de-DE" sz="1800" dirty="0" err="1">
                <a:latin typeface="+mn-lt"/>
              </a:rPr>
              <a:t>T</a:t>
            </a:r>
            <a:r>
              <a:rPr lang="en-US" altLang="de-DE" sz="1800" baseline="-25000" dirty="0" err="1">
                <a:latin typeface="+mn-lt"/>
              </a:rPr>
              <a:t>e</a:t>
            </a:r>
            <a:r>
              <a:rPr lang="en-US" altLang="de-DE" sz="1800" dirty="0">
                <a:latin typeface="+mn-lt"/>
              </a:rPr>
              <a:t> </a:t>
            </a:r>
            <a:r>
              <a:rPr lang="en-US" altLang="de-DE" sz="1800" dirty="0" smtClean="0">
                <a:latin typeface="+mn-lt"/>
              </a:rPr>
              <a:t>to </a:t>
            </a:r>
            <a:r>
              <a:rPr lang="en-US" altLang="de-DE" sz="1800" dirty="0" err="1">
                <a:latin typeface="+mn-lt"/>
              </a:rPr>
              <a:t>T</a:t>
            </a:r>
            <a:r>
              <a:rPr lang="en-US" altLang="de-DE" sz="1800" baseline="-25000" dirty="0" err="1">
                <a:latin typeface="+mn-lt"/>
              </a:rPr>
              <a:t>i</a:t>
            </a:r>
            <a:r>
              <a:rPr lang="en-US" altLang="de-DE" sz="1800" dirty="0">
                <a:latin typeface="+mn-lt"/>
              </a:rPr>
              <a:t> </a:t>
            </a:r>
            <a:r>
              <a:rPr lang="en-US" altLang="de-DE" sz="1800" dirty="0" smtClean="0">
                <a:latin typeface="+mn-lt"/>
              </a:rPr>
              <a:t/>
            </a:r>
            <a:br>
              <a:rPr lang="en-US" altLang="de-DE" sz="1800" dirty="0" smtClean="0">
                <a:latin typeface="+mn-lt"/>
              </a:rPr>
            </a:br>
            <a:r>
              <a:rPr lang="en-US" altLang="de-DE" sz="1800" dirty="0" smtClean="0">
                <a:latin typeface="+mn-lt"/>
              </a:rPr>
              <a:t>in </a:t>
            </a:r>
            <a:r>
              <a:rPr lang="en-US" altLang="de-DE" sz="1800" dirty="0">
                <a:latin typeface="+mn-lt"/>
              </a:rPr>
              <a:t>an electron </a:t>
            </a:r>
            <a:r>
              <a:rPr lang="en-US" altLang="de-DE" sz="1800" dirty="0" smtClean="0">
                <a:latin typeface="+mn-lt"/>
              </a:rPr>
              <a:t>heated </a:t>
            </a:r>
            <a:r>
              <a:rPr lang="en-US" altLang="de-DE" sz="1800" dirty="0">
                <a:latin typeface="+mn-lt"/>
              </a:rPr>
              <a:t>high density scenario </a:t>
            </a:r>
            <a:endParaRPr lang="en-US" altLang="de-DE" sz="1800" dirty="0" smtClean="0">
              <a:latin typeface="+mn-lt"/>
            </a:endParaRPr>
          </a:p>
          <a:p>
            <a:pPr marL="284400" indent="-284400">
              <a:lnSpc>
                <a:spcPct val="110000"/>
              </a:lnSpc>
              <a:spcBef>
                <a:spcPts val="600"/>
              </a:spcBef>
              <a:defRPr/>
            </a:pPr>
            <a:r>
              <a:rPr lang="en-US" altLang="de-DE" sz="1800" dirty="0" smtClean="0">
                <a:latin typeface="+mn-lt"/>
              </a:rPr>
              <a:t>TRAVIS results in very good agreement with measurements</a:t>
            </a:r>
            <a:endParaRPr lang="en-US" altLang="de-DE" sz="1800" dirty="0">
              <a:latin typeface="+mn-lt"/>
            </a:endParaRPr>
          </a:p>
        </p:txBody>
      </p:sp>
      <p:pic>
        <p:nvPicPr>
          <p:cNvPr id="14" name="Grafik 13"/>
          <p:cNvPicPr>
            <a:picLocks noChangeAspect="1"/>
          </p:cNvPicPr>
          <p:nvPr/>
        </p:nvPicPr>
        <p:blipFill>
          <a:blip r:embed="rId4"/>
          <a:stretch>
            <a:fillRect/>
          </a:stretch>
        </p:blipFill>
        <p:spPr>
          <a:xfrm>
            <a:off x="493554" y="3760824"/>
            <a:ext cx="3708587" cy="2651928"/>
          </a:xfrm>
          <a:prstGeom prst="rect">
            <a:avLst/>
          </a:prstGeom>
        </p:spPr>
      </p:pic>
      <p:pic>
        <p:nvPicPr>
          <p:cNvPr id="15" name="Grafik 14"/>
          <p:cNvPicPr>
            <a:picLocks noChangeAspect="1"/>
          </p:cNvPicPr>
          <p:nvPr/>
        </p:nvPicPr>
        <p:blipFill>
          <a:blip r:embed="rId5"/>
          <a:stretch>
            <a:fillRect/>
          </a:stretch>
        </p:blipFill>
        <p:spPr>
          <a:xfrm>
            <a:off x="4335008" y="3832418"/>
            <a:ext cx="2627868" cy="2359109"/>
          </a:xfrm>
          <a:prstGeom prst="rect">
            <a:avLst/>
          </a:prstGeom>
          <a:ln w="19050">
            <a:solidFill>
              <a:srgbClr val="FFC000"/>
            </a:solidFill>
          </a:ln>
        </p:spPr>
      </p:pic>
      <p:sp>
        <p:nvSpPr>
          <p:cNvPr id="16" name="Rechteck 15"/>
          <p:cNvSpPr/>
          <p:nvPr/>
        </p:nvSpPr>
        <p:spPr>
          <a:xfrm>
            <a:off x="9582767" y="3150524"/>
            <a:ext cx="1584660" cy="1579418"/>
          </a:xfrm>
          <a:prstGeom prst="rect">
            <a:avLst/>
          </a:prstGeom>
          <a:noFill/>
          <a:ln w="19050" cmpd="sng">
            <a:solidFill>
              <a:srgbClr val="FFC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17" name="Gerade Verbindung mit Pfeil 16"/>
          <p:cNvCxnSpPr/>
          <p:nvPr/>
        </p:nvCxnSpPr>
        <p:spPr>
          <a:xfrm flipH="1" flipV="1">
            <a:off x="6962876" y="4646815"/>
            <a:ext cx="2588385" cy="0"/>
          </a:xfrm>
          <a:prstGeom prst="straightConnector1">
            <a:avLst/>
          </a:prstGeom>
          <a:ln w="381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9830429" y="1408294"/>
            <a:ext cx="1390381" cy="323165"/>
          </a:xfrm>
          <a:prstGeom prst="rect">
            <a:avLst/>
          </a:prstGeom>
        </p:spPr>
        <p:txBody>
          <a:bodyPr wrap="none">
            <a:spAutoFit/>
          </a:bodyPr>
          <a:lstStyle/>
          <a:p>
            <a:r>
              <a:rPr lang="de-DE" sz="1500" dirty="0" smtClean="0"/>
              <a:t>20171115.039</a:t>
            </a:r>
            <a:endParaRPr lang="de-DE" sz="1500" dirty="0"/>
          </a:p>
        </p:txBody>
      </p:sp>
    </p:spTree>
    <p:extLst>
      <p:ext uri="{BB962C8B-B14F-4D97-AF65-F5344CB8AC3E}">
        <p14:creationId xmlns:p14="http://schemas.microsoft.com/office/powerpoint/2010/main" val="6728660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9_2.potx" id="{9A1AD176-0913-4D87-8E98-99A20087BDD9}" vid="{AAAF3F50-49B3-4BB2-AAB4-AD6FE950765D}"/>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9_2.potx" id="{9A1AD176-0913-4D87-8E98-99A20087BDD9}" vid="{9DE1DCB8-2783-48EB-AAB8-5A9201DC4B9B}"/>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2022_Final_v9</Template>
  <TotalTime>0</TotalTime>
  <Words>2636</Words>
  <Application>Microsoft Office PowerPoint</Application>
  <PresentationFormat>Breitbild</PresentationFormat>
  <Paragraphs>450</Paragraphs>
  <Slides>22</Slides>
  <Notes>21</Notes>
  <HiddenSlides>0</HiddenSlides>
  <MMClips>1</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22</vt:i4>
      </vt:variant>
    </vt:vector>
  </HeadingPairs>
  <TitlesOfParts>
    <vt:vector size="32" baseType="lpstr">
      <vt:lpstr>.SF NS Symbols Regular</vt:lpstr>
      <vt:lpstr>Arial</vt:lpstr>
      <vt:lpstr>Arial Narrow</vt:lpstr>
      <vt:lpstr>Calibri</vt:lpstr>
      <vt:lpstr>Symbol</vt:lpstr>
      <vt:lpstr>Times New Roman</vt:lpstr>
      <vt:lpstr>Wingdings 3</vt:lpstr>
      <vt:lpstr>W7X</vt:lpstr>
      <vt:lpstr>IPP</vt:lpstr>
      <vt:lpstr>think-cell Folie</vt:lpstr>
      <vt:lpstr>Triple-Beampath-scenario for O2-heating at Wendelstein 7-X:  experience of OP1.2 and  final improvements for OP2</vt:lpstr>
      <vt:lpstr>Motivation and Outline </vt:lpstr>
      <vt:lpstr>1. Reminder: Setup of the ECRH system – top view</vt:lpstr>
      <vt:lpstr>2. Design of O2-scenario: Holographic gratings @ ASDEX Upgrade</vt:lpstr>
      <vt:lpstr>2. Design of O2-scenario: Conditions for O2 @ W7-X</vt:lpstr>
      <vt:lpstr>2. Design of O2-scenario: Triple-beampath @ W7-X in OP1.2 </vt:lpstr>
      <vt:lpstr>2. Design of O2-scenario: Expected efficiency in OP1.2 </vt:lpstr>
      <vt:lpstr>3. OP1.2 results: X2-operation</vt:lpstr>
      <vt:lpstr>3. OP1.2 results: O2 beyond X2-cutoff with pellets</vt:lpstr>
      <vt:lpstr>3. OP1.2 results: O2 beyond X2-cutoff with gaspuff</vt:lpstr>
      <vt:lpstr>4. Optimization of O2-scenario: Deposition profile</vt:lpstr>
      <vt:lpstr>4. Optimization of O2-scenario: triple-beampath OP1.2 vs OP2</vt:lpstr>
      <vt:lpstr>4. Optimization of O2-scenario: polarization gratings</vt:lpstr>
      <vt:lpstr>4. Optimization of O2-scenario: polarization gratings</vt:lpstr>
      <vt:lpstr>4. Optimization of O2-scenario: holographic reflectors for A+F</vt:lpstr>
      <vt:lpstr>4. Optimization of O2-scenario: segmented holographic reflectors</vt:lpstr>
      <vt:lpstr>4. Optimization of O2-scenario: proof of beam accuracy </vt:lpstr>
      <vt:lpstr>4. Optimization of O2-scenario: practical issues</vt:lpstr>
      <vt:lpstr>4. Optimization of O2-scenario: Hardening of heatshield</vt:lpstr>
      <vt:lpstr>4. Optimization of O2-scenario: Expected efficiency OP1.2 vs OP2</vt:lpstr>
      <vt:lpstr>Summary and Outlook</vt:lpstr>
      <vt:lpstr>Thank you for attention</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(1/2)</dc:title>
  <dc:creator>Torsten Stange</dc:creator>
  <cp:lastModifiedBy>Torsten Stange</cp:lastModifiedBy>
  <cp:revision>219</cp:revision>
  <dcterms:created xsi:type="dcterms:W3CDTF">2022-06-01T15:32:48Z</dcterms:created>
  <dcterms:modified xsi:type="dcterms:W3CDTF">2022-06-21T08:13:19Z</dcterms:modified>
</cp:coreProperties>
</file>