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20"/>
  </p:notesMasterIdLst>
  <p:handoutMasterIdLst>
    <p:handoutMasterId r:id="rId21"/>
  </p:handoutMasterIdLst>
  <p:sldIdLst>
    <p:sldId id="256" r:id="rId5"/>
    <p:sldId id="259" r:id="rId6"/>
    <p:sldId id="270" r:id="rId7"/>
    <p:sldId id="263" r:id="rId8"/>
    <p:sldId id="269" r:id="rId9"/>
    <p:sldId id="268" r:id="rId10"/>
    <p:sldId id="257" r:id="rId11"/>
    <p:sldId id="261" r:id="rId12"/>
    <p:sldId id="264" r:id="rId13"/>
    <p:sldId id="258" r:id="rId14"/>
    <p:sldId id="265" r:id="rId15"/>
    <p:sldId id="273" r:id="rId16"/>
    <p:sldId id="262" r:id="rId17"/>
    <p:sldId id="267"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268DEED-36A4-4995-A275-F6AAD6108EFD}">
          <p14:sldIdLst>
            <p14:sldId id="256"/>
            <p14:sldId id="259"/>
            <p14:sldId id="270"/>
            <p14:sldId id="263"/>
            <p14:sldId id="269"/>
            <p14:sldId id="268"/>
          </p14:sldIdLst>
        </p14:section>
        <p14:section name="Results" id="{B12EB12F-B268-4845-BB8E-4F83078F9730}">
          <p14:sldIdLst>
            <p14:sldId id="257"/>
            <p14:sldId id="261"/>
            <p14:sldId id="264"/>
          </p14:sldIdLst>
        </p14:section>
        <p14:section name="Analysis" id="{B420FC67-1F7C-4236-96B1-53FA04C792BB}">
          <p14:sldIdLst>
            <p14:sldId id="258"/>
            <p14:sldId id="265"/>
            <p14:sldId id="273"/>
            <p14:sldId id="262"/>
            <p14:sldId id="267"/>
            <p14:sldId id="2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35CF3C-15FE-3B50-27E7-5C4F8016D4F8}" name="Freethy, Simon" initials="FS" userId="S::simon.freethy@ukaea.uk::c70d1acc-0527-4a9b-8108-8539d2d0cb46" providerId="AD"/>
  <p188:author id="{4753423F-A7B8-5AE8-1AF1-E679FBDAA51A}" name="Wilson, Thomas" initials="WT" userId="S::thomas.wilson@ukaea.uk::57f67f77-da72-4352-8d85-84079901bdf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7116F9-0DF9-411D-BA0F-642C39348C66}" v="8" dt="2022-06-17T15:17:46.879"/>
    <p1510:client id="{95DAE886-BFC1-4683-97E8-AD6BA78D49E9}" v="262" dt="2022-06-17T16:03:24.015"/>
    <p1510:client id="{FF6B22C3-5D33-4D73-9B6F-FB4F35122C86}" v="1" dt="2022-06-17T15:19:15.3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837" autoAdjust="0"/>
  </p:normalViewPr>
  <p:slideViewPr>
    <p:cSldViewPr snapToGrid="0">
      <p:cViewPr varScale="1">
        <p:scale>
          <a:sx n="73" d="100"/>
          <a:sy n="73" d="100"/>
        </p:scale>
        <p:origin x="998" y="43"/>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93587E-7EA4-43E1-B8B5-5699262B40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C50D4CF-6F86-4804-A6E0-BC530AE31FF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A491E8-E2DA-489F-A0DE-B9E469939BBA}" type="datetimeFigureOut">
              <a:rPr lang="en-GB" smtClean="0"/>
              <a:t>23/06/2022</a:t>
            </a:fld>
            <a:endParaRPr lang="en-GB"/>
          </a:p>
        </p:txBody>
      </p:sp>
      <p:sp>
        <p:nvSpPr>
          <p:cNvPr id="4" name="Footer Placeholder 3">
            <a:extLst>
              <a:ext uri="{FF2B5EF4-FFF2-40B4-BE49-F238E27FC236}">
                <a16:creationId xmlns:a16="http://schemas.microsoft.com/office/drawing/2014/main" id="{14C9E438-193A-4705-B6D5-4B496D250D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F85D2A4-B9D0-45C0-BBF9-09B47D9FA0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F5D6DC-6BF6-44EC-94D5-E55E0604D8B7}" type="slidenum">
              <a:rPr lang="en-GB" smtClean="0"/>
              <a:t>‹#›</a:t>
            </a:fld>
            <a:endParaRPr lang="en-GB"/>
          </a:p>
        </p:txBody>
      </p:sp>
    </p:spTree>
    <p:extLst>
      <p:ext uri="{BB962C8B-B14F-4D97-AF65-F5344CB8AC3E}">
        <p14:creationId xmlns:p14="http://schemas.microsoft.com/office/powerpoint/2010/main" val="1611339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9AB61-6165-49A7-97B7-8438587B932C}" type="datetimeFigureOut">
              <a:rPr lang="en-GB" smtClean="0"/>
              <a:t>23/06/2022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7D04C6-1579-45FD-80CF-0C61C6901433}" type="slidenum">
              <a:rPr lang="en-GB" smtClean="0"/>
              <a:t>‹#›</a:t>
            </a:fld>
            <a:endParaRPr lang="en-GB" dirty="0"/>
          </a:p>
        </p:txBody>
      </p:sp>
    </p:spTree>
    <p:extLst>
      <p:ext uri="{BB962C8B-B14F-4D97-AF65-F5344CB8AC3E}">
        <p14:creationId xmlns:p14="http://schemas.microsoft.com/office/powerpoint/2010/main" val="405804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everyone, I'm Tom Wilson [from UKAEA]. So this presentation will discuss the results from the first stage of modelling of Electron Bernstein Wave (EBW) current drive in STEP Flat Top.</a:t>
            </a:r>
          </a:p>
          <a:p>
            <a:endParaRPr lang="en-GB" dirty="0"/>
          </a:p>
          <a:p>
            <a:r>
              <a:rPr lang="en-GB" dirty="0"/>
              <a:t>So I will start with a description of our modelling procedure using the codes GENRAY and CQL3D. I'll then discuss the predicted current drive efficiency and how it compares with ECRH, what conditions which gave optimal EBW current drive and then finish with some analysis of the parameters limiting EBW access in the STEP scenarios considered.</a:t>
            </a:r>
          </a:p>
        </p:txBody>
      </p:sp>
      <p:sp>
        <p:nvSpPr>
          <p:cNvPr id="4" name="Slide Number Placeholder 3"/>
          <p:cNvSpPr>
            <a:spLocks noGrp="1"/>
          </p:cNvSpPr>
          <p:nvPr>
            <p:ph type="sldNum" sz="quarter" idx="5"/>
          </p:nvPr>
        </p:nvSpPr>
        <p:spPr/>
        <p:txBody>
          <a:bodyPr/>
          <a:lstStyle/>
          <a:p>
            <a:fld id="{737D04C6-1579-45FD-80CF-0C61C6901433}" type="slidenum">
              <a:rPr lang="en-GB" smtClean="0"/>
              <a:t>1</a:t>
            </a:fld>
            <a:endParaRPr lang="en-GB"/>
          </a:p>
        </p:txBody>
      </p:sp>
    </p:spTree>
    <p:extLst>
      <p:ext uri="{BB962C8B-B14F-4D97-AF65-F5344CB8AC3E}">
        <p14:creationId xmlns:p14="http://schemas.microsoft.com/office/powerpoint/2010/main" val="1134765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can look at the perturbation in the distribution function to see why this is </a:t>
            </a:r>
            <a:r>
              <a:rPr lang="en-GB" dirty="0" err="1"/>
              <a:t>occuring</a:t>
            </a:r>
            <a:r>
              <a:rPr lang="en-GB" dirty="0"/>
              <a:t>. Here is typically what we see, the trapped passing boundary is in black, we plot normalised velocity (with relativistic corrections) divided by normalised thermal velocity. We are clearly driving </a:t>
            </a:r>
            <a:r>
              <a:rPr lang="en-GB" dirty="0" err="1"/>
              <a:t>Okhawa</a:t>
            </a:r>
            <a:r>
              <a:rPr lang="en-GB" dirty="0"/>
              <a:t> current as we have an increase in density inside the trapped region.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are off axis in a spherical tokamak so the trapped-passing boundary is at low </a:t>
            </a:r>
            <a:r>
              <a:rPr lang="en-GB" dirty="0" err="1"/>
              <a:t>beta_perp</a:t>
            </a:r>
            <a:r>
              <a:rPr lang="en-GB" dirty="0"/>
              <a:t> / </a:t>
            </a:r>
            <a:r>
              <a:rPr lang="en-GB" dirty="0" err="1"/>
              <a:t>beta_parallel</a:t>
            </a:r>
            <a:r>
              <a:rPr lang="en-GB" dirty="0"/>
              <a:t>. We see from the resonant interaction that momentum transfer is in the perpendicular direction. So it seems likely any resonant interaction will push electrons near the trapped passing boundary. It also makes sense 2nd harmonic would give more efficient trapping due to 1st harmonic. The quasilinear diffusion coefficient for n=1 is maximum at </a:t>
            </a:r>
            <a:r>
              <a:rPr lang="en-GB" dirty="0" err="1"/>
              <a:t>beta_perp</a:t>
            </a:r>
            <a:r>
              <a:rPr lang="en-GB" dirty="0"/>
              <a:t> = 0, while for n=2 its at finite </a:t>
            </a:r>
            <a:r>
              <a:rPr lang="en-GB" dirty="0" err="1"/>
              <a:t>beta_perp</a:t>
            </a:r>
            <a:r>
              <a:rPr lang="en-GB" dirty="0"/>
              <a:t>, so 2nd harmonic interacts with electrons which start closer to the TP boundary. Also </a:t>
            </a:r>
            <a:r>
              <a:rPr lang="en-GB" dirty="0" err="1"/>
              <a:t>k_perp</a:t>
            </a:r>
            <a:r>
              <a:rPr lang="en-GB" dirty="0"/>
              <a:t> * </a:t>
            </a:r>
            <a:r>
              <a:rPr lang="en-GB" dirty="0" err="1"/>
              <a:t>r_L</a:t>
            </a:r>
            <a:r>
              <a:rPr lang="en-GB" dirty="0"/>
              <a:t> is smaller and parallel diffusion is directed towards bulk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also note there is a slight over density on the opposite side to the resonance. This is because the fast bounce times mean you get efficient momentum transfer across the TP boundary, so we get </a:t>
            </a:r>
            <a:r>
              <a:rPr lang="en-GB" dirty="0" err="1"/>
              <a:t>detrapping</a:t>
            </a:r>
            <a:r>
              <a:rPr lang="en-GB" dirty="0"/>
              <a:t>. This acts to further enhance any </a:t>
            </a:r>
            <a:r>
              <a:rPr lang="en-GB" dirty="0" err="1"/>
              <a:t>Okhawa</a:t>
            </a:r>
            <a:r>
              <a:rPr lang="en-GB" dirty="0"/>
              <a:t> current.</a:t>
            </a:r>
          </a:p>
        </p:txBody>
      </p:sp>
      <p:sp>
        <p:nvSpPr>
          <p:cNvPr id="4" name="Slide Number Placeholder 3"/>
          <p:cNvSpPr>
            <a:spLocks noGrp="1"/>
          </p:cNvSpPr>
          <p:nvPr>
            <p:ph type="sldNum" sz="quarter" idx="5"/>
          </p:nvPr>
        </p:nvSpPr>
        <p:spPr/>
        <p:txBody>
          <a:bodyPr/>
          <a:lstStyle/>
          <a:p>
            <a:fld id="{737D04C6-1579-45FD-80CF-0C61C6901433}" type="slidenum">
              <a:rPr lang="en-GB" smtClean="0"/>
              <a:t>10</a:t>
            </a:fld>
            <a:endParaRPr lang="en-GB" dirty="0"/>
          </a:p>
        </p:txBody>
      </p:sp>
    </p:spTree>
    <p:extLst>
      <p:ext uri="{BB962C8B-B14F-4D97-AF65-F5344CB8AC3E}">
        <p14:creationId xmlns:p14="http://schemas.microsoft.com/office/powerpoint/2010/main" val="1602451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 move onto the limiting factors and role of </a:t>
            </a:r>
            <a:r>
              <a:rPr lang="en-GB" dirty="0" err="1"/>
              <a:t>N_parallel</a:t>
            </a:r>
            <a:r>
              <a:rPr lang="en-GB" dirty="0"/>
              <a:t> on EBW access. The EBW is very strongly absorbed on the tail of the distribution function as we saw, so the absorption location exhibits a large Doppler broadening away from the cyclotron harmonic. We can attempt to fit this using a simple model, taking the Doppler shifted resonance condition and letting absorption occur somewhere in 3 - 3.5 x thermal velocity, a typical value observed in </a:t>
            </a:r>
            <a:r>
              <a:rPr lang="en-GB" dirty="0" err="1"/>
              <a:t>simlations</a:t>
            </a:r>
            <a:r>
              <a:rPr lang="en-GB" dirty="0"/>
              <a:t>. Here we found the best fit for alpha=3.35.</a:t>
            </a:r>
          </a:p>
          <a:p>
            <a:endParaRPr lang="en-GB" dirty="0"/>
          </a:p>
          <a:p>
            <a:r>
              <a:rPr lang="en-GB" dirty="0"/>
              <a:t>The first thing to note is we care about the magnitude of </a:t>
            </a:r>
            <a:r>
              <a:rPr lang="en-GB" dirty="0" err="1"/>
              <a:t>Npar</a:t>
            </a:r>
            <a:r>
              <a:rPr lang="en-GB" dirty="0"/>
              <a:t> as the </a:t>
            </a:r>
            <a:r>
              <a:rPr lang="en-GB" dirty="0" err="1"/>
              <a:t>disitribution</a:t>
            </a:r>
            <a:r>
              <a:rPr lang="en-GB" dirty="0"/>
              <a:t> of </a:t>
            </a:r>
            <a:r>
              <a:rPr lang="en-GB" dirty="0" err="1"/>
              <a:t>beta_parallel</a:t>
            </a:r>
            <a:r>
              <a:rPr lang="en-GB" dirty="0"/>
              <a:t> is symmetric about 0. Secondly is </a:t>
            </a:r>
            <a:r>
              <a:rPr lang="en-GB" dirty="0" err="1"/>
              <a:t>beta_T</a:t>
            </a:r>
            <a:r>
              <a:rPr lang="en-GB" dirty="0"/>
              <a:t> is large; at 10keV its ~0.13 and at 20keV its ~0.2, STEP has </a:t>
            </a:r>
            <a:r>
              <a:rPr lang="en-GB" dirty="0" err="1"/>
              <a:t>Te</a:t>
            </a:r>
            <a:r>
              <a:rPr lang="en-GB" dirty="0"/>
              <a:t> &gt; 10keV across the bulk of the plasma.</a:t>
            </a:r>
          </a:p>
          <a:p>
            <a:endParaRPr lang="en-GB" dirty="0"/>
          </a:p>
          <a:p>
            <a:r>
              <a:rPr lang="en-GB" dirty="0"/>
              <a:t>This means the downshifting from relativistic mass increase becomes comparable to the Doppler shift. This combined with the well in the magnetic field increases access to the 2nd harmonic, which is good as we expect that it the most efficient.</a:t>
            </a:r>
          </a:p>
          <a:p>
            <a:endParaRPr lang="en-GB" dirty="0"/>
          </a:p>
          <a:p>
            <a:r>
              <a:rPr lang="en-GB" dirty="0"/>
              <a:t>This also tells us we </a:t>
            </a:r>
            <a:r>
              <a:rPr lang="en-GB" dirty="0" err="1"/>
              <a:t>we</a:t>
            </a:r>
            <a:r>
              <a:rPr lang="en-GB" dirty="0"/>
              <a:t> can improve access with lower |</a:t>
            </a:r>
            <a:r>
              <a:rPr lang="en-GB" dirty="0" err="1"/>
              <a:t>Npar</a:t>
            </a:r>
            <a:r>
              <a:rPr lang="en-GB" dirty="0"/>
              <a:t>| and by reducing the electron temperature</a:t>
            </a:r>
          </a:p>
        </p:txBody>
      </p:sp>
      <p:sp>
        <p:nvSpPr>
          <p:cNvPr id="4" name="Slide Number Placeholder 3"/>
          <p:cNvSpPr>
            <a:spLocks noGrp="1"/>
          </p:cNvSpPr>
          <p:nvPr>
            <p:ph type="sldNum" sz="quarter" idx="5"/>
          </p:nvPr>
        </p:nvSpPr>
        <p:spPr/>
        <p:txBody>
          <a:bodyPr/>
          <a:lstStyle/>
          <a:p>
            <a:fld id="{737D04C6-1579-45FD-80CF-0C61C6901433}" type="slidenum">
              <a:rPr lang="en-GB" smtClean="0"/>
              <a:t>11</a:t>
            </a:fld>
            <a:endParaRPr lang="en-GB" dirty="0"/>
          </a:p>
        </p:txBody>
      </p:sp>
    </p:spTree>
    <p:extLst>
      <p:ext uri="{BB962C8B-B14F-4D97-AF65-F5344CB8AC3E}">
        <p14:creationId xmlns:p14="http://schemas.microsoft.com/office/powerpoint/2010/main" val="200731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Access to 2</a:t>
            </a:r>
            <a:r>
              <a:rPr lang="en-GB" baseline="30000" dirty="0"/>
              <a:t>nd</a:t>
            </a:r>
            <a:r>
              <a:rPr lang="en-GB" dirty="0"/>
              <a:t> harmonic is improved due to downshift</a:t>
            </a:r>
          </a:p>
          <a:p>
            <a:r>
              <a:rPr lang="en-GB" dirty="0"/>
              <a:t>2</a:t>
            </a:r>
            <a:r>
              <a:rPr lang="en-GB" baseline="30000" dirty="0"/>
              <a:t>nd</a:t>
            </a:r>
            <a:r>
              <a:rPr lang="en-GB" dirty="0"/>
              <a:t> harmonic unavailable for 97GHz until rho~0.8</a:t>
            </a:r>
          </a:p>
        </p:txBody>
      </p:sp>
      <p:sp>
        <p:nvSpPr>
          <p:cNvPr id="4" name="Slide Number Placeholder 3"/>
          <p:cNvSpPr>
            <a:spLocks noGrp="1"/>
          </p:cNvSpPr>
          <p:nvPr>
            <p:ph type="sldNum" sz="quarter" idx="5"/>
          </p:nvPr>
        </p:nvSpPr>
        <p:spPr/>
        <p:txBody>
          <a:bodyPr/>
          <a:lstStyle/>
          <a:p>
            <a:fld id="{737D04C6-1579-45FD-80CF-0C61C6901433}" type="slidenum">
              <a:rPr lang="en-GB" smtClean="0"/>
              <a:t>12</a:t>
            </a:fld>
            <a:endParaRPr lang="en-GB" dirty="0"/>
          </a:p>
        </p:txBody>
      </p:sp>
    </p:spTree>
    <p:extLst>
      <p:ext uri="{BB962C8B-B14F-4D97-AF65-F5344CB8AC3E}">
        <p14:creationId xmlns:p14="http://schemas.microsoft.com/office/powerpoint/2010/main" val="2634199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simple model can explain why rays with negative </a:t>
            </a:r>
            <a:r>
              <a:rPr lang="en-GB" dirty="0" err="1"/>
              <a:t>N_parallel</a:t>
            </a:r>
            <a:r>
              <a:rPr lang="en-GB" dirty="0"/>
              <a:t> have better access. Plotting the </a:t>
            </a:r>
            <a:r>
              <a:rPr lang="en-GB" dirty="0" err="1"/>
              <a:t>evloution</a:t>
            </a:r>
            <a:r>
              <a:rPr lang="en-GB" dirty="0"/>
              <a:t> of </a:t>
            </a:r>
            <a:r>
              <a:rPr lang="en-GB" dirty="0" err="1"/>
              <a:t>Nparallel</a:t>
            </a:r>
            <a:r>
              <a:rPr lang="en-GB" dirty="0"/>
              <a:t> over the ray trajectory we see it increases for all rays. So |</a:t>
            </a:r>
            <a:r>
              <a:rPr lang="en-GB" dirty="0" err="1"/>
              <a:t>Npar</a:t>
            </a:r>
            <a:r>
              <a:rPr lang="en-GB" dirty="0"/>
              <a:t>| decreases for negative starting </a:t>
            </a:r>
            <a:r>
              <a:rPr lang="en-GB" dirty="0" err="1"/>
              <a:t>Npar</a:t>
            </a:r>
            <a:r>
              <a:rPr lang="en-GB" dirty="0"/>
              <a:t>. This results in a smaller </a:t>
            </a:r>
            <a:r>
              <a:rPr lang="en-GB" dirty="0" err="1"/>
              <a:t>Dopler</a:t>
            </a:r>
            <a:r>
              <a:rPr lang="en-GB" dirty="0"/>
              <a:t> shift so the ray can travel further before it hits the shifted cyclotron harmonic.</a:t>
            </a:r>
          </a:p>
          <a:p>
            <a:endParaRPr lang="en-GB" dirty="0"/>
          </a:p>
          <a:p>
            <a:r>
              <a:rPr lang="en-GB" dirty="0"/>
              <a:t>So we expect best access to occur for rays with negative </a:t>
            </a:r>
            <a:r>
              <a:rPr lang="en-GB" dirty="0" err="1"/>
              <a:t>n_parallel</a:t>
            </a:r>
            <a:r>
              <a:rPr lang="en-GB" dirty="0"/>
              <a:t>. We also expect if we reduce temperature we will improve access.</a:t>
            </a:r>
          </a:p>
        </p:txBody>
      </p:sp>
      <p:sp>
        <p:nvSpPr>
          <p:cNvPr id="4" name="Slide Number Placeholder 3"/>
          <p:cNvSpPr>
            <a:spLocks noGrp="1"/>
          </p:cNvSpPr>
          <p:nvPr>
            <p:ph type="sldNum" sz="quarter" idx="5"/>
          </p:nvPr>
        </p:nvSpPr>
        <p:spPr/>
        <p:txBody>
          <a:bodyPr/>
          <a:lstStyle/>
          <a:p>
            <a:fld id="{737D04C6-1579-45FD-80CF-0C61C6901433}" type="slidenum">
              <a:rPr lang="en-GB" smtClean="0"/>
              <a:t>13</a:t>
            </a:fld>
            <a:endParaRPr lang="en-GB" dirty="0"/>
          </a:p>
        </p:txBody>
      </p:sp>
    </p:spTree>
    <p:extLst>
      <p:ext uri="{BB962C8B-B14F-4D97-AF65-F5344CB8AC3E}">
        <p14:creationId xmlns:p14="http://schemas.microsoft.com/office/powerpoint/2010/main" val="1324445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as Simon discussed STEP has an option of EC + EBW to provide non-inductive current drive. EBW is of interest due to the high theoretical current drive efficiency and other desirable properties such as lack of density cut-offs. The very strong absorption of EBW results in interaction with high energy electrons at the tail of the distribution which means the absorption is shifted far from the resonance</a:t>
            </a:r>
          </a:p>
          <a:p>
            <a:endParaRPr lang="en-GB" dirty="0"/>
          </a:p>
          <a:p>
            <a:r>
              <a:rPr lang="en-GB" dirty="0"/>
              <a:t>To inform this initial stage of the EBW design, we need estimates of firstly the maximum EBW current drive efficiency and how this compares to EC at different radial ranges. This is needed to estimate the total installed microwave power for the flat top we're going to need and get an idea of the balance between EC and EBW is going to look like.</a:t>
            </a:r>
          </a:p>
          <a:p>
            <a:endParaRPr lang="en-GB" dirty="0"/>
          </a:p>
          <a:p>
            <a:r>
              <a:rPr lang="en-GB" dirty="0"/>
              <a:t>We also want an idea of what launch locations and launch frequencies we're going to use to inform the access into the vessel and the number of different gyrotrons we'll need. Finally we want to know what parameters limit EBW access. This is used to feed back and optimise the design of the plasma scenario.</a:t>
            </a:r>
          </a:p>
        </p:txBody>
      </p:sp>
      <p:sp>
        <p:nvSpPr>
          <p:cNvPr id="4" name="Slide Number Placeholder 3"/>
          <p:cNvSpPr>
            <a:spLocks noGrp="1"/>
          </p:cNvSpPr>
          <p:nvPr>
            <p:ph type="sldNum" sz="quarter" idx="5"/>
          </p:nvPr>
        </p:nvSpPr>
        <p:spPr/>
        <p:txBody>
          <a:bodyPr/>
          <a:lstStyle/>
          <a:p>
            <a:fld id="{737D04C6-1579-45FD-80CF-0C61C6901433}" type="slidenum">
              <a:rPr lang="en-GB" smtClean="0"/>
              <a:t>2</a:t>
            </a:fld>
            <a:endParaRPr lang="en-GB"/>
          </a:p>
        </p:txBody>
      </p:sp>
    </p:spTree>
    <p:extLst>
      <p:ext uri="{BB962C8B-B14F-4D97-AF65-F5344CB8AC3E}">
        <p14:creationId xmlns:p14="http://schemas.microsoft.com/office/powerpoint/2010/main" val="1708670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STEP has a huge parameter space and there are many changing concepts. In this case we need to simplify our models to get results in a reasonable timespan. So in this stage of analysis we make many </a:t>
            </a:r>
            <a:r>
              <a:rPr lang="en-GB" dirty="0" err="1"/>
              <a:t>simpifying</a:t>
            </a:r>
            <a:r>
              <a:rPr lang="en-GB" dirty="0"/>
              <a:t> assumptions like 100% coupling and infinitely thin beam.</a:t>
            </a:r>
          </a:p>
          <a:p>
            <a:endParaRPr lang="en-GB" dirty="0"/>
          </a:p>
          <a:p>
            <a:r>
              <a:rPr lang="en-GB" dirty="0"/>
              <a:t>These results are then used to create a first iteration. Once we have this more detailed models can be re-introduced. These results are optimistic and are not the final ones.</a:t>
            </a:r>
          </a:p>
          <a:p>
            <a:endParaRPr lang="en-GB" dirty="0"/>
          </a:p>
        </p:txBody>
      </p:sp>
      <p:sp>
        <p:nvSpPr>
          <p:cNvPr id="4" name="Slide Number Placeholder 3"/>
          <p:cNvSpPr>
            <a:spLocks noGrp="1"/>
          </p:cNvSpPr>
          <p:nvPr>
            <p:ph type="sldNum" sz="quarter" idx="5"/>
          </p:nvPr>
        </p:nvSpPr>
        <p:spPr/>
        <p:txBody>
          <a:bodyPr/>
          <a:lstStyle/>
          <a:p>
            <a:fld id="{737D04C6-1579-45FD-80CF-0C61C6901433}" type="slidenum">
              <a:rPr lang="en-GB" smtClean="0"/>
              <a:t>3</a:t>
            </a:fld>
            <a:endParaRPr lang="en-GB"/>
          </a:p>
        </p:txBody>
      </p:sp>
    </p:spTree>
    <p:extLst>
      <p:ext uri="{BB962C8B-B14F-4D97-AF65-F5344CB8AC3E}">
        <p14:creationId xmlns:p14="http://schemas.microsoft.com/office/powerpoint/2010/main" val="2952897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 GENRAY and CQL3D codes were used to calculate the EBW current drive. GENRAY is a general ray tracing code which calculates the </a:t>
            </a:r>
            <a:r>
              <a:rPr lang="en-GB" dirty="0" err="1"/>
              <a:t>propogation</a:t>
            </a:r>
            <a:r>
              <a:rPr lang="en-GB" dirty="0"/>
              <a:t> of electromagnetic waves using the geometrical optics approximation. To speed up computational time we represent our wave using a single central ray with 1MW power.</a:t>
            </a:r>
          </a:p>
          <a:p>
            <a:endParaRPr lang="en-GB" dirty="0"/>
          </a:p>
          <a:p>
            <a:r>
              <a:rPr lang="en-GB" dirty="0"/>
              <a:t>In STEP only low field side launch and OXB conversion is viable for generating EBWs. GENRAY calculates both sets of launch angles for optimal OX conversion, you get one with positive and negative </a:t>
            </a:r>
            <a:r>
              <a:rPr lang="en-GB" dirty="0" err="1"/>
              <a:t>N_parallel</a:t>
            </a:r>
            <a:r>
              <a:rPr lang="en-GB" dirty="0"/>
              <a:t>. We can always find 100% coupling as we use a single ray. For each solution, we use GENRAY to calculates the </a:t>
            </a:r>
            <a:r>
              <a:rPr lang="en-GB" dirty="0" err="1"/>
              <a:t>propogation</a:t>
            </a:r>
            <a:r>
              <a:rPr lang="en-GB" dirty="0"/>
              <a:t> of the wave, the absorption and evolution of wave parameters like N </a:t>
            </a:r>
            <a:r>
              <a:rPr lang="en-GB" dirty="0" err="1"/>
              <a:t>compononents</a:t>
            </a:r>
            <a:r>
              <a:rPr lang="en-GB" dirty="0"/>
              <a:t> and polarisation.</a:t>
            </a:r>
          </a:p>
          <a:p>
            <a:endParaRPr lang="en-GB" dirty="0"/>
          </a:p>
          <a:p>
            <a:r>
              <a:rPr lang="en-GB" dirty="0"/>
              <a:t>[Example ray trace for SPR-046]</a:t>
            </a:r>
          </a:p>
          <a:p>
            <a:endParaRPr lang="en-GB" dirty="0"/>
          </a:p>
          <a:p>
            <a:r>
              <a:rPr lang="en-GB" dirty="0"/>
              <a:t>We then use the GENRAY output as input to CQL3D to calculate the current drive. CQL3D is a bounce averaged Fokker Planck code. It calculates the quasilinear diffusion resulting from the absorption of the wave and the new distribution function resulting from balance with collisional relaxation. This is then used to calculate the current drive. We calculate on 26 flux surfaces to improve computational time.</a:t>
            </a:r>
          </a:p>
          <a:p>
            <a:endParaRPr lang="en-GB" dirty="0"/>
          </a:p>
          <a:p>
            <a:r>
              <a:rPr lang="en-GB" dirty="0"/>
              <a:t>[Example current drive from ray]</a:t>
            </a:r>
          </a:p>
          <a:p>
            <a:endParaRPr lang="en-GB" dirty="0"/>
          </a:p>
          <a:p>
            <a:r>
              <a:rPr lang="en-GB" dirty="0"/>
              <a:t>Now we associate the total driven current with the point of maximum current drive density, this is fine as the current drive is typically localised within rho=0.1</a:t>
            </a:r>
          </a:p>
        </p:txBody>
      </p:sp>
      <p:sp>
        <p:nvSpPr>
          <p:cNvPr id="4" name="Slide Number Placeholder 3"/>
          <p:cNvSpPr>
            <a:spLocks noGrp="1"/>
          </p:cNvSpPr>
          <p:nvPr>
            <p:ph type="sldNum" sz="quarter" idx="5"/>
          </p:nvPr>
        </p:nvSpPr>
        <p:spPr/>
        <p:txBody>
          <a:bodyPr/>
          <a:lstStyle/>
          <a:p>
            <a:fld id="{737D04C6-1579-45FD-80CF-0C61C6901433}" type="slidenum">
              <a:rPr lang="en-GB" smtClean="0"/>
              <a:t>4</a:t>
            </a:fld>
            <a:endParaRPr lang="en-GB"/>
          </a:p>
        </p:txBody>
      </p:sp>
    </p:spTree>
    <p:extLst>
      <p:ext uri="{BB962C8B-B14F-4D97-AF65-F5344CB8AC3E}">
        <p14:creationId xmlns:p14="http://schemas.microsoft.com/office/powerpoint/2010/main" val="2148911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a scenario, we do this process for a scan of launcher height and launch frequencies between the 1st and 2nd harmonic. We measure in terms of normalised current drive efficiency to allow us to compare different machines and plasmas</a:t>
            </a:r>
          </a:p>
          <a:p>
            <a:endParaRPr lang="en-GB" dirty="0"/>
          </a:p>
          <a:p>
            <a:r>
              <a:rPr lang="en-GB" dirty="0"/>
              <a:t>Use height above midplane as we assume symmetry</a:t>
            </a:r>
          </a:p>
        </p:txBody>
      </p:sp>
      <p:sp>
        <p:nvSpPr>
          <p:cNvPr id="4" name="Slide Number Placeholder 3"/>
          <p:cNvSpPr>
            <a:spLocks noGrp="1"/>
          </p:cNvSpPr>
          <p:nvPr>
            <p:ph type="sldNum" sz="quarter" idx="5"/>
          </p:nvPr>
        </p:nvSpPr>
        <p:spPr/>
        <p:txBody>
          <a:bodyPr/>
          <a:lstStyle/>
          <a:p>
            <a:fld id="{737D04C6-1579-45FD-80CF-0C61C6901433}" type="slidenum">
              <a:rPr lang="en-GB" smtClean="0"/>
              <a:t>5</a:t>
            </a:fld>
            <a:endParaRPr lang="en-GB"/>
          </a:p>
        </p:txBody>
      </p:sp>
    </p:spTree>
    <p:extLst>
      <p:ext uri="{BB962C8B-B14F-4D97-AF65-F5344CB8AC3E}">
        <p14:creationId xmlns:p14="http://schemas.microsoft.com/office/powerpoint/2010/main" val="2226124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looked at 4 SPRs; 8, 11, 39 and 46. 8, 11 and 39 are different geometries, all have different kinetic profiles.</a:t>
            </a:r>
          </a:p>
          <a:p>
            <a:endParaRPr lang="en-GB" dirty="0"/>
          </a:p>
          <a:p>
            <a:r>
              <a:rPr lang="en-GB" dirty="0"/>
              <a:t>The magnetic equilibrium was generated from FIESTA runs and the kinetic profiles from </a:t>
            </a:r>
            <a:r>
              <a:rPr lang="en-GB" dirty="0" err="1"/>
              <a:t>Europed</a:t>
            </a:r>
            <a:r>
              <a:rPr lang="en-GB" dirty="0"/>
              <a:t>, with a flat Zeff of 1.8. One feature to note is the magnetic well on the low field side, meaning the magnetic field strength has a minimum at rho~0.6 on midplane and is below the value at the boundary for most of the LFS</a:t>
            </a:r>
          </a:p>
        </p:txBody>
      </p:sp>
      <p:sp>
        <p:nvSpPr>
          <p:cNvPr id="4" name="Slide Number Placeholder 3"/>
          <p:cNvSpPr>
            <a:spLocks noGrp="1"/>
          </p:cNvSpPr>
          <p:nvPr>
            <p:ph type="sldNum" sz="quarter" idx="5"/>
          </p:nvPr>
        </p:nvSpPr>
        <p:spPr/>
        <p:txBody>
          <a:bodyPr/>
          <a:lstStyle/>
          <a:p>
            <a:fld id="{737D04C6-1579-45FD-80CF-0C61C6901433}" type="slidenum">
              <a:rPr lang="en-GB" smtClean="0"/>
              <a:t>6</a:t>
            </a:fld>
            <a:endParaRPr lang="en-GB"/>
          </a:p>
        </p:txBody>
      </p:sp>
    </p:spTree>
    <p:extLst>
      <p:ext uri="{BB962C8B-B14F-4D97-AF65-F5344CB8AC3E}">
        <p14:creationId xmlns:p14="http://schemas.microsoft.com/office/powerpoint/2010/main" val="281999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moving onto the predicted current drive efficiency here we plot the maximum normalised efficiency on each flux surface for the 4 SPRs considered. We see high values of &gt;1 between rho = 0.65 and 0.9, and &gt;0.5 for rho &gt;= 0.5. This is 3x larger than EC. EBW access for current drive is limited to rho &gt;=0.5. We get good agreement between the SPRs except for rho=0.7 to 0.9. This is due to some numerical issues in GENRAY calculating OX conversion, we miss solutions for 39 and 46 compared to 8 and 11. We have found some different numerical parameters which improves this behaviour so we expect 39 and 46 to agree with 8 and 11 in this region one we rerun the scan.</a:t>
            </a:r>
          </a:p>
        </p:txBody>
      </p:sp>
      <p:sp>
        <p:nvSpPr>
          <p:cNvPr id="4" name="Slide Number Placeholder 3"/>
          <p:cNvSpPr>
            <a:spLocks noGrp="1"/>
          </p:cNvSpPr>
          <p:nvPr>
            <p:ph type="sldNum" sz="quarter" idx="5"/>
          </p:nvPr>
        </p:nvSpPr>
        <p:spPr/>
        <p:txBody>
          <a:bodyPr/>
          <a:lstStyle/>
          <a:p>
            <a:fld id="{737D04C6-1579-45FD-80CF-0C61C6901433}" type="slidenum">
              <a:rPr lang="en-GB" smtClean="0"/>
              <a:t>7</a:t>
            </a:fld>
            <a:endParaRPr lang="en-GB" dirty="0"/>
          </a:p>
        </p:txBody>
      </p:sp>
    </p:spTree>
    <p:extLst>
      <p:ext uri="{BB962C8B-B14F-4D97-AF65-F5344CB8AC3E}">
        <p14:creationId xmlns:p14="http://schemas.microsoft.com/office/powerpoint/2010/main" val="3397833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 move to discussing the conditions which gave optimal current drive. From CQL3D we can see which harmonic the wave is being absorbed on and we can also look at which OX solution gave best current drive. We see a transition from 1st harmonic (solid) to 2nd harmonic (dashed) when moving inwards in rho. The transition point for 39 and 46 is further in than for 8/11.  We can also look at which sign of </a:t>
            </a:r>
            <a:r>
              <a:rPr lang="en-GB" dirty="0" err="1"/>
              <a:t>Npar</a:t>
            </a:r>
            <a:r>
              <a:rPr lang="en-GB" dirty="0"/>
              <a:t> gives the optimum current drive, we see the rays which penetrate deepest all have negative </a:t>
            </a:r>
            <a:r>
              <a:rPr lang="en-GB" dirty="0" err="1"/>
              <a:t>Npar</a:t>
            </a:r>
            <a:r>
              <a:rPr lang="en-GB" dirty="0"/>
              <a:t>.</a:t>
            </a:r>
          </a:p>
        </p:txBody>
      </p:sp>
      <p:sp>
        <p:nvSpPr>
          <p:cNvPr id="4" name="Slide Number Placeholder 3"/>
          <p:cNvSpPr>
            <a:spLocks noGrp="1"/>
          </p:cNvSpPr>
          <p:nvPr>
            <p:ph type="sldNum" sz="quarter" idx="5"/>
          </p:nvPr>
        </p:nvSpPr>
        <p:spPr/>
        <p:txBody>
          <a:bodyPr/>
          <a:lstStyle/>
          <a:p>
            <a:fld id="{737D04C6-1579-45FD-80CF-0C61C6901433}" type="slidenum">
              <a:rPr lang="en-GB" smtClean="0"/>
              <a:t>8</a:t>
            </a:fld>
            <a:endParaRPr lang="en-GB" dirty="0"/>
          </a:p>
        </p:txBody>
      </p:sp>
    </p:spTree>
    <p:extLst>
      <p:ext uri="{BB962C8B-B14F-4D97-AF65-F5344CB8AC3E}">
        <p14:creationId xmlns:p14="http://schemas.microsoft.com/office/powerpoint/2010/main" val="2330682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 know the harmonic number and </a:t>
            </a:r>
            <a:r>
              <a:rPr lang="en-GB" dirty="0" err="1"/>
              <a:t>nparallel</a:t>
            </a:r>
            <a:r>
              <a:rPr lang="en-GB" dirty="0"/>
              <a:t> we can calculate the sign of the resonant electron velocity from the resonance condition. Comparing this to the sign of the current we can figure out if we are driving Fisch-Boozer or </a:t>
            </a:r>
            <a:r>
              <a:rPr lang="en-GB" dirty="0" err="1"/>
              <a:t>Okhawa</a:t>
            </a:r>
            <a:r>
              <a:rPr lang="en-GB" dirty="0"/>
              <a:t> current. Here we plot the current multiplied by the sign of the resonant electron velocity. We see in almost all cases it is positive so we are driving </a:t>
            </a:r>
            <a:r>
              <a:rPr lang="en-GB" dirty="0" err="1"/>
              <a:t>Okhawa</a:t>
            </a:r>
            <a:r>
              <a:rPr lang="en-GB" dirty="0"/>
              <a:t> current. The only Fisch-Boozer cases appear in the region where we had the numerical issues.</a:t>
            </a:r>
          </a:p>
        </p:txBody>
      </p:sp>
      <p:sp>
        <p:nvSpPr>
          <p:cNvPr id="4" name="Slide Number Placeholder 3"/>
          <p:cNvSpPr>
            <a:spLocks noGrp="1"/>
          </p:cNvSpPr>
          <p:nvPr>
            <p:ph type="sldNum" sz="quarter" idx="5"/>
          </p:nvPr>
        </p:nvSpPr>
        <p:spPr/>
        <p:txBody>
          <a:bodyPr/>
          <a:lstStyle/>
          <a:p>
            <a:fld id="{737D04C6-1579-45FD-80CF-0C61C6901433}" type="slidenum">
              <a:rPr lang="en-GB" smtClean="0"/>
              <a:t>9</a:t>
            </a:fld>
            <a:endParaRPr lang="en-GB" dirty="0"/>
          </a:p>
        </p:txBody>
      </p:sp>
    </p:spTree>
    <p:extLst>
      <p:ext uri="{BB962C8B-B14F-4D97-AF65-F5344CB8AC3E}">
        <p14:creationId xmlns:p14="http://schemas.microsoft.com/office/powerpoint/2010/main" val="2303363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image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710637-E575-9447-A555-DB547E0A158A}"/>
              </a:ext>
            </a:extLst>
          </p:cNvPr>
          <p:cNvPicPr>
            <a:picLocks noChangeAspect="1"/>
          </p:cNvPicPr>
          <p:nvPr/>
        </p:nvPicPr>
        <p:blipFill>
          <a:blip r:embed="rId2"/>
          <a:stretch>
            <a:fillRect/>
          </a:stretch>
        </p:blipFill>
        <p:spPr>
          <a:xfrm>
            <a:off x="0" y="-12652"/>
            <a:ext cx="12197227" cy="5308448"/>
          </a:xfrm>
          <a:prstGeom prst="rect">
            <a:avLst/>
          </a:prstGeom>
        </p:spPr>
      </p:pic>
      <p:sp>
        <p:nvSpPr>
          <p:cNvPr id="13" name="Freeform 12"/>
          <p:cNvSpPr/>
          <p:nvPr/>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4" name="Triangle 6"/>
          <p:cNvSpPr/>
          <p:nvPr/>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5" name="Picture 1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21"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dirty="0"/>
              <a:t>UKAEA</a:t>
            </a:r>
          </a:p>
        </p:txBody>
      </p:sp>
      <p:sp>
        <p:nvSpPr>
          <p:cNvPr id="22"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add title</a:t>
            </a:r>
          </a:p>
        </p:txBody>
      </p:sp>
      <p:sp>
        <p:nvSpPr>
          <p:cNvPr id="23"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dirty="0"/>
              <a:t>Click to add text</a:t>
            </a:r>
          </a:p>
        </p:txBody>
      </p:sp>
    </p:spTree>
    <p:extLst>
      <p:ext uri="{BB962C8B-B14F-4D97-AF65-F5344CB8AC3E}">
        <p14:creationId xmlns:p14="http://schemas.microsoft.com/office/powerpoint/2010/main" val="408208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image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F05E6A-D149-0847-8492-98A25A908D52}"/>
              </a:ext>
            </a:extLst>
          </p:cNvPr>
          <p:cNvPicPr>
            <a:picLocks noChangeAspect="1"/>
          </p:cNvPicPr>
          <p:nvPr/>
        </p:nvPicPr>
        <p:blipFill>
          <a:blip r:embed="rId2"/>
          <a:stretch>
            <a:fillRect/>
          </a:stretch>
        </p:blipFill>
        <p:spPr>
          <a:xfrm>
            <a:off x="-9697" y="-12652"/>
            <a:ext cx="12206924" cy="5324881"/>
          </a:xfrm>
          <a:prstGeom prst="rect">
            <a:avLst/>
          </a:prstGeom>
        </p:spPr>
      </p:pic>
      <p:sp>
        <p:nvSpPr>
          <p:cNvPr id="10" name="Freeform 9"/>
          <p:cNvSpPr/>
          <p:nvPr/>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dirty="0"/>
              <a:t>UKAEA</a:t>
            </a:r>
          </a:p>
        </p:txBody>
      </p:sp>
      <p:sp>
        <p:nvSpPr>
          <p:cNvPr id="16"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add title</a:t>
            </a:r>
          </a:p>
        </p:txBody>
      </p:sp>
      <p:sp>
        <p:nvSpPr>
          <p:cNvPr id="17"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dirty="0"/>
              <a:t>Click to add text</a:t>
            </a:r>
          </a:p>
        </p:txBody>
      </p:sp>
    </p:spTree>
    <p:extLst>
      <p:ext uri="{BB962C8B-B14F-4D97-AF65-F5344CB8AC3E}">
        <p14:creationId xmlns:p14="http://schemas.microsoft.com/office/powerpoint/2010/main" val="149834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image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441264-3313-9B47-B87B-70DE9C28B821}"/>
              </a:ext>
            </a:extLst>
          </p:cNvPr>
          <p:cNvPicPr>
            <a:picLocks noChangeAspect="1"/>
          </p:cNvPicPr>
          <p:nvPr/>
        </p:nvPicPr>
        <p:blipFill>
          <a:blip r:embed="rId2"/>
          <a:stretch>
            <a:fillRect/>
          </a:stretch>
        </p:blipFill>
        <p:spPr>
          <a:xfrm>
            <a:off x="-20444" y="-12653"/>
            <a:ext cx="12236577" cy="5368423"/>
          </a:xfrm>
          <a:prstGeom prst="rect">
            <a:avLst/>
          </a:prstGeom>
        </p:spPr>
      </p:pic>
      <p:sp>
        <p:nvSpPr>
          <p:cNvPr id="10" name="Freeform 9"/>
          <p:cNvSpPr/>
          <p:nvPr/>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dirty="0"/>
              <a:t>UKAEA</a:t>
            </a:r>
          </a:p>
        </p:txBody>
      </p:sp>
      <p:sp>
        <p:nvSpPr>
          <p:cNvPr id="17"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dirty="0"/>
              <a:t>Click to add text</a:t>
            </a:r>
          </a:p>
        </p:txBody>
      </p:sp>
    </p:spTree>
    <p:extLst>
      <p:ext uri="{BB962C8B-B14F-4D97-AF65-F5344CB8AC3E}">
        <p14:creationId xmlns:p14="http://schemas.microsoft.com/office/powerpoint/2010/main" val="332676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image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63430B-242D-C74B-B8F9-B32BD16FE8FF}"/>
              </a:ext>
            </a:extLst>
          </p:cNvPr>
          <p:cNvPicPr>
            <a:picLocks noChangeAspect="1"/>
          </p:cNvPicPr>
          <p:nvPr/>
        </p:nvPicPr>
        <p:blipFill>
          <a:blip r:embed="rId2"/>
          <a:stretch>
            <a:fillRect/>
          </a:stretch>
        </p:blipFill>
        <p:spPr>
          <a:xfrm>
            <a:off x="-17748" y="-12652"/>
            <a:ext cx="12214975" cy="5316172"/>
          </a:xfrm>
          <a:prstGeom prst="rect">
            <a:avLst/>
          </a:prstGeom>
        </p:spPr>
      </p:pic>
      <p:sp>
        <p:nvSpPr>
          <p:cNvPr id="10" name="Freeform 9"/>
          <p:cNvSpPr/>
          <p:nvPr/>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dirty="0"/>
              <a:t>UKAEA</a:t>
            </a:r>
          </a:p>
        </p:txBody>
      </p:sp>
      <p:sp>
        <p:nvSpPr>
          <p:cNvPr id="17"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dirty="0"/>
              <a:t>Click to add text</a:t>
            </a:r>
          </a:p>
        </p:txBody>
      </p:sp>
    </p:spTree>
    <p:extLst>
      <p:ext uri="{BB962C8B-B14F-4D97-AF65-F5344CB8AC3E}">
        <p14:creationId xmlns:p14="http://schemas.microsoft.com/office/powerpoint/2010/main" val="432723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image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013090-AD91-9E4E-A26F-8BC4969B062E}"/>
              </a:ext>
            </a:extLst>
          </p:cNvPr>
          <p:cNvPicPr>
            <a:picLocks noChangeAspect="1"/>
          </p:cNvPicPr>
          <p:nvPr/>
        </p:nvPicPr>
        <p:blipFill>
          <a:blip r:embed="rId2"/>
          <a:stretch>
            <a:fillRect/>
          </a:stretch>
        </p:blipFill>
        <p:spPr>
          <a:xfrm>
            <a:off x="-16038" y="-12653"/>
            <a:ext cx="12213265" cy="5307463"/>
          </a:xfrm>
          <a:prstGeom prst="rect">
            <a:avLst/>
          </a:prstGeom>
        </p:spPr>
      </p:pic>
      <p:sp>
        <p:nvSpPr>
          <p:cNvPr id="10" name="Freeform 9"/>
          <p:cNvSpPr/>
          <p:nvPr/>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dirty="0"/>
              <a:t>UKAEA</a:t>
            </a:r>
          </a:p>
        </p:txBody>
      </p:sp>
      <p:sp>
        <p:nvSpPr>
          <p:cNvPr id="17"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dirty="0"/>
              <a:t>Click to add text</a:t>
            </a:r>
          </a:p>
        </p:txBody>
      </p:sp>
    </p:spTree>
    <p:extLst>
      <p:ext uri="{BB962C8B-B14F-4D97-AF65-F5344CB8AC3E}">
        <p14:creationId xmlns:p14="http://schemas.microsoft.com/office/powerpoint/2010/main" val="1334559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image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1CFDBE-C74D-5A41-A781-A9C298C50465}"/>
              </a:ext>
            </a:extLst>
          </p:cNvPr>
          <p:cNvPicPr>
            <a:picLocks noChangeAspect="1"/>
          </p:cNvPicPr>
          <p:nvPr/>
        </p:nvPicPr>
        <p:blipFill>
          <a:blip r:embed="rId2"/>
          <a:stretch>
            <a:fillRect/>
          </a:stretch>
        </p:blipFill>
        <p:spPr>
          <a:xfrm>
            <a:off x="-22975" y="-12652"/>
            <a:ext cx="12214975" cy="5316172"/>
          </a:xfrm>
          <a:prstGeom prst="rect">
            <a:avLst/>
          </a:prstGeom>
        </p:spPr>
      </p:pic>
      <p:sp>
        <p:nvSpPr>
          <p:cNvPr id="10" name="Freeform 9"/>
          <p:cNvSpPr/>
          <p:nvPr/>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dirty="0"/>
              <a:t>UKAEA</a:t>
            </a:r>
          </a:p>
        </p:txBody>
      </p:sp>
      <p:sp>
        <p:nvSpPr>
          <p:cNvPr id="16"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dirty="0"/>
              <a:t>Click to add text</a:t>
            </a:r>
          </a:p>
        </p:txBody>
      </p:sp>
    </p:spTree>
    <p:extLst>
      <p:ext uri="{BB962C8B-B14F-4D97-AF65-F5344CB8AC3E}">
        <p14:creationId xmlns:p14="http://schemas.microsoft.com/office/powerpoint/2010/main" val="2897361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custom_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0" y="-12699"/>
            <a:ext cx="12202079" cy="5246988"/>
          </a:xfrm>
          <a:custGeom>
            <a:avLst/>
            <a:gdLst>
              <a:gd name="connsiteX0" fmla="*/ 0 w 12196763"/>
              <a:gd name="connsiteY0" fmla="*/ 0 h 5225723"/>
              <a:gd name="connsiteX1" fmla="*/ 10202575 w 12196763"/>
              <a:gd name="connsiteY1" fmla="*/ 0 h 5225723"/>
              <a:gd name="connsiteX2" fmla="*/ 12196763 w 12196763"/>
              <a:gd name="connsiteY2" fmla="*/ 1994188 h 5225723"/>
              <a:gd name="connsiteX3" fmla="*/ 12196763 w 12196763"/>
              <a:gd name="connsiteY3" fmla="*/ 5225723 h 5225723"/>
              <a:gd name="connsiteX4" fmla="*/ 0 w 12196763"/>
              <a:gd name="connsiteY4" fmla="*/ 5225723 h 5225723"/>
              <a:gd name="connsiteX5" fmla="*/ 0 w 12196763"/>
              <a:gd name="connsiteY5" fmla="*/ 0 h 5225723"/>
              <a:gd name="connsiteX6" fmla="*/ 0 w 12196763"/>
              <a:gd name="connsiteY6" fmla="*/ 0 h 5225723"/>
              <a:gd name="connsiteX0" fmla="*/ 0 w 12196763"/>
              <a:gd name="connsiteY0" fmla="*/ 0 h 5225723"/>
              <a:gd name="connsiteX1" fmla="*/ 10202575 w 12196763"/>
              <a:gd name="connsiteY1" fmla="*/ 0 h 5225723"/>
              <a:gd name="connsiteX2" fmla="*/ 12196763 w 12196763"/>
              <a:gd name="connsiteY2" fmla="*/ 1994188 h 5225723"/>
              <a:gd name="connsiteX3" fmla="*/ 12196763 w 12196763"/>
              <a:gd name="connsiteY3" fmla="*/ 5225723 h 5225723"/>
              <a:gd name="connsiteX4" fmla="*/ 0 w 12196763"/>
              <a:gd name="connsiteY4" fmla="*/ 2916156 h 5225723"/>
              <a:gd name="connsiteX5" fmla="*/ 0 w 12196763"/>
              <a:gd name="connsiteY5" fmla="*/ 0 h 5225723"/>
              <a:gd name="connsiteX6" fmla="*/ 0 w 12196763"/>
              <a:gd name="connsiteY6" fmla="*/ 0 h 5225723"/>
              <a:gd name="connsiteX0" fmla="*/ 0 w 12202079"/>
              <a:gd name="connsiteY0" fmla="*/ 0 h 5246988"/>
              <a:gd name="connsiteX1" fmla="*/ 10202575 w 12202079"/>
              <a:gd name="connsiteY1" fmla="*/ 0 h 5246988"/>
              <a:gd name="connsiteX2" fmla="*/ 12196763 w 12202079"/>
              <a:gd name="connsiteY2" fmla="*/ 1994188 h 5246988"/>
              <a:gd name="connsiteX3" fmla="*/ 12202079 w 12202079"/>
              <a:gd name="connsiteY3" fmla="*/ 5246988 h 5246988"/>
              <a:gd name="connsiteX4" fmla="*/ 0 w 12202079"/>
              <a:gd name="connsiteY4" fmla="*/ 2916156 h 5246988"/>
              <a:gd name="connsiteX5" fmla="*/ 0 w 12202079"/>
              <a:gd name="connsiteY5" fmla="*/ 0 h 5246988"/>
              <a:gd name="connsiteX6" fmla="*/ 0 w 12202079"/>
              <a:gd name="connsiteY6" fmla="*/ 0 h 524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079" h="5246988">
                <a:moveTo>
                  <a:pt x="0" y="0"/>
                </a:moveTo>
                <a:lnTo>
                  <a:pt x="10202575" y="0"/>
                </a:lnTo>
                <a:lnTo>
                  <a:pt x="12196763" y="1994188"/>
                </a:lnTo>
                <a:lnTo>
                  <a:pt x="12202079" y="5246988"/>
                </a:lnTo>
                <a:lnTo>
                  <a:pt x="0" y="2916156"/>
                </a:lnTo>
                <a:lnTo>
                  <a:pt x="0" y="0"/>
                </a:lnTo>
                <a:lnTo>
                  <a:pt x="0" y="0"/>
                </a:lnTo>
                <a:close/>
              </a:path>
            </a:pathLst>
          </a:custGeom>
        </p:spPr>
        <p:txBody>
          <a:bodyPr anchor="ctr"/>
          <a:lstStyle>
            <a:lvl1pPr algn="ctr">
              <a:defRPr/>
            </a:lvl1pPr>
          </a:lstStyle>
          <a:p>
            <a:r>
              <a:rPr lang="en-US"/>
              <a:t>Click icon to add picture</a:t>
            </a:r>
          </a:p>
        </p:txBody>
      </p:sp>
      <p:sp>
        <p:nvSpPr>
          <p:cNvPr id="10" name="Freeform 9"/>
          <p:cNvSpPr/>
          <p:nvPr/>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dirty="0"/>
              <a:t>UKAEA</a:t>
            </a:r>
          </a:p>
        </p:txBody>
      </p:sp>
      <p:sp>
        <p:nvSpPr>
          <p:cNvPr id="14"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add title</a:t>
            </a:r>
          </a:p>
        </p:txBody>
      </p:sp>
      <p:sp>
        <p:nvSpPr>
          <p:cNvPr id="15"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dirty="0"/>
              <a:t>Click to add text</a:t>
            </a:r>
          </a:p>
        </p:txBody>
      </p:sp>
    </p:spTree>
    <p:extLst>
      <p:ext uri="{BB962C8B-B14F-4D97-AF65-F5344CB8AC3E}">
        <p14:creationId xmlns:p14="http://schemas.microsoft.com/office/powerpoint/2010/main" val="428147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5" name="Content Placeholder 3"/>
          <p:cNvSpPr>
            <a:spLocks noGrp="1"/>
          </p:cNvSpPr>
          <p:nvPr>
            <p:ph sz="half" idx="2"/>
          </p:nvPr>
        </p:nvSpPr>
        <p:spPr>
          <a:xfrm>
            <a:off x="166867" y="1530994"/>
            <a:ext cx="11465690" cy="4491980"/>
          </a:xfrm>
        </p:spPr>
        <p:txBody>
          <a:bodyPr/>
          <a:lstStyle>
            <a:lvl1pPr>
              <a:defRPr sz="24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title"/>
          </p:nvPr>
        </p:nvSpPr>
        <p:spPr>
          <a:xfrm>
            <a:off x="166868" y="205430"/>
            <a:ext cx="10018853" cy="132556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2" name="Footer Placeholder 1"/>
          <p:cNvSpPr>
            <a:spLocks noGrp="1"/>
          </p:cNvSpPr>
          <p:nvPr>
            <p:ph type="ftr" sz="quarter" idx="10"/>
          </p:nvPr>
        </p:nvSpPr>
        <p:spPr/>
        <p:txBody>
          <a:bodyPr/>
          <a:lstStyle>
            <a:lvl1pPr>
              <a:defRPr>
                <a:solidFill>
                  <a:schemeClr val="tx1"/>
                </a:solidFill>
              </a:defRPr>
            </a:lvl1pPr>
          </a:lstStyle>
          <a:p>
            <a:r>
              <a:rPr lang="en-GB"/>
              <a:t>21st joint workshop on electron cyclotron emission (ECE) and electron cyclotron resonance heating (ECRH), ITER Organisation, 20-24 June 2022</a:t>
            </a:r>
            <a:endParaRPr lang="en-GB" dirty="0"/>
          </a:p>
        </p:txBody>
      </p:sp>
      <p:sp>
        <p:nvSpPr>
          <p:cNvPr id="7"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B99D2FB9-09E5-4D19-B83C-3A0BE6A71AF3}" type="slidenum">
              <a:rPr lang="en-GB" smtClean="0"/>
              <a:t>‹#›</a:t>
            </a:fld>
            <a:endParaRPr lang="en-GB" dirty="0"/>
          </a:p>
        </p:txBody>
      </p:sp>
    </p:spTree>
    <p:extLst>
      <p:ext uri="{BB962C8B-B14F-4D97-AF65-F5344CB8AC3E}">
        <p14:creationId xmlns:p14="http://schemas.microsoft.com/office/powerpoint/2010/main" val="184461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ffiliations">
    <p:spTree>
      <p:nvGrpSpPr>
        <p:cNvPr id="1" name=""/>
        <p:cNvGrpSpPr/>
        <p:nvPr/>
      </p:nvGrpSpPr>
      <p:grpSpPr>
        <a:xfrm>
          <a:off x="0" y="0"/>
          <a:ext cx="0" cy="0"/>
          <a:chOff x="0" y="0"/>
          <a:chExt cx="0" cy="0"/>
        </a:xfrm>
      </p:grpSpPr>
      <p:sp>
        <p:nvSpPr>
          <p:cNvPr id="15" name="Content Placeholder 3"/>
          <p:cNvSpPr>
            <a:spLocks noGrp="1"/>
          </p:cNvSpPr>
          <p:nvPr>
            <p:ph sz="half" idx="2" hasCustomPrompt="1"/>
          </p:nvPr>
        </p:nvSpPr>
        <p:spPr>
          <a:xfrm>
            <a:off x="166867" y="1530994"/>
            <a:ext cx="11465690" cy="4491980"/>
          </a:xfrm>
        </p:spPr>
        <p:txBody>
          <a:bodyPr/>
          <a:lstStyle>
            <a:lvl1pPr marL="342900" indent="-342900">
              <a:buFont typeface="Arial" charset="0"/>
              <a:buChar char="•"/>
              <a:defRPr sz="2400">
                <a:solidFill>
                  <a:schemeClr val="tx1"/>
                </a:solidFill>
              </a:defRPr>
            </a:lvl1pPr>
            <a:lvl2pPr>
              <a:defRPr sz="2200"/>
            </a:lvl2pPr>
          </a:lstStyle>
          <a:p>
            <a:pPr lvl="0"/>
            <a:r>
              <a:rPr lang="en-US" dirty="0"/>
              <a:t>Insert text or logos as necessary</a:t>
            </a:r>
          </a:p>
        </p:txBody>
      </p:sp>
      <p:sp>
        <p:nvSpPr>
          <p:cNvPr id="2" name="Footer Placeholder 1"/>
          <p:cNvSpPr>
            <a:spLocks noGrp="1"/>
          </p:cNvSpPr>
          <p:nvPr>
            <p:ph type="ftr" sz="quarter" idx="10"/>
          </p:nvPr>
        </p:nvSpPr>
        <p:spPr/>
        <p:txBody>
          <a:bodyPr/>
          <a:lstStyle>
            <a:lvl1pPr>
              <a:defRPr>
                <a:solidFill>
                  <a:schemeClr val="tx1"/>
                </a:solidFill>
              </a:defRPr>
            </a:lvl1pPr>
          </a:lstStyle>
          <a:p>
            <a:r>
              <a:rPr lang="en-GB"/>
              <a:t>21st joint workshop on electron cyclotron emission (ECE) and electron cyclotron resonance heating (ECRH), ITER Organisation, 20-24 June 2022</a:t>
            </a:r>
            <a:endParaRPr lang="en-GB" dirty="0"/>
          </a:p>
        </p:txBody>
      </p:sp>
      <p:sp>
        <p:nvSpPr>
          <p:cNvPr id="3" name="TextBox 2"/>
          <p:cNvSpPr txBox="1"/>
          <p:nvPr/>
        </p:nvSpPr>
        <p:spPr>
          <a:xfrm>
            <a:off x="166867" y="265043"/>
            <a:ext cx="8539811"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schemeClr val="tx1"/>
                </a:solidFill>
                <a:effectLst/>
                <a:uLnTx/>
                <a:uFillTx/>
                <a:latin typeface="Arial Black" charset="0"/>
                <a:ea typeface="Arial Black" charset="0"/>
                <a:cs typeface="Arial Black" charset="0"/>
              </a:rPr>
              <a:t>Affiliations</a:t>
            </a:r>
            <a:endParaRPr lang="en-US" dirty="0">
              <a:solidFill>
                <a:schemeClr val="tx1"/>
              </a:solidFill>
            </a:endParaRPr>
          </a:p>
        </p:txBody>
      </p:sp>
      <p:sp>
        <p:nvSpPr>
          <p:cNvPr id="7"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B99D2FB9-09E5-4D19-B83C-3A0BE6A71AF3}" type="slidenum">
              <a:rPr lang="en-GB" smtClean="0"/>
              <a:t>‹#›</a:t>
            </a:fld>
            <a:endParaRPr lang="en-GB" dirty="0"/>
          </a:p>
        </p:txBody>
      </p:sp>
    </p:spTree>
    <p:extLst>
      <p:ext uri="{BB962C8B-B14F-4D97-AF65-F5344CB8AC3E}">
        <p14:creationId xmlns:p14="http://schemas.microsoft.com/office/powerpoint/2010/main" val="158858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with Title">
    <p:spTree>
      <p:nvGrpSpPr>
        <p:cNvPr id="1" name=""/>
        <p:cNvGrpSpPr/>
        <p:nvPr/>
      </p:nvGrpSpPr>
      <p:grpSpPr>
        <a:xfrm>
          <a:off x="0" y="0"/>
          <a:ext cx="0" cy="0"/>
          <a:chOff x="0" y="0"/>
          <a:chExt cx="0" cy="0"/>
        </a:xfrm>
      </p:grpSpPr>
      <p:sp>
        <p:nvSpPr>
          <p:cNvPr id="10" name="Title 1"/>
          <p:cNvSpPr>
            <a:spLocks noGrp="1"/>
          </p:cNvSpPr>
          <p:nvPr>
            <p:ph type="title"/>
          </p:nvPr>
        </p:nvSpPr>
        <p:spPr>
          <a:xfrm>
            <a:off x="166868" y="205431"/>
            <a:ext cx="10018853" cy="1325563"/>
          </a:xfrm>
          <a:prstGeom prst="rect">
            <a:avLst/>
          </a:prstGeom>
        </p:spPr>
        <p:txBody>
          <a:bodyPr/>
          <a:lstStyle>
            <a:lvl1pPr>
              <a:defRPr>
                <a:solidFill>
                  <a:schemeClr val="tx1"/>
                </a:solidFill>
              </a:defRPr>
            </a:lvl1pPr>
          </a:lstStyle>
          <a:p>
            <a:r>
              <a:rPr lang="en-US"/>
              <a:t>Click to edit Master title style</a:t>
            </a:r>
          </a:p>
        </p:txBody>
      </p:sp>
      <p:sp>
        <p:nvSpPr>
          <p:cNvPr id="11" name="Content Placeholder 3"/>
          <p:cNvSpPr>
            <a:spLocks noGrp="1"/>
          </p:cNvSpPr>
          <p:nvPr>
            <p:ph sz="half" idx="2"/>
          </p:nvPr>
        </p:nvSpPr>
        <p:spPr>
          <a:xfrm>
            <a:off x="166868" y="1530994"/>
            <a:ext cx="5624603" cy="4491980"/>
          </a:xfrm>
        </p:spPr>
        <p:txBody>
          <a:bodyPr/>
          <a:lstStyle>
            <a:lvl1pPr>
              <a:defRPr sz="24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10"/>
          </p:nvPr>
        </p:nvSpPr>
        <p:spPr>
          <a:xfrm>
            <a:off x="5980255" y="1530994"/>
            <a:ext cx="5652303" cy="4491980"/>
          </a:xfrm>
        </p:spPr>
        <p:txBody>
          <a:bodyPr/>
          <a:lstStyle>
            <a:lvl1pPr>
              <a:defRPr sz="24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1"/>
          <p:cNvSpPr>
            <a:spLocks noGrp="1"/>
          </p:cNvSpPr>
          <p:nvPr>
            <p:ph type="ftr" sz="quarter" idx="11"/>
          </p:nvPr>
        </p:nvSpPr>
        <p:spPr>
          <a:xfrm>
            <a:off x="876221" y="6387700"/>
            <a:ext cx="10142761" cy="365125"/>
          </a:xfrm>
        </p:spPr>
        <p:txBody>
          <a:bodyPr/>
          <a:lstStyle>
            <a:lvl1pPr>
              <a:defRPr>
                <a:solidFill>
                  <a:schemeClr val="tx1"/>
                </a:solidFill>
              </a:defRPr>
            </a:lvl1pPr>
          </a:lstStyle>
          <a:p>
            <a:r>
              <a:rPr lang="en-GB"/>
              <a:t>21st joint workshop on electron cyclotron emission (ECE) and electron cyclotron resonance heating (ECRH), ITER Organisation, 20-24 June 2022</a:t>
            </a:r>
            <a:endParaRPr lang="en-GB" dirty="0"/>
          </a:p>
        </p:txBody>
      </p:sp>
      <p:sp>
        <p:nvSpPr>
          <p:cNvPr id="7"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B99D2FB9-09E5-4D19-B83C-3A0BE6A71AF3}" type="slidenum">
              <a:rPr lang="en-GB" smtClean="0"/>
              <a:t>‹#›</a:t>
            </a:fld>
            <a:endParaRPr lang="en-GB" dirty="0"/>
          </a:p>
        </p:txBody>
      </p:sp>
    </p:spTree>
    <p:extLst>
      <p:ext uri="{BB962C8B-B14F-4D97-AF65-F5344CB8AC3E}">
        <p14:creationId xmlns:p14="http://schemas.microsoft.com/office/powerpoint/2010/main" val="3704043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ext Placeholder 2"/>
          <p:cNvSpPr>
            <a:spLocks noGrp="1"/>
          </p:cNvSpPr>
          <p:nvPr>
            <p:ph type="body" idx="1"/>
          </p:nvPr>
        </p:nvSpPr>
        <p:spPr>
          <a:xfrm>
            <a:off x="166868" y="1530994"/>
            <a:ext cx="5624603" cy="823912"/>
          </a:xfrm>
        </p:spPr>
        <p:txBody>
          <a:bodyPr anchor="b"/>
          <a:lstStyle>
            <a:lvl1pPr marL="0" indent="0">
              <a:buNone/>
              <a:defRPr sz="24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3" name="Text Placeholder 4"/>
          <p:cNvSpPr>
            <a:spLocks noGrp="1"/>
          </p:cNvSpPr>
          <p:nvPr>
            <p:ph type="body" sz="quarter" idx="3"/>
          </p:nvPr>
        </p:nvSpPr>
        <p:spPr>
          <a:xfrm>
            <a:off x="5980255" y="1530994"/>
            <a:ext cx="5624603" cy="823912"/>
          </a:xfrm>
        </p:spPr>
        <p:txBody>
          <a:bodyPr anchor="b"/>
          <a:lstStyle>
            <a:lvl1pPr marL="0" indent="0">
              <a:buNone/>
              <a:defRPr sz="24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4" name="Title 1"/>
          <p:cNvSpPr>
            <a:spLocks noGrp="1"/>
          </p:cNvSpPr>
          <p:nvPr>
            <p:ph type="title"/>
          </p:nvPr>
        </p:nvSpPr>
        <p:spPr>
          <a:xfrm>
            <a:off x="166868" y="205431"/>
            <a:ext cx="10018853" cy="1325563"/>
          </a:xfrm>
          <a:prstGeom prst="rect">
            <a:avLst/>
          </a:prstGeom>
        </p:spPr>
        <p:txBody>
          <a:bodyPr/>
          <a:lstStyle>
            <a:lvl1pPr>
              <a:defRPr>
                <a:solidFill>
                  <a:schemeClr val="tx1"/>
                </a:solidFill>
              </a:defRPr>
            </a:lvl1pPr>
          </a:lstStyle>
          <a:p>
            <a:r>
              <a:rPr lang="en-US"/>
              <a:t>Click to edit Master title style</a:t>
            </a:r>
          </a:p>
        </p:txBody>
      </p:sp>
      <p:sp>
        <p:nvSpPr>
          <p:cNvPr id="15" name="Content Placeholder 3"/>
          <p:cNvSpPr>
            <a:spLocks noGrp="1"/>
          </p:cNvSpPr>
          <p:nvPr>
            <p:ph sz="half" idx="2"/>
          </p:nvPr>
        </p:nvSpPr>
        <p:spPr>
          <a:xfrm>
            <a:off x="5980255" y="2354906"/>
            <a:ext cx="5624603" cy="3668068"/>
          </a:xfrm>
        </p:spPr>
        <p:txBody>
          <a:bodyPr/>
          <a:lstStyle>
            <a:lvl1pPr marL="0" marR="0" indent="0" algn="l" defTabSz="914377" rtl="0" eaLnBrk="1" fontAlgn="auto" latinLnBrk="0" hangingPunct="1">
              <a:lnSpc>
                <a:spcPct val="90000"/>
              </a:lnSpc>
              <a:spcBef>
                <a:spcPts val="1000"/>
              </a:spcBef>
              <a:spcAft>
                <a:spcPts val="0"/>
              </a:spcAft>
              <a:buClrTx/>
              <a:buSzTx/>
              <a:buFont typeface="Arial"/>
              <a:buNone/>
              <a:tabLst/>
              <a:defRPr sz="2000">
                <a:solidFill>
                  <a:schemeClr val="tx1"/>
                </a:solidFill>
              </a:defRPr>
            </a:lvl1pPr>
            <a:lvl2pPr marL="457189" marR="0" indent="0" algn="l" defTabSz="914377" rtl="0" eaLnBrk="1" fontAlgn="auto" latinLnBrk="0" hangingPunct="1">
              <a:lnSpc>
                <a:spcPct val="90000"/>
              </a:lnSpc>
              <a:spcBef>
                <a:spcPts val="500"/>
              </a:spcBef>
              <a:spcAft>
                <a:spcPts val="0"/>
              </a:spcAft>
              <a:buClrTx/>
              <a:buSzTx/>
              <a:buFont typeface="Arial"/>
              <a:buNone/>
              <a:tabLst/>
              <a:defRPr sz="2000">
                <a:solidFill>
                  <a:schemeClr val="tx1"/>
                </a:solidFill>
              </a:defRPr>
            </a:lvl2pPr>
            <a:lvl3pPr marL="914377" marR="0" indent="0" algn="l" defTabSz="914377" rtl="0" eaLnBrk="1" fontAlgn="auto" latinLnBrk="0" hangingPunct="1">
              <a:lnSpc>
                <a:spcPct val="90000"/>
              </a:lnSpc>
              <a:spcBef>
                <a:spcPts val="500"/>
              </a:spcBef>
              <a:spcAft>
                <a:spcPts val="0"/>
              </a:spcAft>
              <a:buClrTx/>
              <a:buSzTx/>
              <a:buFont typeface="Arial"/>
              <a:buNone/>
              <a:tabLst/>
              <a:defRPr sz="2000">
                <a:solidFill>
                  <a:schemeClr val="tx1"/>
                </a:solidFill>
              </a:defRPr>
            </a:lvl3pPr>
            <a:lvl4pPr marL="1371566" marR="0" indent="0" algn="l" defTabSz="914377" rtl="0" eaLnBrk="1" fontAlgn="auto" latinLnBrk="0" hangingPunct="1">
              <a:lnSpc>
                <a:spcPct val="90000"/>
              </a:lnSpc>
              <a:spcBef>
                <a:spcPts val="500"/>
              </a:spcBef>
              <a:spcAft>
                <a:spcPts val="0"/>
              </a:spcAft>
              <a:buClrTx/>
              <a:buSzTx/>
              <a:buFont typeface="Arial"/>
              <a:buNone/>
              <a:tabLst/>
              <a:defRPr>
                <a:solidFill>
                  <a:schemeClr val="tx1"/>
                </a:solidFill>
              </a:defRPr>
            </a:lvl4pPr>
            <a:lvl5pPr marL="1828754" marR="0" indent="0" algn="l" defTabSz="914377" rtl="0" eaLnBrk="1" fontAlgn="auto" latinLnBrk="0" hangingPunct="1">
              <a:lnSpc>
                <a:spcPct val="90000"/>
              </a:lnSpc>
              <a:spcBef>
                <a:spcPts val="500"/>
              </a:spcBef>
              <a:spcAft>
                <a:spcPts val="0"/>
              </a:spcAft>
              <a:buClrTx/>
              <a:buSzTx/>
              <a:buFont typeface="Arial"/>
              <a:buNone/>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5"/>
          <p:cNvSpPr>
            <a:spLocks noGrp="1"/>
          </p:cNvSpPr>
          <p:nvPr>
            <p:ph sz="quarter" idx="4"/>
          </p:nvPr>
        </p:nvSpPr>
        <p:spPr>
          <a:xfrm>
            <a:off x="166868" y="2354906"/>
            <a:ext cx="5624603" cy="3668068"/>
          </a:xfrm>
        </p:spPr>
        <p:txBody>
          <a:bodyPr/>
          <a:lstStyle>
            <a:lvl1pPr>
              <a:defRPr sz="2000">
                <a:solidFill>
                  <a:schemeClr val="tx1"/>
                </a:solidFill>
              </a:defRPr>
            </a:lvl1pPr>
            <a:lvl2pPr>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
          <p:cNvSpPr>
            <a:spLocks noGrp="1"/>
          </p:cNvSpPr>
          <p:nvPr>
            <p:ph type="ftr" sz="quarter" idx="10"/>
          </p:nvPr>
        </p:nvSpPr>
        <p:spPr>
          <a:xfrm>
            <a:off x="876222" y="6387700"/>
            <a:ext cx="4114800" cy="365125"/>
          </a:xfrm>
        </p:spPr>
        <p:txBody>
          <a:bodyPr/>
          <a:lstStyle>
            <a:lvl1pPr>
              <a:defRPr>
                <a:solidFill>
                  <a:schemeClr val="tx1"/>
                </a:solidFill>
              </a:defRPr>
            </a:lvl1pPr>
          </a:lstStyle>
          <a:p>
            <a:r>
              <a:rPr lang="en-GB"/>
              <a:t>21st joint workshop on electron cyclotron emission (ECE) and electron cyclotron resonance heating (ECRH), ITER Organisation, 20-24 June 2022</a:t>
            </a:r>
            <a:endParaRPr lang="en-GB" dirty="0"/>
          </a:p>
        </p:txBody>
      </p:sp>
      <p:sp>
        <p:nvSpPr>
          <p:cNvPr id="9" name="Slide Number Placeholder 5"/>
          <p:cNvSpPr>
            <a:spLocks noGrp="1"/>
          </p:cNvSpPr>
          <p:nvPr>
            <p:ph type="sldNum" sz="quarter" idx="11"/>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B99D2FB9-09E5-4D19-B83C-3A0BE6A71AF3}" type="slidenum">
              <a:rPr lang="en-GB" smtClean="0"/>
              <a:t>‹#›</a:t>
            </a:fld>
            <a:endParaRPr lang="en-GB" dirty="0"/>
          </a:p>
        </p:txBody>
      </p:sp>
    </p:spTree>
    <p:extLst>
      <p:ext uri="{BB962C8B-B14F-4D97-AF65-F5344CB8AC3E}">
        <p14:creationId xmlns:p14="http://schemas.microsoft.com/office/powerpoint/2010/main" val="1606424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11" name="Rectangle 10"/>
          <p:cNvSpPr/>
          <p:nvPr/>
        </p:nvSpPr>
        <p:spPr>
          <a:xfrm>
            <a:off x="-2788"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0" name="Triangle 6"/>
          <p:cNvSpPr/>
          <p:nvPr/>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4" name="Title 1"/>
          <p:cNvSpPr>
            <a:spLocks noGrp="1"/>
          </p:cNvSpPr>
          <p:nvPr>
            <p:ph type="title" hasCustomPrompt="1"/>
          </p:nvPr>
        </p:nvSpPr>
        <p:spPr>
          <a:xfrm>
            <a:off x="1666479" y="1308009"/>
            <a:ext cx="8853467" cy="3968772"/>
          </a:xfrm>
          <a:prstGeom prst="rect">
            <a:avLst/>
          </a:prstGeom>
        </p:spPr>
        <p:txBody>
          <a:bodyPr anchor="ctr" anchorCtr="0">
            <a:normAutofit/>
          </a:bodyPr>
          <a:lstStyle>
            <a:lvl1pPr algn="ctr">
              <a:lnSpc>
                <a:spcPct val="100000"/>
              </a:lnSpc>
              <a:defRPr sz="3600" spc="0">
                <a:solidFill>
                  <a:schemeClr val="bg1"/>
                </a:solidFill>
              </a:defRPr>
            </a:lvl1pPr>
          </a:lstStyle>
          <a:p>
            <a:r>
              <a:rPr lang="en-GB" dirty="0"/>
              <a:t>INSERT QUOTE HERE</a:t>
            </a:r>
            <a:endParaRPr lang="en-US" dirty="0"/>
          </a:p>
        </p:txBody>
      </p:sp>
      <p:sp>
        <p:nvSpPr>
          <p:cNvPr id="15" name="Content Placeholder 2"/>
          <p:cNvSpPr>
            <a:spLocks noGrp="1"/>
          </p:cNvSpPr>
          <p:nvPr>
            <p:ph sz="quarter" idx="11" hasCustomPrompt="1"/>
          </p:nvPr>
        </p:nvSpPr>
        <p:spPr>
          <a:xfrm>
            <a:off x="1886674" y="5564305"/>
            <a:ext cx="8413078" cy="487362"/>
          </a:xfrm>
        </p:spPr>
        <p:txBody>
          <a:bodyPr>
            <a:noAutofit/>
          </a:bodyPr>
          <a:lstStyle>
            <a:lvl1pPr algn="ctr">
              <a:defRPr sz="2000" b="1">
                <a:solidFill>
                  <a:srgbClr val="9091B3"/>
                </a:solidFill>
              </a:defRPr>
            </a:lvl1pPr>
          </a:lstStyle>
          <a:p>
            <a:pPr lvl="0"/>
            <a:r>
              <a:rPr lang="en-US" dirty="0"/>
              <a:t>NAME / DATE</a:t>
            </a:r>
          </a:p>
        </p:txBody>
      </p:sp>
      <p:pic>
        <p:nvPicPr>
          <p:cNvPr id="16" name="Picture 1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17" name="TextBox 16"/>
          <p:cNvSpPr txBox="1"/>
          <p:nvPr/>
        </p:nvSpPr>
        <p:spPr>
          <a:xfrm>
            <a:off x="731458" y="1034180"/>
            <a:ext cx="1342664" cy="1477328"/>
          </a:xfrm>
          <a:prstGeom prst="rect">
            <a:avLst/>
          </a:prstGeom>
          <a:noFill/>
        </p:spPr>
        <p:txBody>
          <a:bodyPr wrap="square" rtlCol="0">
            <a:spAutoFit/>
          </a:bodyPr>
          <a:lstStyle/>
          <a:p>
            <a:r>
              <a:rPr lang="en-US" sz="9000" b="1" i="0" dirty="0">
                <a:solidFill>
                  <a:srgbClr val="9091B3"/>
                </a:solidFill>
                <a:latin typeface="Arial Black" charset="0"/>
                <a:ea typeface="Arial Black" charset="0"/>
                <a:cs typeface="Arial Black" charset="0"/>
              </a:rPr>
              <a:t>“</a:t>
            </a:r>
          </a:p>
        </p:txBody>
      </p:sp>
      <p:sp>
        <p:nvSpPr>
          <p:cNvPr id="18" name="TextBox 17"/>
          <p:cNvSpPr txBox="1"/>
          <p:nvPr/>
        </p:nvSpPr>
        <p:spPr>
          <a:xfrm>
            <a:off x="10573850" y="4825641"/>
            <a:ext cx="1342664" cy="1477328"/>
          </a:xfrm>
          <a:prstGeom prst="rect">
            <a:avLst/>
          </a:prstGeom>
          <a:noFill/>
        </p:spPr>
        <p:txBody>
          <a:bodyPr wrap="square" rtlCol="0">
            <a:spAutoFit/>
          </a:bodyPr>
          <a:lstStyle/>
          <a:p>
            <a:r>
              <a:rPr lang="en-US" sz="9000" b="1" i="0" dirty="0">
                <a:solidFill>
                  <a:srgbClr val="9091B3"/>
                </a:solidFill>
                <a:latin typeface="Arial Black" charset="0"/>
                <a:ea typeface="Arial Black" charset="0"/>
                <a:cs typeface="Arial Black" charset="0"/>
              </a:rPr>
              <a:t>”</a:t>
            </a:r>
          </a:p>
        </p:txBody>
      </p:sp>
      <p:sp>
        <p:nvSpPr>
          <p:cNvPr id="2" name="Footer Placeholder 1"/>
          <p:cNvSpPr>
            <a:spLocks noGrp="1"/>
          </p:cNvSpPr>
          <p:nvPr>
            <p:ph type="ftr" sz="quarter" idx="12"/>
          </p:nvPr>
        </p:nvSpPr>
        <p:spPr/>
        <p:txBody>
          <a:bodyPr/>
          <a:lstStyle>
            <a:lvl1pPr>
              <a:defRPr>
                <a:solidFill>
                  <a:schemeClr val="bg1"/>
                </a:solidFill>
              </a:defRPr>
            </a:lvl1pPr>
          </a:lstStyle>
          <a:p>
            <a:r>
              <a:rPr lang="en-GB"/>
              <a:t>21st joint workshop on electron cyclotron emission (ECE) and electron cyclotron resonance heating (ECRH), ITER Organisation, 20-24 June 2022</a:t>
            </a:r>
            <a:endParaRPr lang="en-GB" dirty="0"/>
          </a:p>
        </p:txBody>
      </p:sp>
      <p:sp>
        <p:nvSpPr>
          <p:cNvPr id="3" name="Slide Number Placeholder 2"/>
          <p:cNvSpPr>
            <a:spLocks noGrp="1"/>
          </p:cNvSpPr>
          <p:nvPr>
            <p:ph type="sldNum" sz="quarter" idx="13"/>
          </p:nvPr>
        </p:nvSpPr>
        <p:spPr/>
        <p:txBody>
          <a:bodyPr/>
          <a:lstStyle>
            <a:lvl1pPr>
              <a:defRPr>
                <a:solidFill>
                  <a:srgbClr val="9091B3"/>
                </a:solidFill>
              </a:defRPr>
            </a:lvl1pPr>
          </a:lstStyle>
          <a:p>
            <a:fld id="{B99D2FB9-09E5-4D19-B83C-3A0BE6A71AF3}" type="slidenum">
              <a:rPr lang="en-GB" smtClean="0"/>
              <a:t>‹#›</a:t>
            </a:fld>
            <a:endParaRPr lang="en-GB" dirty="0"/>
          </a:p>
        </p:txBody>
      </p:sp>
      <p:sp>
        <p:nvSpPr>
          <p:cNvPr id="19" name="Slide Number Placeholder 5"/>
          <p:cNvSpPr txBox="1">
            <a:spLocks/>
          </p:cNvSpPr>
          <p:nvPr/>
        </p:nvSpPr>
        <p:spPr>
          <a:xfrm flipH="1">
            <a:off x="775684" y="6357413"/>
            <a:ext cx="45719"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90919C"/>
                </a:solidFill>
                <a:latin typeface="Arial Black" charset="0"/>
                <a:ea typeface="Arial Black" charset="0"/>
                <a:cs typeface="Arial Blac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0" i="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594053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a:xfrm>
            <a:off x="876222" y="6387700"/>
            <a:ext cx="4114800" cy="365125"/>
          </a:xfrm>
        </p:spPr>
        <p:txBody>
          <a:bodyPr/>
          <a:lstStyle>
            <a:lvl1pPr>
              <a:defRPr>
                <a:solidFill>
                  <a:schemeClr val="tx1"/>
                </a:solidFill>
              </a:defRPr>
            </a:lvl1pPr>
          </a:lstStyle>
          <a:p>
            <a:r>
              <a:rPr lang="en-GB"/>
              <a:t>21st joint workshop on electron cyclotron emission (ECE) and electron cyclotron resonance heating (ECRH), ITER Organisation, 20-24 June 2022</a:t>
            </a:r>
            <a:endParaRPr lang="en-GB" dirty="0"/>
          </a:p>
        </p:txBody>
      </p:sp>
      <p:sp>
        <p:nvSpPr>
          <p:cNvPr id="5"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B99D2FB9-09E5-4D19-B83C-3A0BE6A71AF3}" type="slidenum">
              <a:rPr lang="en-GB" smtClean="0"/>
              <a:t>‹#›</a:t>
            </a:fld>
            <a:endParaRPr lang="en-GB" dirty="0"/>
          </a:p>
        </p:txBody>
      </p:sp>
    </p:spTree>
    <p:extLst>
      <p:ext uri="{BB962C8B-B14F-4D97-AF65-F5344CB8AC3E}">
        <p14:creationId xmlns:p14="http://schemas.microsoft.com/office/powerpoint/2010/main" val="2381964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normAutofit/>
          </a:bodyPr>
          <a:lstStyle>
            <a:lvl1pPr>
              <a:defRPr sz="40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normAutofit/>
          </a:bodyPr>
          <a:lstStyle>
            <a:lvl1pPr marL="0" indent="0">
              <a:buNone/>
              <a:defRPr sz="2000">
                <a:solidFill>
                  <a:srgbClr val="9091B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Footer Placeholder 1"/>
          <p:cNvSpPr>
            <a:spLocks noGrp="1"/>
          </p:cNvSpPr>
          <p:nvPr>
            <p:ph type="ftr" sz="quarter" idx="10"/>
          </p:nvPr>
        </p:nvSpPr>
        <p:spPr>
          <a:xfrm>
            <a:off x="876222" y="6387700"/>
            <a:ext cx="4114800" cy="365125"/>
          </a:xfrm>
        </p:spPr>
        <p:txBody>
          <a:bodyPr/>
          <a:lstStyle>
            <a:lvl1pPr>
              <a:defRPr>
                <a:solidFill>
                  <a:schemeClr val="tx1"/>
                </a:solidFill>
              </a:defRPr>
            </a:lvl1pPr>
          </a:lstStyle>
          <a:p>
            <a:r>
              <a:rPr lang="en-GB"/>
              <a:t>21st joint workshop on electron cyclotron emission (ECE) and electron cyclotron resonance heating (ECRH), ITER Organisation, 20-24 June 2022</a:t>
            </a:r>
            <a:endParaRPr lang="en-GB" dirty="0"/>
          </a:p>
        </p:txBody>
      </p:sp>
      <p:sp>
        <p:nvSpPr>
          <p:cNvPr id="6"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B99D2FB9-09E5-4D19-B83C-3A0BE6A71AF3}" type="slidenum">
              <a:rPr lang="en-GB" smtClean="0"/>
              <a:t>‹#›</a:t>
            </a:fld>
            <a:endParaRPr lang="en-GB" dirty="0"/>
          </a:p>
        </p:txBody>
      </p:sp>
    </p:spTree>
    <p:extLst>
      <p:ext uri="{BB962C8B-B14F-4D97-AF65-F5344CB8AC3E}">
        <p14:creationId xmlns:p14="http://schemas.microsoft.com/office/powerpoint/2010/main" val="4124956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Colour">
    <p:spTree>
      <p:nvGrpSpPr>
        <p:cNvPr id="1" name=""/>
        <p:cNvGrpSpPr/>
        <p:nvPr/>
      </p:nvGrpSpPr>
      <p:grpSpPr>
        <a:xfrm>
          <a:off x="0" y="0"/>
          <a:ext cx="0" cy="0"/>
          <a:chOff x="0" y="0"/>
          <a:chExt cx="0" cy="0"/>
        </a:xfrm>
      </p:grpSpPr>
      <p:sp>
        <p:nvSpPr>
          <p:cNvPr id="7" name="Rectangle 6"/>
          <p:cNvSpPr/>
          <p:nvPr/>
        </p:nvSpPr>
        <p:spPr>
          <a:xfrm>
            <a:off x="-2788"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10" name="Footer Placeholder 1"/>
          <p:cNvSpPr>
            <a:spLocks noGrp="1"/>
          </p:cNvSpPr>
          <p:nvPr>
            <p:ph type="ftr" sz="quarter" idx="12"/>
          </p:nvPr>
        </p:nvSpPr>
        <p:spPr>
          <a:xfrm>
            <a:off x="876221" y="6387700"/>
            <a:ext cx="7008821" cy="365125"/>
          </a:xfrm>
        </p:spPr>
        <p:txBody>
          <a:bodyPr/>
          <a:lstStyle>
            <a:lvl1pPr>
              <a:defRPr>
                <a:solidFill>
                  <a:schemeClr val="bg1"/>
                </a:solidFill>
              </a:defRPr>
            </a:lvl1pPr>
          </a:lstStyle>
          <a:p>
            <a:r>
              <a:rPr lang="en-GB"/>
              <a:t>21st joint workshop on electron cyclotron emission (ECE) and electron cyclotron resonance heating (ECRH), ITER Organisation, 20-24 June 2022</a:t>
            </a:r>
            <a:endParaRPr lang="en-GB" dirty="0"/>
          </a:p>
        </p:txBody>
      </p:sp>
      <p:sp>
        <p:nvSpPr>
          <p:cNvPr id="11" name="Slide Number Placeholder 2"/>
          <p:cNvSpPr>
            <a:spLocks noGrp="1"/>
          </p:cNvSpPr>
          <p:nvPr>
            <p:ph type="sldNum" sz="quarter" idx="13"/>
          </p:nvPr>
        </p:nvSpPr>
        <p:spPr>
          <a:xfrm>
            <a:off x="101600" y="6387702"/>
            <a:ext cx="663451" cy="365125"/>
          </a:xfrm>
        </p:spPr>
        <p:txBody>
          <a:bodyPr/>
          <a:lstStyle>
            <a:lvl1pPr>
              <a:defRPr>
                <a:solidFill>
                  <a:srgbClr val="9091B3"/>
                </a:solidFill>
              </a:defRPr>
            </a:lvl1pPr>
          </a:lstStyle>
          <a:p>
            <a:fld id="{B99D2FB9-09E5-4D19-B83C-3A0BE6A71AF3}" type="slidenum">
              <a:rPr lang="en-GB" smtClean="0"/>
              <a:t>‹#›</a:t>
            </a:fld>
            <a:endParaRPr lang="en-GB" dirty="0"/>
          </a:p>
        </p:txBody>
      </p:sp>
      <p:sp>
        <p:nvSpPr>
          <p:cNvPr id="12" name="Slide Number Placeholder 5"/>
          <p:cNvSpPr txBox="1">
            <a:spLocks/>
          </p:cNvSpPr>
          <p:nvPr/>
        </p:nvSpPr>
        <p:spPr>
          <a:xfrm flipH="1">
            <a:off x="775684" y="6357413"/>
            <a:ext cx="45719"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90919C"/>
                </a:solidFill>
                <a:latin typeface="Arial Black" charset="0"/>
                <a:ea typeface="Arial Black" charset="0"/>
                <a:cs typeface="Arial Blac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0" i="0" dirty="0">
                <a:solidFill>
                  <a:schemeClr val="bg1"/>
                </a:solidFill>
                <a:latin typeface="Arial" charset="0"/>
                <a:ea typeface="Arial" charset="0"/>
                <a:cs typeface="Arial" charset="0"/>
              </a:rPr>
              <a:t>|</a:t>
            </a:r>
          </a:p>
        </p:txBody>
      </p:sp>
      <p:sp>
        <p:nvSpPr>
          <p:cNvPr id="2" name="Title 1"/>
          <p:cNvSpPr>
            <a:spLocks noGrp="1"/>
          </p:cNvSpPr>
          <p:nvPr>
            <p:ph type="title"/>
          </p:nvPr>
        </p:nvSpPr>
        <p:spPr>
          <a:xfrm>
            <a:off x="831851" y="1709740"/>
            <a:ext cx="10515600" cy="2852737"/>
          </a:xfrm>
          <a:prstGeom prst="rect">
            <a:avLst/>
          </a:prstGeom>
        </p:spPr>
        <p:txBody>
          <a:bodyPr anchor="b">
            <a:normAutofit/>
          </a:bodyPr>
          <a:lstStyle>
            <a:lvl1pP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normAutofit/>
          </a:bodyPr>
          <a:lstStyle>
            <a:lvl1pPr marL="0" indent="0">
              <a:buNone/>
              <a:defRPr sz="2000">
                <a:solidFill>
                  <a:srgbClr val="9091B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86681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riangle 6"/>
          <p:cNvSpPr/>
          <p:nvPr/>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schemeClr val="tx1"/>
              </a:solidFill>
            </a:endParaRPr>
          </a:p>
        </p:txBody>
      </p:sp>
      <p:pic>
        <p:nvPicPr>
          <p:cNvPr id="8" name="Picture 7"/>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3" name="Text Placeholder 2"/>
          <p:cNvSpPr>
            <a:spLocks noGrp="1"/>
          </p:cNvSpPr>
          <p:nvPr>
            <p:ph type="body" idx="1"/>
          </p:nvPr>
        </p:nvSpPr>
        <p:spPr>
          <a:xfrm>
            <a:off x="203200" y="1314930"/>
            <a:ext cx="11150600" cy="48620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itle Placeholder 23"/>
          <p:cNvSpPr>
            <a:spLocks noGrp="1"/>
          </p:cNvSpPr>
          <p:nvPr>
            <p:ph type="title"/>
          </p:nvPr>
        </p:nvSpPr>
        <p:spPr>
          <a:xfrm>
            <a:off x="203200" y="190097"/>
            <a:ext cx="11150600" cy="1094544"/>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6"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B99D2FB9-09E5-4D19-B83C-3A0BE6A71AF3}" type="slidenum">
              <a:rPr lang="en-GB" smtClean="0"/>
              <a:t>‹#›</a:t>
            </a:fld>
            <a:endParaRPr lang="en-GB" dirty="0"/>
          </a:p>
        </p:txBody>
      </p:sp>
      <p:sp>
        <p:nvSpPr>
          <p:cNvPr id="9" name="Footer Placeholder 3"/>
          <p:cNvSpPr>
            <a:spLocks noGrp="1"/>
          </p:cNvSpPr>
          <p:nvPr>
            <p:ph type="ftr" sz="quarter" idx="3"/>
          </p:nvPr>
        </p:nvSpPr>
        <p:spPr>
          <a:xfrm>
            <a:off x="876221" y="6387700"/>
            <a:ext cx="7008821" cy="365125"/>
          </a:xfrm>
          <a:prstGeom prst="rect">
            <a:avLst/>
          </a:prstGeom>
        </p:spPr>
        <p:txBody>
          <a:bodyPr vert="horz" lIns="91440" tIns="45720" rIns="91440" bIns="45720" rtlCol="0" anchor="ctr"/>
          <a:lstStyle>
            <a:lvl1pPr algn="l">
              <a:defRPr sz="1100" b="1">
                <a:solidFill>
                  <a:schemeClr val="tx1"/>
                </a:solidFill>
                <a:latin typeface="Arial" charset="0"/>
                <a:ea typeface="Arial" charset="0"/>
                <a:cs typeface="Arial" charset="0"/>
              </a:defRPr>
            </a:lvl1pPr>
          </a:lstStyle>
          <a:p>
            <a:r>
              <a:rPr lang="en-GB"/>
              <a:t>21st joint workshop on electron cyclotron emission (ECE) and electron cyclotron resonance heating (ECRH), ITER Organisation, 20-24 June 2022</a:t>
            </a:r>
            <a:endParaRPr lang="en-GB" dirty="0"/>
          </a:p>
        </p:txBody>
      </p:sp>
      <p:sp>
        <p:nvSpPr>
          <p:cNvPr id="10" name="Slide Number Placeholder 5"/>
          <p:cNvSpPr txBox="1">
            <a:spLocks/>
          </p:cNvSpPr>
          <p:nvPr/>
        </p:nvSpPr>
        <p:spPr>
          <a:xfrm flipH="1">
            <a:off x="765051" y="6357413"/>
            <a:ext cx="45719"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90919C"/>
                </a:solidFill>
                <a:latin typeface="Arial Black" charset="0"/>
                <a:ea typeface="Arial Black" charset="0"/>
                <a:cs typeface="Arial Blac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0" i="0" dirty="0">
                <a:solidFill>
                  <a:schemeClr val="tx1"/>
                </a:solidFill>
                <a:latin typeface="Arial" charset="0"/>
                <a:ea typeface="Arial" charset="0"/>
                <a:cs typeface="Arial" charset="0"/>
              </a:rPr>
              <a:t>|</a:t>
            </a:r>
          </a:p>
        </p:txBody>
      </p:sp>
    </p:spTree>
    <p:extLst>
      <p:ext uri="{BB962C8B-B14F-4D97-AF65-F5344CB8AC3E}">
        <p14:creationId xmlns:p14="http://schemas.microsoft.com/office/powerpoint/2010/main" val="373500869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hf hdr="0" dt="0"/>
  <p:txStyles>
    <p:titleStyle>
      <a:lvl1pPr algn="l" defTabSz="914377" rtl="0" eaLnBrk="1" latinLnBrk="0" hangingPunct="1">
        <a:lnSpc>
          <a:spcPct val="100000"/>
        </a:lnSpc>
        <a:spcBef>
          <a:spcPct val="0"/>
        </a:spcBef>
        <a:buNone/>
        <a:defRPr sz="3600" b="1" i="0" kern="1200">
          <a:solidFill>
            <a:schemeClr val="tx1"/>
          </a:solidFill>
          <a:latin typeface="Arial Black" charset="0"/>
          <a:ea typeface="Arial Black" charset="0"/>
          <a:cs typeface="Arial Black" charset="0"/>
        </a:defRPr>
      </a:lvl1pPr>
    </p:titleStyle>
    <p:bodyStyle>
      <a:lvl1pPr marL="0" indent="0" algn="l" defTabSz="914377" rtl="0" eaLnBrk="1" latinLnBrk="0" hangingPunct="1">
        <a:lnSpc>
          <a:spcPct val="90000"/>
        </a:lnSpc>
        <a:spcBef>
          <a:spcPts val="1000"/>
        </a:spcBef>
        <a:buFont typeface="Arial"/>
        <a:buNone/>
        <a:defRPr sz="2400" kern="1200">
          <a:solidFill>
            <a:schemeClr val="tx1"/>
          </a:solidFill>
          <a:latin typeface="Arial" charset="0"/>
          <a:ea typeface="Arial" charset="0"/>
          <a:cs typeface="Arial" charset="0"/>
        </a:defRPr>
      </a:lvl1pPr>
      <a:lvl2pPr marL="457189" indent="0" algn="l" defTabSz="914377"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377" indent="0" algn="l" defTabSz="914377"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3pPr>
      <a:lvl4pPr marL="1371566"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4pPr>
      <a:lvl5pPr marL="1828754"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310.png"/><Relationship Id="rId4" Type="http://schemas.openxmlformats.org/officeDocument/2006/relationships/image" Target="../media/image300.png"/></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925038-1A04-40A9-A093-F8082B8965E7}"/>
              </a:ext>
            </a:extLst>
          </p:cNvPr>
          <p:cNvSpPr>
            <a:spLocks noGrp="1"/>
          </p:cNvSpPr>
          <p:nvPr>
            <p:ph type="ctrTitle"/>
          </p:nvPr>
        </p:nvSpPr>
        <p:spPr/>
        <p:txBody>
          <a:bodyPr/>
          <a:lstStyle/>
          <a:p>
            <a:endParaRPr lang="en-GB" dirty="0"/>
          </a:p>
        </p:txBody>
      </p:sp>
      <p:sp>
        <p:nvSpPr>
          <p:cNvPr id="5" name="Subtitle 4">
            <a:extLst>
              <a:ext uri="{FF2B5EF4-FFF2-40B4-BE49-F238E27FC236}">
                <a16:creationId xmlns:a16="http://schemas.microsoft.com/office/drawing/2014/main" id="{D19DBFFF-327C-43C6-B75A-F45D978289FB}"/>
              </a:ext>
            </a:extLst>
          </p:cNvPr>
          <p:cNvSpPr>
            <a:spLocks noGrp="1"/>
          </p:cNvSpPr>
          <p:nvPr>
            <p:ph type="subTitle" idx="1"/>
          </p:nvPr>
        </p:nvSpPr>
        <p:spPr/>
        <p:txBody>
          <a:bodyPr>
            <a:normAutofit fontScale="70000" lnSpcReduction="20000"/>
          </a:bodyPr>
          <a:lstStyle/>
          <a:p>
            <a:r>
              <a:rPr lang="en-GB" dirty="0"/>
              <a:t>Electron Bernstein Wave (EBW) current drive profiles and efficiency for STEP</a:t>
            </a:r>
          </a:p>
        </p:txBody>
      </p:sp>
      <p:sp>
        <p:nvSpPr>
          <p:cNvPr id="6" name="Text Placeholder 5">
            <a:extLst>
              <a:ext uri="{FF2B5EF4-FFF2-40B4-BE49-F238E27FC236}">
                <a16:creationId xmlns:a16="http://schemas.microsoft.com/office/drawing/2014/main" id="{85B224F0-6F14-4830-9C06-93A09C96A733}"/>
              </a:ext>
            </a:extLst>
          </p:cNvPr>
          <p:cNvSpPr>
            <a:spLocks noGrp="1"/>
          </p:cNvSpPr>
          <p:nvPr>
            <p:ph type="body" sz="quarter" idx="14"/>
          </p:nvPr>
        </p:nvSpPr>
        <p:spPr/>
        <p:txBody>
          <a:bodyPr>
            <a:normAutofit fontScale="85000" lnSpcReduction="20000"/>
          </a:bodyPr>
          <a:lstStyle/>
          <a:p>
            <a:r>
              <a:rPr lang="en-GB" dirty="0"/>
              <a:t>Thomas Wilson, Simon Freethy, Mark Henderson, Alf </a:t>
            </a:r>
            <a:r>
              <a:rPr lang="en-GB" dirty="0" err="1"/>
              <a:t>Köhn</a:t>
            </a:r>
            <a:r>
              <a:rPr lang="en-GB" dirty="0"/>
              <a:t>-Seeman, Ivan Konoplev, Samuli Saarelma, David Speirs, Roddy Vann, and the STEP team¹</a:t>
            </a:r>
          </a:p>
        </p:txBody>
      </p:sp>
    </p:spTree>
    <p:extLst>
      <p:ext uri="{BB962C8B-B14F-4D97-AF65-F5344CB8AC3E}">
        <p14:creationId xmlns:p14="http://schemas.microsoft.com/office/powerpoint/2010/main" val="738432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16BC7E-FB50-4662-AABA-DA08A8FB921A}"/>
              </a:ext>
            </a:extLst>
          </p:cNvPr>
          <p:cNvSpPr>
            <a:spLocks noGrp="1"/>
          </p:cNvSpPr>
          <p:nvPr>
            <p:ph type="title"/>
          </p:nvPr>
        </p:nvSpPr>
        <p:spPr/>
        <p:txBody>
          <a:bodyPr>
            <a:normAutofit/>
          </a:bodyPr>
          <a:lstStyle/>
          <a:p>
            <a:r>
              <a:rPr lang="en-GB" dirty="0"/>
              <a:t>The EBW resonant interaction is close to the trapped-passing boundary</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65DABD7-CDA4-497D-B931-73BB1CEFD10D}"/>
                  </a:ext>
                </a:extLst>
              </p:cNvPr>
              <p:cNvSpPr>
                <a:spLocks noGrp="1"/>
              </p:cNvSpPr>
              <p:nvPr>
                <p:ph sz="half" idx="2"/>
              </p:nvPr>
            </p:nvSpPr>
            <p:spPr/>
            <p:txBody>
              <a:bodyPr>
                <a:normAutofit/>
              </a:bodyPr>
              <a:lstStyle/>
              <a:p>
                <a:pPr marL="285750" indent="-285750">
                  <a:buFont typeface="Arial" panose="020B0604020202020204" pitchFamily="34" charset="0"/>
                  <a:buChar char="•"/>
                </a:pPr>
                <a:r>
                  <a:rPr lang="en-GB" sz="2000" dirty="0">
                    <a:effectLst/>
                    <a:latin typeface="+mn-lt"/>
                    <a:ea typeface="Times New Roman" panose="02020603050405020304" pitchFamily="18" charset="0"/>
                    <a:cs typeface="New York"/>
                  </a:rPr>
                  <a:t>Resonant interaction occurs at </a:t>
                </a:r>
                <a14:m>
                  <m:oMath xmlns:m="http://schemas.openxmlformats.org/officeDocument/2006/math">
                    <m:r>
                      <a:rPr lang="en-GB" sz="2000" b="0" i="1" smtClean="0">
                        <a:effectLst/>
                        <a:latin typeface="Cambria Math" panose="02040503050406030204" pitchFamily="18" charset="0"/>
                        <a:ea typeface="Times New Roman" panose="02020603050405020304" pitchFamily="18" charset="0"/>
                        <a:cs typeface="New York"/>
                      </a:rPr>
                      <m:t>𝛽</m:t>
                    </m:r>
                    <m:r>
                      <a:rPr lang="en-GB" sz="2000" b="0" i="1" smtClean="0">
                        <a:effectLst/>
                        <a:latin typeface="Cambria Math" panose="02040503050406030204" pitchFamily="18" charset="0"/>
                        <a:ea typeface="Times New Roman" panose="02020603050405020304" pitchFamily="18" charset="0"/>
                        <a:cs typeface="New York"/>
                      </a:rPr>
                      <m:t>~3</m:t>
                    </m:r>
                    <m:sSub>
                      <m:sSubPr>
                        <m:ctrlPr>
                          <a:rPr lang="en-GB" sz="2000" b="0" i="1" smtClean="0">
                            <a:effectLst/>
                            <a:latin typeface="Cambria Math" panose="02040503050406030204" pitchFamily="18" charset="0"/>
                            <a:ea typeface="Times New Roman" panose="02020603050405020304" pitchFamily="18" charset="0"/>
                            <a:cs typeface="New York"/>
                          </a:rPr>
                        </m:ctrlPr>
                      </m:sSubPr>
                      <m:e>
                        <m:r>
                          <a:rPr lang="en-GB" sz="2000" b="0" i="1" smtClean="0">
                            <a:effectLst/>
                            <a:latin typeface="Cambria Math" panose="02040503050406030204" pitchFamily="18" charset="0"/>
                            <a:ea typeface="Times New Roman" panose="02020603050405020304" pitchFamily="18" charset="0"/>
                            <a:cs typeface="New York"/>
                          </a:rPr>
                          <m:t>𝛽</m:t>
                        </m:r>
                      </m:e>
                      <m:sub>
                        <m:r>
                          <a:rPr lang="en-GB" sz="2000" b="0" i="1" smtClean="0">
                            <a:effectLst/>
                            <a:latin typeface="Cambria Math" panose="02040503050406030204" pitchFamily="18" charset="0"/>
                            <a:ea typeface="Times New Roman" panose="02020603050405020304" pitchFamily="18" charset="0"/>
                            <a:cs typeface="New York"/>
                          </a:rPr>
                          <m:t>𝑇</m:t>
                        </m:r>
                      </m:sub>
                    </m:sSub>
                  </m:oMath>
                </a14:m>
                <a:endParaRPr lang="en-GB" sz="2000" dirty="0">
                  <a:latin typeface="+mn-lt"/>
                  <a:ea typeface="Times New Roman" panose="02020603050405020304" pitchFamily="18" charset="0"/>
                  <a:cs typeface="New York"/>
                </a:endParaRPr>
              </a:p>
              <a:p>
                <a:pPr marL="285750" indent="-285750">
                  <a:buFont typeface="Arial" panose="020B0604020202020204" pitchFamily="34" charset="0"/>
                  <a:buChar char="•"/>
                </a:pPr>
                <a:r>
                  <a:rPr lang="en-GB" sz="2000" dirty="0">
                    <a:effectLst/>
                    <a:latin typeface="+mn-lt"/>
                    <a:ea typeface="Times New Roman" panose="02020603050405020304" pitchFamily="18" charset="0"/>
                    <a:cs typeface="New York"/>
                  </a:rPr>
                  <a:t>As </a:t>
                </a:r>
                <a14:m>
                  <m:oMath xmlns:m="http://schemas.openxmlformats.org/officeDocument/2006/math">
                    <m:d>
                      <m:dPr>
                        <m:begChr m:val="|"/>
                        <m:endChr m:val="|"/>
                        <m:ctrlPr>
                          <a:rPr lang="en-GB" sz="2000" b="0" i="1" smtClean="0">
                            <a:effectLst/>
                            <a:latin typeface="Cambria Math" panose="02040503050406030204" pitchFamily="18" charset="0"/>
                            <a:ea typeface="Times New Roman" panose="02020603050405020304" pitchFamily="18" charset="0"/>
                            <a:cs typeface="New York"/>
                          </a:rPr>
                        </m:ctrlPr>
                      </m:dPr>
                      <m:e>
                        <m:sSub>
                          <m:sSubPr>
                            <m:ctrlPr>
                              <a:rPr lang="en-GB" sz="2000" b="0" i="1" smtClean="0">
                                <a:effectLst/>
                                <a:latin typeface="Cambria Math" panose="02040503050406030204" pitchFamily="18" charset="0"/>
                                <a:ea typeface="Times New Roman" panose="02020603050405020304" pitchFamily="18" charset="0"/>
                                <a:cs typeface="New York"/>
                              </a:rPr>
                            </m:ctrlPr>
                          </m:sSubPr>
                          <m:e>
                            <m:r>
                              <a:rPr lang="en-GB" sz="2000" b="0" i="1" smtClean="0">
                                <a:effectLst/>
                                <a:latin typeface="Cambria Math" panose="02040503050406030204" pitchFamily="18" charset="0"/>
                                <a:ea typeface="Times New Roman" panose="02020603050405020304" pitchFamily="18" charset="0"/>
                                <a:cs typeface="New York"/>
                              </a:rPr>
                              <m:t>𝑁</m:t>
                            </m:r>
                          </m:e>
                          <m:sub>
                            <m:r>
                              <a:rPr lang="en-GB" sz="2000" b="0" i="1" smtClean="0">
                                <a:effectLst/>
                                <a:latin typeface="Cambria Math" panose="02040503050406030204" pitchFamily="18" charset="0"/>
                                <a:ea typeface="Times New Roman" panose="02020603050405020304" pitchFamily="18" charset="0"/>
                                <a:cs typeface="New York"/>
                              </a:rPr>
                              <m:t>∥</m:t>
                            </m:r>
                          </m:sub>
                        </m:sSub>
                        <m:sSub>
                          <m:sSubPr>
                            <m:ctrlPr>
                              <a:rPr lang="en-GB" sz="2000" b="0" i="1" smtClean="0">
                                <a:effectLst/>
                                <a:latin typeface="Cambria Math" panose="02040503050406030204" pitchFamily="18" charset="0"/>
                                <a:ea typeface="Times New Roman" panose="02020603050405020304" pitchFamily="18" charset="0"/>
                                <a:cs typeface="New York"/>
                              </a:rPr>
                            </m:ctrlPr>
                          </m:sSubPr>
                          <m:e>
                            <m:r>
                              <a:rPr lang="en-GB" sz="2000" b="0" i="1" smtClean="0">
                                <a:effectLst/>
                                <a:latin typeface="Cambria Math" panose="02040503050406030204" pitchFamily="18" charset="0"/>
                                <a:ea typeface="Times New Roman" panose="02020603050405020304" pitchFamily="18" charset="0"/>
                                <a:cs typeface="New York"/>
                              </a:rPr>
                              <m:t>𝛽</m:t>
                            </m:r>
                          </m:e>
                          <m:sub>
                            <m:r>
                              <a:rPr lang="en-GB" sz="2000" b="0" i="1" smtClean="0">
                                <a:effectLst/>
                                <a:latin typeface="Cambria Math" panose="02040503050406030204" pitchFamily="18" charset="0"/>
                                <a:ea typeface="Times New Roman" panose="02020603050405020304" pitchFamily="18" charset="0"/>
                                <a:cs typeface="New York"/>
                              </a:rPr>
                              <m:t>∥</m:t>
                            </m:r>
                          </m:sub>
                        </m:sSub>
                      </m:e>
                    </m:d>
                    <m:r>
                      <a:rPr lang="en-GB" sz="2000" b="0" i="1" smtClean="0">
                        <a:effectLst/>
                        <a:latin typeface="Cambria Math" panose="02040503050406030204" pitchFamily="18" charset="0"/>
                        <a:ea typeface="Times New Roman" panose="02020603050405020304" pitchFamily="18" charset="0"/>
                        <a:cs typeface="New York"/>
                      </a:rPr>
                      <m:t>~0.1</m:t>
                    </m:r>
                  </m:oMath>
                </a14:m>
                <a:r>
                  <a:rPr lang="en-GB" sz="2000" dirty="0">
                    <a:effectLst/>
                    <a:latin typeface="+mn-lt"/>
                    <a:ea typeface="Times New Roman" panose="02020603050405020304" pitchFamily="18" charset="0"/>
                    <a:cs typeface="New York"/>
                  </a:rPr>
                  <a:t> momentum transfer is almost completely perpendicular</a:t>
                </a:r>
              </a:p>
              <a:p>
                <a:pPr marL="285750" indent="-285750">
                  <a:buFont typeface="Arial" panose="020B0604020202020204" pitchFamily="34" charset="0"/>
                  <a:buChar char="•"/>
                </a:pPr>
                <a:endParaRPr lang="en-GB" sz="2000" dirty="0">
                  <a:effectLst/>
                  <a:latin typeface="+mn-lt"/>
                  <a:ea typeface="Times New Roman" panose="02020603050405020304" pitchFamily="18" charset="0"/>
                  <a:cs typeface="New York"/>
                </a:endParaRPr>
              </a:p>
              <a:p>
                <a:pPr/>
                <a14:m>
                  <m:oMathPara xmlns:m="http://schemas.openxmlformats.org/officeDocument/2006/math">
                    <m:oMathParaPr>
                      <m:jc m:val="centerGroup"/>
                    </m:oMathParaPr>
                    <m:oMath xmlns:m="http://schemas.openxmlformats.org/officeDocument/2006/math">
                      <m:f>
                        <m:fPr>
                          <m:ctrlPr>
                            <a:rPr lang="el-GR" sz="2000" i="1" smtClean="0">
                              <a:latin typeface="Cambria Math" panose="02040503050406030204" pitchFamily="18" charset="0"/>
                              <a:ea typeface="Times New Roman" panose="02020603050405020304" pitchFamily="18" charset="0"/>
                              <a:cs typeface="New York"/>
                            </a:rPr>
                          </m:ctrlPr>
                        </m:fPr>
                        <m:num>
                          <m:r>
                            <a:rPr lang="el-GR" sz="2000" i="1">
                              <a:latin typeface="Cambria Math" panose="02040503050406030204" pitchFamily="18" charset="0"/>
                              <a:ea typeface="Times New Roman" panose="02020603050405020304" pitchFamily="18" charset="0"/>
                              <a:cs typeface="New York"/>
                            </a:rPr>
                            <m:t>𝑑</m:t>
                          </m:r>
                          <m:sSub>
                            <m:sSubPr>
                              <m:ctrlPr>
                                <a:rPr lang="el-GR" sz="2000" i="1">
                                  <a:latin typeface="Cambria Math" panose="02040503050406030204" pitchFamily="18" charset="0"/>
                                  <a:ea typeface="Times New Roman" panose="02020603050405020304" pitchFamily="18" charset="0"/>
                                  <a:cs typeface="New York"/>
                                </a:rPr>
                              </m:ctrlPr>
                            </m:sSubPr>
                            <m:e>
                              <m:r>
                                <a:rPr lang="el-GR" sz="2000" i="1">
                                  <a:latin typeface="Cambria Math" panose="02040503050406030204" pitchFamily="18" charset="0"/>
                                  <a:ea typeface="Times New Roman" panose="02020603050405020304" pitchFamily="18" charset="0"/>
                                  <a:cs typeface="New York"/>
                                </a:rPr>
                                <m:t>𝑝</m:t>
                              </m:r>
                            </m:e>
                            <m:sub>
                              <m:r>
                                <a:rPr lang="el-GR" sz="2000" i="1">
                                  <a:latin typeface="Cambria Math" panose="02040503050406030204" pitchFamily="18" charset="0"/>
                                  <a:ea typeface="Times New Roman" panose="02020603050405020304" pitchFamily="18" charset="0"/>
                                  <a:cs typeface="New York"/>
                                </a:rPr>
                                <m:t>⊥</m:t>
                              </m:r>
                            </m:sub>
                          </m:sSub>
                        </m:num>
                        <m:den>
                          <m:r>
                            <a:rPr lang="el-GR" sz="2000" i="1">
                              <a:latin typeface="Cambria Math" panose="02040503050406030204" pitchFamily="18" charset="0"/>
                              <a:ea typeface="Times New Roman" panose="02020603050405020304" pitchFamily="18" charset="0"/>
                              <a:cs typeface="New York"/>
                            </a:rPr>
                            <m:t>𝑑</m:t>
                          </m:r>
                          <m:sSub>
                            <m:sSubPr>
                              <m:ctrlPr>
                                <a:rPr lang="el-GR" sz="2000" i="1">
                                  <a:latin typeface="Cambria Math" panose="02040503050406030204" pitchFamily="18" charset="0"/>
                                  <a:ea typeface="Times New Roman" panose="02020603050405020304" pitchFamily="18" charset="0"/>
                                  <a:cs typeface="New York"/>
                                </a:rPr>
                              </m:ctrlPr>
                            </m:sSubPr>
                            <m:e>
                              <m:r>
                                <a:rPr lang="el-GR" sz="2000" i="1">
                                  <a:latin typeface="Cambria Math" panose="02040503050406030204" pitchFamily="18" charset="0"/>
                                  <a:ea typeface="Times New Roman" panose="02020603050405020304" pitchFamily="18" charset="0"/>
                                  <a:cs typeface="New York"/>
                                </a:rPr>
                                <m:t>𝑝</m:t>
                              </m:r>
                            </m:e>
                            <m:sub>
                              <m:r>
                                <a:rPr lang="el-GR" sz="2000" i="1">
                                  <a:latin typeface="Cambria Math" panose="02040503050406030204" pitchFamily="18" charset="0"/>
                                  <a:ea typeface="Times New Roman" panose="02020603050405020304" pitchFamily="18" charset="0"/>
                                  <a:cs typeface="New York"/>
                                </a:rPr>
                                <m:t>∥</m:t>
                              </m:r>
                            </m:sub>
                          </m:sSub>
                        </m:den>
                      </m:f>
                      <m:r>
                        <a:rPr lang="el-GR" sz="2000" i="1">
                          <a:latin typeface="Cambria Math" panose="02040503050406030204" pitchFamily="18" charset="0"/>
                          <a:ea typeface="Times New Roman" panose="02020603050405020304" pitchFamily="18" charset="0"/>
                          <a:cs typeface="New York"/>
                        </a:rPr>
                        <m:t>=</m:t>
                      </m:r>
                      <m:d>
                        <m:dPr>
                          <m:ctrlPr>
                            <a:rPr lang="el-GR" sz="2000" i="1">
                              <a:latin typeface="Cambria Math" panose="02040503050406030204" pitchFamily="18" charset="0"/>
                              <a:ea typeface="Times New Roman" panose="02020603050405020304" pitchFamily="18" charset="0"/>
                              <a:cs typeface="New York"/>
                            </a:rPr>
                          </m:ctrlPr>
                        </m:dPr>
                        <m:e>
                          <m:f>
                            <m:fPr>
                              <m:ctrlPr>
                                <a:rPr lang="el-GR" sz="2000" i="1">
                                  <a:latin typeface="Cambria Math" panose="02040503050406030204" pitchFamily="18" charset="0"/>
                                  <a:ea typeface="Times New Roman" panose="02020603050405020304" pitchFamily="18" charset="0"/>
                                  <a:cs typeface="New York"/>
                                </a:rPr>
                              </m:ctrlPr>
                            </m:fPr>
                            <m:num>
                              <m:r>
                                <a:rPr lang="el-GR" sz="2000" i="1">
                                  <a:latin typeface="Cambria Math" panose="02040503050406030204" pitchFamily="18" charset="0"/>
                                  <a:ea typeface="Times New Roman" panose="02020603050405020304" pitchFamily="18" charset="0"/>
                                  <a:cs typeface="New York"/>
                                </a:rPr>
                                <m:t>1</m:t>
                              </m:r>
                            </m:num>
                            <m:den>
                              <m:sSub>
                                <m:sSubPr>
                                  <m:ctrlPr>
                                    <a:rPr lang="el-GR" sz="2000" i="1">
                                      <a:latin typeface="Cambria Math" panose="02040503050406030204" pitchFamily="18" charset="0"/>
                                      <a:ea typeface="Times New Roman" panose="02020603050405020304" pitchFamily="18" charset="0"/>
                                      <a:cs typeface="New York"/>
                                    </a:rPr>
                                  </m:ctrlPr>
                                </m:sSubPr>
                                <m:e>
                                  <m:r>
                                    <a:rPr lang="el-GR" sz="2000" i="1">
                                      <a:latin typeface="Cambria Math" panose="02040503050406030204" pitchFamily="18" charset="0"/>
                                      <a:ea typeface="Times New Roman" panose="02020603050405020304" pitchFamily="18" charset="0"/>
                                      <a:cs typeface="New York"/>
                                    </a:rPr>
                                    <m:t>𝑁</m:t>
                                  </m:r>
                                </m:e>
                                <m:sub>
                                  <m:r>
                                    <a:rPr lang="el-GR" sz="2000" i="1">
                                      <a:latin typeface="Cambria Math" panose="02040503050406030204" pitchFamily="18" charset="0"/>
                                      <a:ea typeface="Times New Roman" panose="02020603050405020304" pitchFamily="18" charset="0"/>
                                      <a:cs typeface="New York"/>
                                    </a:rPr>
                                    <m:t>∥</m:t>
                                  </m:r>
                                </m:sub>
                              </m:sSub>
                              <m:sSub>
                                <m:sSubPr>
                                  <m:ctrlPr>
                                    <a:rPr lang="el-GR" sz="2000" i="1">
                                      <a:latin typeface="Cambria Math" panose="02040503050406030204" pitchFamily="18" charset="0"/>
                                      <a:ea typeface="Times New Roman" panose="02020603050405020304" pitchFamily="18" charset="0"/>
                                      <a:cs typeface="New York"/>
                                    </a:rPr>
                                  </m:ctrlPr>
                                </m:sSubPr>
                                <m:e>
                                  <m:r>
                                    <a:rPr lang="el-GR" sz="2000" i="1">
                                      <a:latin typeface="Cambria Math" panose="02040503050406030204" pitchFamily="18" charset="0"/>
                                      <a:ea typeface="Times New Roman" panose="02020603050405020304" pitchFamily="18" charset="0"/>
                                      <a:cs typeface="New York"/>
                                    </a:rPr>
                                    <m:t>𝛽</m:t>
                                  </m:r>
                                </m:e>
                                <m:sub>
                                  <m:r>
                                    <a:rPr lang="el-GR" sz="2000" i="1">
                                      <a:latin typeface="Cambria Math" panose="02040503050406030204" pitchFamily="18" charset="0"/>
                                      <a:ea typeface="Times New Roman" panose="02020603050405020304" pitchFamily="18" charset="0"/>
                                      <a:cs typeface="New York"/>
                                    </a:rPr>
                                    <m:t>∥</m:t>
                                  </m:r>
                                </m:sub>
                              </m:sSub>
                            </m:den>
                          </m:f>
                          <m:r>
                            <a:rPr lang="el-GR" sz="2000" i="1">
                              <a:latin typeface="Cambria Math" panose="02040503050406030204" pitchFamily="18" charset="0"/>
                              <a:ea typeface="Times New Roman" panose="02020603050405020304" pitchFamily="18" charset="0"/>
                              <a:cs typeface="New York"/>
                            </a:rPr>
                            <m:t>−1</m:t>
                          </m:r>
                        </m:e>
                      </m:d>
                      <m:f>
                        <m:fPr>
                          <m:ctrlPr>
                            <a:rPr lang="el-GR" sz="2000" i="1">
                              <a:latin typeface="Cambria Math" panose="02040503050406030204" pitchFamily="18" charset="0"/>
                              <a:ea typeface="Times New Roman" panose="02020603050405020304" pitchFamily="18" charset="0"/>
                              <a:cs typeface="New York"/>
                            </a:rPr>
                          </m:ctrlPr>
                        </m:fPr>
                        <m:num>
                          <m:sSub>
                            <m:sSubPr>
                              <m:ctrlPr>
                                <a:rPr lang="el-GR" sz="2000" i="1">
                                  <a:latin typeface="Cambria Math" panose="02040503050406030204" pitchFamily="18" charset="0"/>
                                  <a:ea typeface="Times New Roman" panose="02020603050405020304" pitchFamily="18" charset="0"/>
                                  <a:cs typeface="New York"/>
                                </a:rPr>
                              </m:ctrlPr>
                            </m:sSubPr>
                            <m:e>
                              <m:r>
                                <a:rPr lang="el-GR" sz="2000" i="1">
                                  <a:latin typeface="Cambria Math" panose="02040503050406030204" pitchFamily="18" charset="0"/>
                                  <a:ea typeface="Times New Roman" panose="02020603050405020304" pitchFamily="18" charset="0"/>
                                  <a:cs typeface="New York"/>
                                </a:rPr>
                                <m:t>𝛽</m:t>
                              </m:r>
                            </m:e>
                            <m:sub>
                              <m:r>
                                <a:rPr lang="el-GR" sz="2000" i="1">
                                  <a:latin typeface="Cambria Math" panose="02040503050406030204" pitchFamily="18" charset="0"/>
                                  <a:ea typeface="Times New Roman" panose="02020603050405020304" pitchFamily="18" charset="0"/>
                                  <a:cs typeface="New York"/>
                                </a:rPr>
                                <m:t>∥</m:t>
                              </m:r>
                            </m:sub>
                          </m:sSub>
                        </m:num>
                        <m:den>
                          <m:sSub>
                            <m:sSubPr>
                              <m:ctrlPr>
                                <a:rPr lang="el-GR" sz="2000" i="1">
                                  <a:latin typeface="Cambria Math" panose="02040503050406030204" pitchFamily="18" charset="0"/>
                                  <a:ea typeface="Times New Roman" panose="02020603050405020304" pitchFamily="18" charset="0"/>
                                  <a:cs typeface="New York"/>
                                </a:rPr>
                              </m:ctrlPr>
                            </m:sSubPr>
                            <m:e>
                              <m:r>
                                <a:rPr lang="el-GR" sz="2000" i="1">
                                  <a:latin typeface="Cambria Math" panose="02040503050406030204" pitchFamily="18" charset="0"/>
                                  <a:ea typeface="Times New Roman" panose="02020603050405020304" pitchFamily="18" charset="0"/>
                                  <a:cs typeface="New York"/>
                                </a:rPr>
                                <m:t>𝛽</m:t>
                              </m:r>
                            </m:e>
                            <m:sub>
                              <m:r>
                                <a:rPr lang="el-GR" sz="2000" i="1">
                                  <a:latin typeface="Cambria Math" panose="02040503050406030204" pitchFamily="18" charset="0"/>
                                  <a:ea typeface="Times New Roman" panose="02020603050405020304" pitchFamily="18" charset="0"/>
                                  <a:cs typeface="New York"/>
                                </a:rPr>
                                <m:t>⊥</m:t>
                              </m:r>
                            </m:sub>
                          </m:sSub>
                        </m:den>
                      </m:f>
                    </m:oMath>
                  </m:oMathPara>
                </a14:m>
                <a:endParaRPr lang="en-GB" sz="2000" dirty="0">
                  <a:effectLst/>
                  <a:latin typeface="+mn-lt"/>
                  <a:ea typeface="Times New Roman" panose="02020603050405020304" pitchFamily="18" charset="0"/>
                  <a:cs typeface="New York"/>
                </a:endParaRPr>
              </a:p>
              <a:p>
                <a:pPr marL="285750" indent="-285750">
                  <a:buFont typeface="Arial" panose="020B0604020202020204" pitchFamily="34" charset="0"/>
                  <a:buChar char="•"/>
                </a:pPr>
                <a:endParaRPr lang="en-GB" sz="2000" dirty="0">
                  <a:effectLst/>
                  <a:latin typeface="+mn-lt"/>
                  <a:ea typeface="Times New Roman" panose="02020603050405020304" pitchFamily="18" charset="0"/>
                  <a:cs typeface="New York"/>
                </a:endParaRPr>
              </a:p>
              <a:p>
                <a:pPr marL="285750" indent="-285750">
                  <a:buFont typeface="Arial" panose="020B0604020202020204" pitchFamily="34" charset="0"/>
                  <a:buChar char="•"/>
                </a:pPr>
                <a:r>
                  <a:rPr lang="en-GB" sz="2000" dirty="0">
                    <a:effectLst/>
                    <a:latin typeface="+mn-lt"/>
                    <a:ea typeface="Times New Roman" panose="02020603050405020304" pitchFamily="18" charset="0"/>
                    <a:cs typeface="New York"/>
                  </a:rPr>
                  <a:t>Trapped-passing boundary at low </a:t>
                </a:r>
                <a14:m>
                  <m:oMath xmlns:m="http://schemas.openxmlformats.org/officeDocument/2006/math">
                    <m:f>
                      <m:fPr>
                        <m:ctrlPr>
                          <a:rPr lang="el-GR" sz="2000" i="1" smtClean="0">
                            <a:latin typeface="Cambria Math" panose="02040503050406030204" pitchFamily="18" charset="0"/>
                            <a:ea typeface="Times New Roman" panose="02020603050405020304" pitchFamily="18" charset="0"/>
                            <a:cs typeface="New York"/>
                          </a:rPr>
                        </m:ctrlPr>
                      </m:fPr>
                      <m:num>
                        <m:sSub>
                          <m:sSubPr>
                            <m:ctrlPr>
                              <a:rPr lang="el-GR" sz="2000" i="1">
                                <a:latin typeface="Cambria Math" panose="02040503050406030204" pitchFamily="18" charset="0"/>
                                <a:ea typeface="Times New Roman" panose="02020603050405020304" pitchFamily="18" charset="0"/>
                                <a:cs typeface="New York"/>
                              </a:rPr>
                            </m:ctrlPr>
                          </m:sSubPr>
                          <m:e>
                            <m:r>
                              <a:rPr lang="el-GR" sz="2000" i="1">
                                <a:latin typeface="Cambria Math" panose="02040503050406030204" pitchFamily="18" charset="0"/>
                                <a:ea typeface="Times New Roman" panose="02020603050405020304" pitchFamily="18" charset="0"/>
                                <a:cs typeface="New York"/>
                              </a:rPr>
                              <m:t>𝛽</m:t>
                            </m:r>
                          </m:e>
                          <m:sub>
                            <m:r>
                              <a:rPr lang="en-GB" sz="2000" b="0" i="1" smtClean="0">
                                <a:latin typeface="Cambria Math" panose="02040503050406030204" pitchFamily="18" charset="0"/>
                                <a:ea typeface="Times New Roman" panose="02020603050405020304" pitchFamily="18" charset="0"/>
                                <a:cs typeface="New York"/>
                              </a:rPr>
                              <m:t>⊥</m:t>
                            </m:r>
                          </m:sub>
                        </m:sSub>
                      </m:num>
                      <m:den>
                        <m:sSub>
                          <m:sSubPr>
                            <m:ctrlPr>
                              <a:rPr lang="el-GR" sz="2000" i="1">
                                <a:latin typeface="Cambria Math" panose="02040503050406030204" pitchFamily="18" charset="0"/>
                                <a:ea typeface="Times New Roman" panose="02020603050405020304" pitchFamily="18" charset="0"/>
                                <a:cs typeface="New York"/>
                              </a:rPr>
                            </m:ctrlPr>
                          </m:sSubPr>
                          <m:e>
                            <m:r>
                              <a:rPr lang="el-GR" sz="2000" i="1">
                                <a:latin typeface="Cambria Math" panose="02040503050406030204" pitchFamily="18" charset="0"/>
                                <a:ea typeface="Times New Roman" panose="02020603050405020304" pitchFamily="18" charset="0"/>
                                <a:cs typeface="New York"/>
                              </a:rPr>
                              <m:t>𝛽</m:t>
                            </m:r>
                          </m:e>
                          <m:sub>
                            <m:r>
                              <a:rPr lang="en-GB" sz="2000" b="0" i="1" smtClean="0">
                                <a:latin typeface="Cambria Math" panose="02040503050406030204" pitchFamily="18" charset="0"/>
                                <a:ea typeface="Times New Roman" panose="02020603050405020304" pitchFamily="18" charset="0"/>
                                <a:cs typeface="New York"/>
                              </a:rPr>
                              <m:t>∥</m:t>
                            </m:r>
                          </m:sub>
                        </m:sSub>
                      </m:den>
                    </m:f>
                  </m:oMath>
                </a14:m>
                <a:r>
                  <a:rPr lang="en-GB" sz="2000" dirty="0">
                    <a:effectLst/>
                    <a:latin typeface="+mn-lt"/>
                    <a:ea typeface="Times New Roman" panose="02020603050405020304" pitchFamily="18" charset="0"/>
                    <a:cs typeface="New York"/>
                  </a:rPr>
                  <a:t> so wave absorption likely to trap particles</a:t>
                </a:r>
              </a:p>
              <a:p>
                <a:pPr marL="285750" indent="-285750">
                  <a:buFont typeface="Arial" panose="020B0604020202020204" pitchFamily="34" charset="0"/>
                  <a:buChar char="•"/>
                </a:pPr>
                <a:r>
                  <a:rPr lang="en-GB" sz="2000" dirty="0"/>
                  <a:t>Interaction at higher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𝛽</m:t>
                        </m:r>
                      </m:e>
                      <m:sub>
                        <m:r>
                          <a:rPr lang="en-GB" sz="2000" b="0" i="1" smtClean="0">
                            <a:latin typeface="Cambria Math" panose="02040503050406030204" pitchFamily="18" charset="0"/>
                          </a:rPr>
                          <m:t>⊥</m:t>
                        </m:r>
                      </m:sub>
                    </m:sSub>
                  </m:oMath>
                </a14:m>
                <a:r>
                  <a:rPr lang="en-GB" sz="2000" dirty="0"/>
                  <a:t> for 2</a:t>
                </a:r>
                <a:r>
                  <a:rPr lang="en-GB" sz="2000" baseline="30000" dirty="0"/>
                  <a:t>nd</a:t>
                </a:r>
                <a:r>
                  <a:rPr lang="en-GB" sz="2000" dirty="0"/>
                  <a:t> harmonic as we approach from below so trapping is more efficient</a:t>
                </a:r>
              </a:p>
              <a:p>
                <a:pPr marL="285750" indent="-285750">
                  <a:buFont typeface="Arial" panose="020B0604020202020204" pitchFamily="34" charset="0"/>
                  <a:buChar char="•"/>
                </a:pPr>
                <a:endParaRPr lang="en-GB" sz="2000" dirty="0">
                  <a:effectLst/>
                  <a:latin typeface="+mn-lt"/>
                  <a:ea typeface="Times New Roman" panose="02020603050405020304" pitchFamily="18" charset="0"/>
                  <a:cs typeface="New York"/>
                </a:endParaRPr>
              </a:p>
            </p:txBody>
          </p:sp>
        </mc:Choice>
        <mc:Fallback xmlns="">
          <p:sp>
            <p:nvSpPr>
              <p:cNvPr id="5" name="Content Placeholder 4">
                <a:extLst>
                  <a:ext uri="{FF2B5EF4-FFF2-40B4-BE49-F238E27FC236}">
                    <a16:creationId xmlns:a16="http://schemas.microsoft.com/office/drawing/2014/main" id="{A65DABD7-CDA4-497D-B931-73BB1CEFD10D}"/>
                  </a:ext>
                </a:extLst>
              </p:cNvPr>
              <p:cNvSpPr>
                <a:spLocks noGrp="1" noRot="1" noChangeAspect="1" noMove="1" noResize="1" noEditPoints="1" noAdjustHandles="1" noChangeArrowheads="1" noChangeShapeType="1" noTextEdit="1"/>
              </p:cNvSpPr>
              <p:nvPr>
                <p:ph sz="half" idx="2"/>
              </p:nvPr>
            </p:nvSpPr>
            <p:spPr>
              <a:blipFill>
                <a:blip r:embed="rId4"/>
                <a:stretch>
                  <a:fillRect l="-975" t="-1221" r="-975"/>
                </a:stretch>
              </a:blipFill>
            </p:spPr>
            <p:txBody>
              <a:bodyPr/>
              <a:lstStyle/>
              <a:p>
                <a:r>
                  <a:rPr lang="en-GB">
                    <a:noFill/>
                  </a:rPr>
                  <a:t> </a:t>
                </a:r>
              </a:p>
            </p:txBody>
          </p:sp>
        </mc:Fallback>
      </mc:AlternateContent>
      <p:pic>
        <p:nvPicPr>
          <p:cNvPr id="12" name="Content Placeholder 11">
            <a:extLst>
              <a:ext uri="{FF2B5EF4-FFF2-40B4-BE49-F238E27FC236}">
                <a16:creationId xmlns:a16="http://schemas.microsoft.com/office/drawing/2014/main" id="{EEA03C63-1138-4F96-AD43-13CA83A2C74C}"/>
              </a:ext>
            </a:extLst>
          </p:cNvPr>
          <p:cNvPicPr>
            <a:picLocks noGrp="1"/>
          </p:cNvPicPr>
          <p:nvPr>
            <p:ph sz="quarter" idx="10"/>
          </p:nvPr>
        </p:nvPicPr>
        <p:blipFill>
          <a:blip r:embed="rId5">
            <a:extLst>
              <a:ext uri="{28A0092B-C50C-407E-A947-70E740481C1C}">
                <a14:useLocalDpi xmlns:a14="http://schemas.microsoft.com/office/drawing/2010/main" val="0"/>
              </a:ext>
            </a:extLst>
          </a:blip>
          <a:stretch>
            <a:fillRect/>
          </a:stretch>
        </p:blipFill>
        <p:spPr bwMode="auto">
          <a:xfrm>
            <a:off x="5980113" y="1656755"/>
            <a:ext cx="5653087" cy="4239815"/>
          </a:xfrm>
          <a:prstGeom prst="rect">
            <a:avLst/>
          </a:prstGeom>
          <a:noFill/>
          <a:ln>
            <a:noFill/>
          </a:ln>
        </p:spPr>
      </p:pic>
      <p:sp>
        <p:nvSpPr>
          <p:cNvPr id="3" name="Slide Number Placeholder 2">
            <a:extLst>
              <a:ext uri="{FF2B5EF4-FFF2-40B4-BE49-F238E27FC236}">
                <a16:creationId xmlns:a16="http://schemas.microsoft.com/office/drawing/2014/main" id="{EE322C98-DE77-4DFB-9826-33AA469643CD}"/>
              </a:ext>
            </a:extLst>
          </p:cNvPr>
          <p:cNvSpPr>
            <a:spLocks noGrp="1"/>
          </p:cNvSpPr>
          <p:nvPr>
            <p:ph type="sldNum" sz="quarter" idx="4"/>
          </p:nvPr>
        </p:nvSpPr>
        <p:spPr/>
        <p:txBody>
          <a:bodyPr/>
          <a:lstStyle/>
          <a:p>
            <a:fld id="{B99D2FB9-09E5-4D19-B83C-3A0BE6A71AF3}" type="slidenum">
              <a:rPr lang="en-GB" smtClean="0"/>
              <a:t>10</a:t>
            </a:fld>
            <a:endParaRPr lang="en-GB" dirty="0"/>
          </a:p>
        </p:txBody>
      </p:sp>
      <p:sp>
        <p:nvSpPr>
          <p:cNvPr id="2" name="Footer Placeholder 1">
            <a:extLst>
              <a:ext uri="{FF2B5EF4-FFF2-40B4-BE49-F238E27FC236}">
                <a16:creationId xmlns:a16="http://schemas.microsoft.com/office/drawing/2014/main" id="{CF7304CB-E0BB-4ED5-A05C-2F03778F52BB}"/>
              </a:ext>
            </a:extLst>
          </p:cNvPr>
          <p:cNvSpPr>
            <a:spLocks noGrp="1"/>
          </p:cNvSpPr>
          <p:nvPr>
            <p:ph type="ftr" sz="quarter" idx="11"/>
          </p:nvPr>
        </p:nvSpPr>
        <p:spPr/>
        <p:txBody>
          <a:bodyPr/>
          <a:lstStyle/>
          <a:p>
            <a:r>
              <a:rPr lang="en-GB"/>
              <a:t>21st joint workshop on electron cyclotron emission (ECE) and electron cyclotron resonance heating (ECRH), ITER Organisation, 20-24 June 2022</a:t>
            </a:r>
            <a:endParaRPr lang="en-GB" dirty="0"/>
          </a:p>
        </p:txBody>
      </p:sp>
    </p:spTree>
    <p:extLst>
      <p:ext uri="{BB962C8B-B14F-4D97-AF65-F5344CB8AC3E}">
        <p14:creationId xmlns:p14="http://schemas.microsoft.com/office/powerpoint/2010/main" val="62120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E4D635-8C45-4734-97E9-0C845D68ECBD}"/>
              </a:ext>
            </a:extLst>
          </p:cNvPr>
          <p:cNvSpPr>
            <a:spLocks noGrp="1"/>
          </p:cNvSpPr>
          <p:nvPr>
            <p:ph type="title"/>
          </p:nvPr>
        </p:nvSpPr>
        <p:spPr/>
        <p:txBody>
          <a:bodyPr>
            <a:normAutofit fontScale="90000"/>
          </a:bodyPr>
          <a:lstStyle/>
          <a:p>
            <a:r>
              <a:rPr lang="en-GB" dirty="0"/>
              <a:t>The absorption is affected by both Doppler broadening and relativistic downshifting</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FFAB9F64-582D-4DFE-8DEC-E203915B01E0}"/>
                  </a:ext>
                </a:extLst>
              </p:cNvPr>
              <p:cNvSpPr>
                <a:spLocks noGrp="1"/>
              </p:cNvSpPr>
              <p:nvPr>
                <p:ph sz="half" idx="2"/>
              </p:nvPr>
            </p:nvSpPr>
            <p:spPr/>
            <p:txBody>
              <a:bodyPr>
                <a:normAutofit/>
              </a:bodyPr>
              <a:lstStyle/>
              <a:p>
                <a:pPr marL="342900" indent="-342900">
                  <a:buFont typeface="Arial" panose="020B0604020202020204" pitchFamily="34" charset="0"/>
                  <a:buChar char="•"/>
                </a:pPr>
                <a:r>
                  <a:rPr lang="fr-FR" sz="2000" dirty="0">
                    <a:latin typeface="+mn-lt"/>
                    <a:ea typeface="Times New Roman" panose="02020603050405020304" pitchFamily="18" charset="0"/>
                    <a:cs typeface="New York"/>
                  </a:rPr>
                  <a:t>A</a:t>
                </a:r>
                <a:r>
                  <a:rPr lang="fr-FR" sz="2000" dirty="0">
                    <a:effectLst/>
                    <a:latin typeface="+mn-lt"/>
                    <a:ea typeface="Times New Roman" panose="02020603050405020304" pitchFamily="18" charset="0"/>
                    <a:cs typeface="New York"/>
                  </a:rPr>
                  <a:t>ssume the EBW </a:t>
                </a:r>
                <a:r>
                  <a:rPr lang="en-GB" sz="2000" dirty="0">
                    <a:effectLst/>
                    <a:latin typeface="+mn-lt"/>
                    <a:ea typeface="Times New Roman" panose="02020603050405020304" pitchFamily="18" charset="0"/>
                    <a:cs typeface="New York"/>
                  </a:rPr>
                  <a:t>is</a:t>
                </a:r>
                <a:r>
                  <a:rPr lang="fr-FR" sz="2000" dirty="0">
                    <a:effectLst/>
                    <a:latin typeface="+mn-lt"/>
                    <a:ea typeface="Times New Roman" panose="02020603050405020304" pitchFamily="18" charset="0"/>
                    <a:cs typeface="New York"/>
                  </a:rPr>
                  <a:t> </a:t>
                </a:r>
                <a:r>
                  <a:rPr lang="en-GB" sz="2000" dirty="0">
                    <a:effectLst/>
                    <a:latin typeface="+mn-lt"/>
                    <a:ea typeface="Times New Roman" panose="02020603050405020304" pitchFamily="18" charset="0"/>
                    <a:cs typeface="New York"/>
                  </a:rPr>
                  <a:t>absorbed</a:t>
                </a:r>
                <a:r>
                  <a:rPr lang="fr-FR" sz="2000" dirty="0">
                    <a:effectLst/>
                    <a:latin typeface="+mn-lt"/>
                    <a:ea typeface="Times New Roman" panose="02020603050405020304" pitchFamily="18" charset="0"/>
                    <a:cs typeface="New York"/>
                  </a:rPr>
                  <a:t> at </a:t>
                </a:r>
                <a14:m>
                  <m:oMath xmlns:m="http://schemas.openxmlformats.org/officeDocument/2006/math">
                    <m:d>
                      <m:dPr>
                        <m:begChr m:val="|"/>
                        <m:endChr m:val="|"/>
                        <m:ctrlPr>
                          <a:rPr lang="en-GB" sz="2000" i="1">
                            <a:effectLst/>
                            <a:latin typeface="Cambria Math" panose="02040503050406030204" pitchFamily="18" charset="0"/>
                          </a:rPr>
                        </m:ctrlPr>
                      </m:dPr>
                      <m:e>
                        <m:sSub>
                          <m:sSubPr>
                            <m:ctrlPr>
                              <a:rPr lang="en-GB" sz="2000" i="1">
                                <a:effectLst/>
                                <a:latin typeface="Cambria Math" panose="02040503050406030204" pitchFamily="18" charset="0"/>
                              </a:rPr>
                            </m:ctrlPr>
                          </m:sSubPr>
                          <m:e>
                            <m:r>
                              <m:rPr>
                                <m:sty m:val="p"/>
                              </m:rPr>
                              <a:rPr lang="fr-FR" sz="2000">
                                <a:effectLst/>
                                <a:latin typeface="Cambria Math" panose="02040503050406030204" pitchFamily="18" charset="0"/>
                                <a:ea typeface="Times New Roman" panose="02020603050405020304" pitchFamily="18" charset="0"/>
                                <a:cs typeface="New York"/>
                              </a:rPr>
                              <m:t>β</m:t>
                            </m:r>
                          </m:e>
                          <m:sub>
                            <m:r>
                              <a:rPr lang="fr-FR" sz="2000">
                                <a:effectLst/>
                                <a:latin typeface="Cambria Math" panose="02040503050406030204" pitchFamily="18" charset="0"/>
                                <a:ea typeface="Times New Roman" panose="02020603050405020304" pitchFamily="18" charset="0"/>
                                <a:cs typeface="New York"/>
                              </a:rPr>
                              <m:t>∥</m:t>
                            </m:r>
                          </m:sub>
                        </m:sSub>
                      </m:e>
                    </m:d>
                    <m:r>
                      <a:rPr lang="en-GB" sz="2000" b="0" i="1" smtClean="0">
                        <a:effectLst/>
                        <a:latin typeface="Cambria Math" panose="02040503050406030204" pitchFamily="18" charset="0"/>
                        <a:ea typeface="Times New Roman" panose="02020603050405020304" pitchFamily="18" charset="0"/>
                        <a:cs typeface="New York"/>
                      </a:rPr>
                      <m:t>=</m:t>
                    </m:r>
                    <m:r>
                      <a:rPr lang="en-GB" sz="2000" b="0" i="1" smtClean="0">
                        <a:effectLst/>
                        <a:latin typeface="Cambria Math" panose="02040503050406030204" pitchFamily="18" charset="0"/>
                        <a:ea typeface="Times New Roman" panose="02020603050405020304" pitchFamily="18" charset="0"/>
                        <a:cs typeface="New York"/>
                      </a:rPr>
                      <m:t>𝛼</m:t>
                    </m:r>
                    <m:sSub>
                      <m:sSubPr>
                        <m:ctrlPr>
                          <a:rPr lang="en-GB" sz="2000" i="1">
                            <a:effectLst/>
                            <a:latin typeface="Cambria Math" panose="02040503050406030204" pitchFamily="18" charset="0"/>
                          </a:rPr>
                        </m:ctrlPr>
                      </m:sSubPr>
                      <m:e>
                        <m:r>
                          <m:rPr>
                            <m:sty m:val="p"/>
                          </m:rPr>
                          <a:rPr lang="fr-FR" sz="2000">
                            <a:effectLst/>
                            <a:latin typeface="Cambria Math" panose="02040503050406030204" pitchFamily="18" charset="0"/>
                            <a:ea typeface="Times New Roman" panose="02020603050405020304" pitchFamily="18" charset="0"/>
                            <a:cs typeface="New York"/>
                          </a:rPr>
                          <m:t>β</m:t>
                        </m:r>
                      </m:e>
                      <m:sub>
                        <m:r>
                          <a:rPr lang="fr-FR" sz="2000" i="1">
                            <a:effectLst/>
                            <a:latin typeface="Cambria Math" panose="02040503050406030204" pitchFamily="18" charset="0"/>
                            <a:ea typeface="Times New Roman" panose="02020603050405020304" pitchFamily="18" charset="0"/>
                            <a:cs typeface="New York"/>
                          </a:rPr>
                          <m:t>𝑇</m:t>
                        </m:r>
                      </m:sub>
                    </m:sSub>
                  </m:oMath>
                </a14:m>
                <a:r>
                  <a:rPr lang="fr-FR" sz="2000" dirty="0">
                    <a:effectLst/>
                    <a:latin typeface="+mn-lt"/>
                    <a:ea typeface="Times New Roman" panose="02020603050405020304" pitchFamily="18" charset="0"/>
                    <a:cs typeface="New York"/>
                  </a:rPr>
                  <a:t> </a:t>
                </a:r>
                <a:r>
                  <a:rPr lang="fr-FR" sz="2000" dirty="0" err="1">
                    <a:effectLst/>
                    <a:latin typeface="+mn-lt"/>
                    <a:ea typeface="Times New Roman" panose="02020603050405020304" pitchFamily="18" charset="0"/>
                    <a:cs typeface="New York"/>
                  </a:rPr>
                  <a:t>where</a:t>
                </a:r>
                <a:r>
                  <a:rPr lang="fr-FR" sz="2000" dirty="0">
                    <a:effectLst/>
                    <a:latin typeface="+mn-lt"/>
                    <a:ea typeface="Times New Roman" panose="02020603050405020304" pitchFamily="18" charset="0"/>
                    <a:cs typeface="New York"/>
                  </a:rPr>
                  <a:t> </a:t>
                </a:r>
                <a14:m>
                  <m:oMath xmlns:m="http://schemas.openxmlformats.org/officeDocument/2006/math">
                    <m:r>
                      <a:rPr lang="en-GB" sz="2000" b="0" i="1" smtClean="0">
                        <a:effectLst/>
                        <a:latin typeface="Cambria Math" panose="02040503050406030204" pitchFamily="18" charset="0"/>
                        <a:ea typeface="Times New Roman" panose="02020603050405020304" pitchFamily="18" charset="0"/>
                        <a:cs typeface="New York"/>
                      </a:rPr>
                      <m:t>𝛼</m:t>
                    </m:r>
                    <m:r>
                      <a:rPr lang="en-GB" sz="2000" b="0" i="1" smtClean="0">
                        <a:effectLst/>
                        <a:latin typeface="Cambria Math" panose="02040503050406030204" pitchFamily="18" charset="0"/>
                        <a:ea typeface="Times New Roman" panose="02020603050405020304" pitchFamily="18" charset="0"/>
                        <a:cs typeface="New York"/>
                      </a:rPr>
                      <m:t>=3−3.5</m:t>
                    </m:r>
                  </m:oMath>
                </a14:m>
                <a:endParaRPr lang="fr-FR" sz="2000" dirty="0">
                  <a:latin typeface="+mn-lt"/>
                  <a:ea typeface="Times New Roman" panose="02020603050405020304" pitchFamily="18" charset="0"/>
                  <a:cs typeface="New York"/>
                </a:endParaRPr>
              </a:p>
              <a:p>
                <a:pPr marL="285750" indent="-285750">
                  <a:buFont typeface="Arial" panose="020B0604020202020204" pitchFamily="34" charset="0"/>
                  <a:buChar char="•"/>
                </a:pPr>
                <a:endParaRPr lang="fr-FR" sz="2000" dirty="0">
                  <a:effectLst/>
                  <a:latin typeface="+mn-lt"/>
                  <a:ea typeface="Times New Roman" panose="02020603050405020304" pitchFamily="18" charset="0"/>
                  <a:cs typeface="New York"/>
                </a:endParaRPr>
              </a:p>
              <a:p>
                <a:pPr/>
                <a14:m>
                  <m:oMathPara xmlns:m="http://schemas.openxmlformats.org/officeDocument/2006/math">
                    <m:oMathParaPr>
                      <m:jc m:val="centerGroup"/>
                    </m:oMathParaPr>
                    <m:oMath xmlns:m="http://schemas.openxmlformats.org/officeDocument/2006/math">
                      <m:r>
                        <a:rPr lang="fr-FR" sz="2000" i="1" smtClean="0">
                          <a:effectLst/>
                          <a:latin typeface="Cambria Math" panose="02040503050406030204" pitchFamily="18" charset="0"/>
                          <a:ea typeface="Times New Roman" panose="02020603050405020304" pitchFamily="18" charset="0"/>
                          <a:cs typeface="New York"/>
                        </a:rPr>
                        <m:t>𝑛𝑌</m:t>
                      </m:r>
                      <m:r>
                        <a:rPr lang="fr-FR" sz="2000">
                          <a:effectLst/>
                          <a:latin typeface="Cambria Math" panose="02040503050406030204" pitchFamily="18" charset="0"/>
                          <a:ea typeface="Times New Roman" panose="02020603050405020304" pitchFamily="18" charset="0"/>
                          <a:cs typeface="New York"/>
                        </a:rPr>
                        <m:t>=</m:t>
                      </m:r>
                      <m:f>
                        <m:fPr>
                          <m:ctrlPr>
                            <a:rPr lang="en-GB" sz="2000" i="1">
                              <a:effectLst/>
                              <a:latin typeface="Cambria Math" panose="02040503050406030204" pitchFamily="18" charset="0"/>
                            </a:rPr>
                          </m:ctrlPr>
                        </m:fPr>
                        <m:num>
                          <m:r>
                            <a:rPr lang="fr-FR" sz="2000">
                              <a:effectLst/>
                              <a:latin typeface="Cambria Math" panose="02040503050406030204" pitchFamily="18" charset="0"/>
                              <a:ea typeface="Times New Roman" panose="02020603050405020304" pitchFamily="18" charset="0"/>
                              <a:cs typeface="New York"/>
                            </a:rPr>
                            <m:t>1±</m:t>
                          </m:r>
                          <m:r>
                            <a:rPr lang="en-GB" sz="2000" b="0" i="1" smtClean="0">
                              <a:effectLst/>
                              <a:latin typeface="Cambria Math" panose="02040503050406030204" pitchFamily="18" charset="0"/>
                              <a:ea typeface="Times New Roman" panose="02020603050405020304" pitchFamily="18" charset="0"/>
                              <a:cs typeface="New York"/>
                            </a:rPr>
                            <m:t>𝛼</m:t>
                          </m:r>
                          <m:r>
                            <a:rPr lang="en-GB" sz="2000" b="0" i="1" smtClean="0">
                              <a:effectLst/>
                              <a:latin typeface="Cambria Math" panose="02040503050406030204" pitchFamily="18" charset="0"/>
                              <a:ea typeface="Times New Roman" panose="02020603050405020304" pitchFamily="18" charset="0"/>
                              <a:cs typeface="New York"/>
                            </a:rPr>
                            <m:t>|</m:t>
                          </m:r>
                          <m:sSub>
                            <m:sSubPr>
                              <m:ctrlPr>
                                <a:rPr lang="en-GB" sz="2000" i="1">
                                  <a:effectLst/>
                                  <a:latin typeface="Cambria Math" panose="02040503050406030204" pitchFamily="18" charset="0"/>
                                </a:rPr>
                              </m:ctrlPr>
                            </m:sSubPr>
                            <m:e>
                              <m:r>
                                <a:rPr lang="fr-FR" sz="2000" i="1">
                                  <a:effectLst/>
                                  <a:latin typeface="Cambria Math" panose="02040503050406030204" pitchFamily="18" charset="0"/>
                                  <a:ea typeface="Times New Roman" panose="02020603050405020304" pitchFamily="18" charset="0"/>
                                  <a:cs typeface="New York"/>
                                </a:rPr>
                                <m:t>𝑁</m:t>
                              </m:r>
                            </m:e>
                            <m:sub>
                              <m:r>
                                <a:rPr lang="fr-FR" sz="2000">
                                  <a:effectLst/>
                                  <a:latin typeface="Cambria Math" panose="02040503050406030204" pitchFamily="18" charset="0"/>
                                  <a:ea typeface="Times New Roman" panose="02020603050405020304" pitchFamily="18" charset="0"/>
                                  <a:cs typeface="New York"/>
                                </a:rPr>
                                <m:t>∥</m:t>
                              </m:r>
                            </m:sub>
                          </m:sSub>
                          <m:r>
                            <a:rPr lang="en-GB" sz="2000" b="0" i="1" smtClean="0">
                              <a:effectLst/>
                              <a:latin typeface="Cambria Math" panose="02040503050406030204" pitchFamily="18" charset="0"/>
                              <a:ea typeface="Times New Roman" panose="02020603050405020304" pitchFamily="18" charset="0"/>
                              <a:cs typeface="New York"/>
                            </a:rPr>
                            <m:t>|</m:t>
                          </m:r>
                          <m:sSub>
                            <m:sSubPr>
                              <m:ctrlPr>
                                <a:rPr lang="en-GB" sz="2000" i="1">
                                  <a:effectLst/>
                                  <a:latin typeface="Cambria Math" panose="02040503050406030204" pitchFamily="18" charset="0"/>
                                </a:rPr>
                              </m:ctrlPr>
                            </m:sSubPr>
                            <m:e>
                              <m:r>
                                <a:rPr lang="fr-FR" sz="2000" i="1">
                                  <a:effectLst/>
                                  <a:latin typeface="Cambria Math" panose="02040503050406030204" pitchFamily="18" charset="0"/>
                                  <a:ea typeface="Times New Roman" panose="02020603050405020304" pitchFamily="18" charset="0"/>
                                  <a:cs typeface="New York"/>
                                </a:rPr>
                                <m:t>𝛽</m:t>
                              </m:r>
                            </m:e>
                            <m:sub>
                              <m:r>
                                <a:rPr lang="fr-FR" sz="2000" i="1">
                                  <a:effectLst/>
                                  <a:latin typeface="Cambria Math" panose="02040503050406030204" pitchFamily="18" charset="0"/>
                                  <a:ea typeface="Times New Roman" panose="02020603050405020304" pitchFamily="18" charset="0"/>
                                  <a:cs typeface="New York"/>
                                </a:rPr>
                                <m:t>𝑇</m:t>
                              </m:r>
                            </m:sub>
                          </m:sSub>
                        </m:num>
                        <m:den>
                          <m:rad>
                            <m:radPr>
                              <m:degHide m:val="on"/>
                              <m:ctrlPr>
                                <a:rPr lang="en-GB" sz="2000" i="1">
                                  <a:effectLst/>
                                  <a:latin typeface="Cambria Math" panose="02040503050406030204" pitchFamily="18" charset="0"/>
                                </a:rPr>
                              </m:ctrlPr>
                            </m:radPr>
                            <m:deg/>
                            <m:e>
                              <m:r>
                                <a:rPr lang="fr-FR" sz="2000">
                                  <a:effectLst/>
                                  <a:latin typeface="Cambria Math" panose="02040503050406030204" pitchFamily="18" charset="0"/>
                                  <a:ea typeface="Times New Roman" panose="02020603050405020304" pitchFamily="18" charset="0"/>
                                  <a:cs typeface="New York"/>
                                </a:rPr>
                                <m:t>1</m:t>
                              </m:r>
                              <m:r>
                                <a:rPr lang="fr-FR" sz="2000" i="1">
                                  <a:effectLst/>
                                  <a:latin typeface="Cambria Math" panose="02040503050406030204" pitchFamily="18" charset="0"/>
                                  <a:ea typeface="Times New Roman" panose="02020603050405020304" pitchFamily="18" charset="0"/>
                                  <a:cs typeface="New York"/>
                                </a:rPr>
                                <m:t>−</m:t>
                              </m:r>
                              <m:sSup>
                                <m:sSupPr>
                                  <m:ctrlPr>
                                    <a:rPr lang="en-GB" sz="2000" b="0" i="1" smtClean="0">
                                      <a:effectLst/>
                                      <a:latin typeface="Cambria Math" panose="02040503050406030204" pitchFamily="18" charset="0"/>
                                      <a:ea typeface="Times New Roman" panose="02020603050405020304" pitchFamily="18" charset="0"/>
                                      <a:cs typeface="New York"/>
                                    </a:rPr>
                                  </m:ctrlPr>
                                </m:sSupPr>
                                <m:e>
                                  <m:r>
                                    <a:rPr lang="en-GB" sz="2000" b="0" i="1" smtClean="0">
                                      <a:effectLst/>
                                      <a:latin typeface="Cambria Math" panose="02040503050406030204" pitchFamily="18" charset="0"/>
                                      <a:ea typeface="Times New Roman" panose="02020603050405020304" pitchFamily="18" charset="0"/>
                                      <a:cs typeface="New York"/>
                                    </a:rPr>
                                    <m:t>𝛼</m:t>
                                  </m:r>
                                </m:e>
                                <m:sup>
                                  <m:r>
                                    <a:rPr lang="en-GB" sz="2000" b="0" i="1" smtClean="0">
                                      <a:effectLst/>
                                      <a:latin typeface="Cambria Math" panose="02040503050406030204" pitchFamily="18" charset="0"/>
                                      <a:ea typeface="Times New Roman" panose="02020603050405020304" pitchFamily="18" charset="0"/>
                                      <a:cs typeface="New York"/>
                                    </a:rPr>
                                    <m:t>2</m:t>
                                  </m:r>
                                </m:sup>
                              </m:sSup>
                              <m:sSubSup>
                                <m:sSubSupPr>
                                  <m:ctrlPr>
                                    <a:rPr lang="en-GB" sz="2000" i="1">
                                      <a:effectLst/>
                                      <a:latin typeface="Cambria Math" panose="02040503050406030204" pitchFamily="18" charset="0"/>
                                    </a:rPr>
                                  </m:ctrlPr>
                                </m:sSubSupPr>
                                <m:e>
                                  <m:r>
                                    <a:rPr lang="fr-FR" sz="2000" i="1">
                                      <a:effectLst/>
                                      <a:latin typeface="Cambria Math" panose="02040503050406030204" pitchFamily="18" charset="0"/>
                                      <a:ea typeface="Times New Roman" panose="02020603050405020304" pitchFamily="18" charset="0"/>
                                      <a:cs typeface="New York"/>
                                    </a:rPr>
                                    <m:t>𝛽</m:t>
                                  </m:r>
                                </m:e>
                                <m:sub>
                                  <m:r>
                                    <a:rPr lang="fr-FR" sz="2000" i="1">
                                      <a:effectLst/>
                                      <a:latin typeface="Cambria Math" panose="02040503050406030204" pitchFamily="18" charset="0"/>
                                      <a:ea typeface="Times New Roman" panose="02020603050405020304" pitchFamily="18" charset="0"/>
                                      <a:cs typeface="New York"/>
                                    </a:rPr>
                                    <m:t>𝑇</m:t>
                                  </m:r>
                                </m:sub>
                                <m:sup>
                                  <m:r>
                                    <a:rPr lang="fr-FR" sz="2000">
                                      <a:effectLst/>
                                      <a:latin typeface="Cambria Math" panose="02040503050406030204" pitchFamily="18" charset="0"/>
                                      <a:ea typeface="Times New Roman" panose="02020603050405020304" pitchFamily="18" charset="0"/>
                                      <a:cs typeface="New York"/>
                                    </a:rPr>
                                    <m:t>2</m:t>
                                  </m:r>
                                </m:sup>
                              </m:sSubSup>
                              <m:r>
                                <a:rPr lang="fr-FR" sz="2000" i="1">
                                  <a:effectLst/>
                                  <a:latin typeface="Cambria Math" panose="02040503050406030204" pitchFamily="18" charset="0"/>
                                  <a:ea typeface="Times New Roman" panose="02020603050405020304" pitchFamily="18" charset="0"/>
                                  <a:cs typeface="New York"/>
                                </a:rPr>
                                <m:t>−</m:t>
                              </m:r>
                              <m:sSubSup>
                                <m:sSubSupPr>
                                  <m:ctrlPr>
                                    <a:rPr lang="en-GB" sz="2000" i="1">
                                      <a:effectLst/>
                                      <a:latin typeface="Cambria Math" panose="02040503050406030204" pitchFamily="18" charset="0"/>
                                    </a:rPr>
                                  </m:ctrlPr>
                                </m:sSubSupPr>
                                <m:e>
                                  <m:r>
                                    <a:rPr lang="fr-FR" sz="2000" i="1">
                                      <a:effectLst/>
                                      <a:latin typeface="Cambria Math" panose="02040503050406030204" pitchFamily="18" charset="0"/>
                                      <a:ea typeface="Times New Roman" panose="02020603050405020304" pitchFamily="18" charset="0"/>
                                      <a:cs typeface="New York"/>
                                    </a:rPr>
                                    <m:t>𝛽</m:t>
                                  </m:r>
                                </m:e>
                                <m:sub>
                                  <m:r>
                                    <a:rPr lang="fr-FR" sz="2000">
                                      <a:effectLst/>
                                      <a:latin typeface="Cambria Math" panose="02040503050406030204" pitchFamily="18" charset="0"/>
                                      <a:ea typeface="Times New Roman" panose="02020603050405020304" pitchFamily="18" charset="0"/>
                                      <a:cs typeface="New York"/>
                                    </a:rPr>
                                    <m:t>⊥</m:t>
                                  </m:r>
                                </m:sub>
                                <m:sup>
                                  <m:r>
                                    <a:rPr lang="fr-FR" sz="2000" i="1">
                                      <a:effectLst/>
                                      <a:latin typeface="Cambria Math" panose="02040503050406030204" pitchFamily="18" charset="0"/>
                                      <a:ea typeface="Times New Roman" panose="02020603050405020304" pitchFamily="18" charset="0"/>
                                      <a:cs typeface="New York"/>
                                    </a:rPr>
                                    <m:t>2</m:t>
                                  </m:r>
                                </m:sup>
                              </m:sSubSup>
                            </m:e>
                          </m:rad>
                        </m:den>
                      </m:f>
                    </m:oMath>
                  </m:oMathPara>
                </a14:m>
                <a:endParaRPr lang="en-GB" sz="2000" dirty="0">
                  <a:latin typeface="+mn-lt"/>
                </a:endParaRPr>
              </a:p>
              <a:p>
                <a:pPr marL="285750" indent="-285750">
                  <a:buFont typeface="Arial" panose="020B0604020202020204" pitchFamily="34" charset="0"/>
                  <a:buChar char="•"/>
                </a:pPr>
                <a14:m>
                  <m:oMath xmlns:m="http://schemas.openxmlformats.org/officeDocument/2006/math">
                    <m:r>
                      <a:rPr lang="en-GB" sz="2000" b="0" i="1" smtClean="0">
                        <a:effectLst/>
                        <a:latin typeface="Cambria Math" panose="02040503050406030204" pitchFamily="18" charset="0"/>
                        <a:ea typeface="Times New Roman" panose="02020603050405020304" pitchFamily="18" charset="0"/>
                        <a:cs typeface="New York"/>
                      </a:rPr>
                      <m:t>𝛼</m:t>
                    </m:r>
                    <m:r>
                      <a:rPr lang="en-GB" sz="2000" b="0" i="1" smtClean="0">
                        <a:effectLst/>
                        <a:latin typeface="Cambria Math" panose="02040503050406030204" pitchFamily="18" charset="0"/>
                        <a:ea typeface="Times New Roman" panose="02020603050405020304" pitchFamily="18" charset="0"/>
                        <a:cs typeface="New York"/>
                      </a:rPr>
                      <m:t>=3.35</m:t>
                    </m:r>
                  </m:oMath>
                </a14:m>
                <a:r>
                  <a:rPr lang="en-GB" sz="2000" dirty="0">
                    <a:effectLst/>
                    <a:latin typeface="+mn-lt"/>
                    <a:ea typeface="Times New Roman" panose="02020603050405020304" pitchFamily="18" charset="0"/>
                    <a:cs typeface="New York"/>
                  </a:rPr>
                  <a:t> gave best fit across all dat</a:t>
                </a:r>
                <a:r>
                  <a:rPr lang="en-GB" sz="2000" dirty="0">
                    <a:latin typeface="+mn-lt"/>
                    <a:ea typeface="Times New Roman" panose="02020603050405020304" pitchFamily="18" charset="0"/>
                    <a:cs typeface="New York"/>
                  </a:rPr>
                  <a:t>a points</a:t>
                </a:r>
                <a:endParaRPr lang="en-GB" sz="2000" dirty="0">
                  <a:effectLst/>
                  <a:latin typeface="+mn-lt"/>
                  <a:ea typeface="Times New Roman" panose="02020603050405020304" pitchFamily="18" charset="0"/>
                  <a:cs typeface="New York"/>
                </a:endParaRPr>
              </a:p>
              <a:p>
                <a:pPr marL="285750" indent="-285750">
                  <a:buFont typeface="Arial" panose="020B0604020202020204" pitchFamily="34" charset="0"/>
                  <a:buChar char="•"/>
                </a:pPr>
                <a:r>
                  <a:rPr lang="en-GB" sz="2000" dirty="0">
                    <a:effectLst/>
                    <a:latin typeface="+mn-lt"/>
                    <a:ea typeface="Times New Roman" panose="02020603050405020304" pitchFamily="18" charset="0"/>
                    <a:cs typeface="New York"/>
                  </a:rPr>
                  <a:t>For STEP the high temperature means </a:t>
                </a:r>
                <a14:m>
                  <m:oMath xmlns:m="http://schemas.openxmlformats.org/officeDocument/2006/math">
                    <m:sSub>
                      <m:sSubPr>
                        <m:ctrlPr>
                          <a:rPr lang="en-GB" sz="2000" i="1">
                            <a:effectLst/>
                            <a:latin typeface="Cambria Math" panose="02040503050406030204" pitchFamily="18" charset="0"/>
                            <a:ea typeface="Times New Roman" panose="02020603050405020304" pitchFamily="18" charset="0"/>
                            <a:cs typeface="Times" panose="02020603050405020304" pitchFamily="18" charset="0"/>
                          </a:rPr>
                        </m:ctrlPr>
                      </m:sSubPr>
                      <m:e>
                        <m:r>
                          <m:rPr>
                            <m:sty m:val="p"/>
                          </m:rPr>
                          <a:rPr lang="en-GB" sz="2000">
                            <a:effectLst/>
                            <a:latin typeface="Cambria Math" panose="02040503050406030204" pitchFamily="18" charset="0"/>
                            <a:ea typeface="Times New Roman" panose="02020603050405020304" pitchFamily="18" charset="0"/>
                            <a:cs typeface="Times" panose="02020603050405020304" pitchFamily="18" charset="0"/>
                          </a:rPr>
                          <m:t>β</m:t>
                        </m:r>
                      </m:e>
                      <m:sub>
                        <m:r>
                          <a:rPr lang="en-GB" sz="2000" i="1">
                            <a:effectLst/>
                            <a:latin typeface="Cambria Math" panose="02040503050406030204" pitchFamily="18" charset="0"/>
                            <a:ea typeface="Times New Roman" panose="02020603050405020304" pitchFamily="18" charset="0"/>
                            <a:cs typeface="Times" panose="02020603050405020304" pitchFamily="18" charset="0"/>
                          </a:rPr>
                          <m:t>𝑇</m:t>
                        </m:r>
                      </m:sub>
                    </m:sSub>
                    <m:r>
                      <a:rPr lang="en-GB" sz="2000">
                        <a:effectLst/>
                        <a:latin typeface="Cambria Math" panose="02040503050406030204" pitchFamily="18" charset="0"/>
                        <a:ea typeface="Times New Roman" panose="02020603050405020304" pitchFamily="18" charset="0"/>
                        <a:cs typeface="New York"/>
                      </a:rPr>
                      <m:t>≥</m:t>
                    </m:r>
                    <m:r>
                      <a:rPr lang="en-GB" sz="2000" i="1">
                        <a:effectLst/>
                        <a:latin typeface="Cambria Math" panose="02040503050406030204" pitchFamily="18" charset="0"/>
                        <a:ea typeface="Times New Roman" panose="02020603050405020304" pitchFamily="18" charset="0"/>
                        <a:cs typeface="New York"/>
                      </a:rPr>
                      <m:t>0.1</m:t>
                    </m:r>
                  </m:oMath>
                </a14:m>
                <a:r>
                  <a:rPr lang="en-GB" sz="2000" dirty="0">
                    <a:effectLst/>
                    <a:latin typeface="+mn-lt"/>
                    <a:ea typeface="Times New Roman" panose="02020603050405020304" pitchFamily="18" charset="0"/>
                    <a:cs typeface="New York"/>
                  </a:rPr>
                  <a:t> </a:t>
                </a:r>
                <a:r>
                  <a:rPr lang="fr-FR" sz="2000" dirty="0">
                    <a:latin typeface="+mn-lt"/>
                  </a:rPr>
                  <a:t>for </a:t>
                </a:r>
                <a14:m>
                  <m:oMath xmlns:m="http://schemas.openxmlformats.org/officeDocument/2006/math">
                    <m:r>
                      <m:rPr>
                        <m:sty m:val="p"/>
                      </m:rPr>
                      <a:rPr lang="fr-FR" sz="2000">
                        <a:latin typeface="Cambria Math" panose="02040503050406030204" pitchFamily="18" charset="0"/>
                      </a:rPr>
                      <m:t>ρ</m:t>
                    </m:r>
                    <m:r>
                      <a:rPr lang="fr-FR" sz="2000" i="1">
                        <a:latin typeface="Cambria Math" panose="02040503050406030204" pitchFamily="18" charset="0"/>
                      </a:rPr>
                      <m:t>&gt;0.8</m:t>
                    </m:r>
                  </m:oMath>
                </a14:m>
                <a:r>
                  <a:rPr lang="fr-FR" sz="2000" dirty="0">
                    <a:latin typeface="+mn-lt"/>
                  </a:rPr>
                  <a:t> and </a:t>
                </a:r>
                <a14:m>
                  <m:oMath xmlns:m="http://schemas.openxmlformats.org/officeDocument/2006/math">
                    <m:sSub>
                      <m:sSubPr>
                        <m:ctrlPr>
                          <a:rPr lang="en-GB" sz="2000" i="1">
                            <a:latin typeface="Cambria Math" panose="02040503050406030204" pitchFamily="18" charset="0"/>
                          </a:rPr>
                        </m:ctrlPr>
                      </m:sSubPr>
                      <m:e>
                        <m:r>
                          <m:rPr>
                            <m:sty m:val="p"/>
                          </m:rPr>
                          <a:rPr lang="fr-FR" sz="2000">
                            <a:latin typeface="Cambria Math" panose="02040503050406030204" pitchFamily="18" charset="0"/>
                          </a:rPr>
                          <m:t>β</m:t>
                        </m:r>
                      </m:e>
                      <m:sub>
                        <m:r>
                          <a:rPr lang="fr-FR" sz="2000" i="1">
                            <a:latin typeface="Cambria Math" panose="02040503050406030204" pitchFamily="18" charset="0"/>
                          </a:rPr>
                          <m:t>𝑇</m:t>
                        </m:r>
                      </m:sub>
                    </m:sSub>
                    <m:r>
                      <a:rPr lang="fr-FR" sz="2000">
                        <a:latin typeface="Cambria Math" panose="02040503050406030204" pitchFamily="18" charset="0"/>
                      </a:rPr>
                      <m:t>≥</m:t>
                    </m:r>
                    <m:r>
                      <a:rPr lang="fr-FR" sz="2000" i="1">
                        <a:latin typeface="Cambria Math" panose="02040503050406030204" pitchFamily="18" charset="0"/>
                      </a:rPr>
                      <m:t>0.15</m:t>
                    </m:r>
                  </m:oMath>
                </a14:m>
                <a:r>
                  <a:rPr lang="fr-FR" sz="2000" dirty="0">
                    <a:latin typeface="+mn-lt"/>
                  </a:rPr>
                  <a:t> for </a:t>
                </a:r>
                <a14:m>
                  <m:oMath xmlns:m="http://schemas.openxmlformats.org/officeDocument/2006/math">
                    <m:r>
                      <m:rPr>
                        <m:sty m:val="p"/>
                      </m:rPr>
                      <a:rPr lang="fr-FR" sz="2000">
                        <a:latin typeface="Cambria Math" panose="02040503050406030204" pitchFamily="18" charset="0"/>
                      </a:rPr>
                      <m:t>ρ</m:t>
                    </m:r>
                    <m:r>
                      <a:rPr lang="fr-FR" sz="2000" i="1">
                        <a:latin typeface="Cambria Math" panose="02040503050406030204" pitchFamily="18" charset="0"/>
                      </a:rPr>
                      <m:t>&gt;0.55</m:t>
                    </m:r>
                  </m:oMath>
                </a14:m>
                <a:r>
                  <a:rPr lang="fr-FR" sz="2000" dirty="0">
                    <a:latin typeface="+mn-lt"/>
                  </a:rPr>
                  <a:t>, </a:t>
                </a:r>
                <a:r>
                  <a:rPr lang="fr-FR" sz="2000" dirty="0" err="1">
                    <a:latin typeface="+mn-lt"/>
                  </a:rPr>
                  <a:t>resulting</a:t>
                </a:r>
                <a:r>
                  <a:rPr lang="fr-FR" sz="2000" dirty="0">
                    <a:latin typeface="+mn-lt"/>
                  </a:rPr>
                  <a:t> in </a:t>
                </a:r>
                <a:r>
                  <a:rPr lang="fr-FR" sz="2000" dirty="0" err="1">
                    <a:latin typeface="+mn-lt"/>
                  </a:rPr>
                  <a:t>relativistic</a:t>
                </a:r>
                <a:r>
                  <a:rPr lang="fr-FR" sz="2000" dirty="0">
                    <a:latin typeface="+mn-lt"/>
                  </a:rPr>
                  <a:t> </a:t>
                </a:r>
                <a:r>
                  <a:rPr lang="fr-FR" sz="2000" dirty="0" err="1">
                    <a:latin typeface="+mn-lt"/>
                  </a:rPr>
                  <a:t>downshift</a:t>
                </a:r>
                <a:r>
                  <a:rPr lang="fr-FR" sz="2000" dirty="0">
                    <a:latin typeface="+mn-lt"/>
                  </a:rPr>
                  <a:t> comparable </a:t>
                </a:r>
                <a:r>
                  <a:rPr lang="fr-FR" sz="2000" dirty="0" err="1">
                    <a:latin typeface="+mn-lt"/>
                  </a:rPr>
                  <a:t>with</a:t>
                </a:r>
                <a:r>
                  <a:rPr lang="fr-FR" sz="2000" dirty="0">
                    <a:latin typeface="+mn-lt"/>
                  </a:rPr>
                  <a:t> the Doppler shift.</a:t>
                </a:r>
                <a:endParaRPr lang="en-GB" sz="2000" dirty="0">
                  <a:effectLst/>
                  <a:latin typeface="+mn-lt"/>
                  <a:ea typeface="Times New Roman" panose="02020603050405020304" pitchFamily="18" charset="0"/>
                  <a:cs typeface="New York"/>
                </a:endParaRPr>
              </a:p>
              <a:p>
                <a:endParaRPr lang="en-GB" sz="2000" dirty="0"/>
              </a:p>
            </p:txBody>
          </p:sp>
        </mc:Choice>
        <mc:Fallback xmlns="">
          <p:sp>
            <p:nvSpPr>
              <p:cNvPr id="5" name="Content Placeholder 4">
                <a:extLst>
                  <a:ext uri="{FF2B5EF4-FFF2-40B4-BE49-F238E27FC236}">
                    <a16:creationId xmlns:a16="http://schemas.microsoft.com/office/drawing/2014/main" id="{FFAB9F64-582D-4DFE-8DEC-E203915B01E0}"/>
                  </a:ext>
                </a:extLst>
              </p:cNvPr>
              <p:cNvSpPr>
                <a:spLocks noGrp="1" noRot="1" noChangeAspect="1" noMove="1" noResize="1" noEditPoints="1" noAdjustHandles="1" noChangeArrowheads="1" noChangeShapeType="1" noTextEdit="1"/>
              </p:cNvSpPr>
              <p:nvPr>
                <p:ph sz="half" idx="2"/>
              </p:nvPr>
            </p:nvSpPr>
            <p:spPr>
              <a:blipFill>
                <a:blip r:embed="rId4"/>
                <a:stretch>
                  <a:fillRect l="-975" t="-950"/>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4B98538-EDF3-46BB-99CB-6465C323668E}"/>
              </a:ext>
            </a:extLst>
          </p:cNvPr>
          <p:cNvSpPr>
            <a:spLocks noGrp="1"/>
          </p:cNvSpPr>
          <p:nvPr>
            <p:ph type="sldNum" sz="quarter" idx="4"/>
          </p:nvPr>
        </p:nvSpPr>
        <p:spPr/>
        <p:txBody>
          <a:bodyPr/>
          <a:lstStyle/>
          <a:p>
            <a:fld id="{B99D2FB9-09E5-4D19-B83C-3A0BE6A71AF3}" type="slidenum">
              <a:rPr lang="en-GB" smtClean="0"/>
              <a:t>11</a:t>
            </a:fld>
            <a:endParaRPr lang="en-GB" dirty="0"/>
          </a:p>
        </p:txBody>
      </p:sp>
      <p:sp>
        <p:nvSpPr>
          <p:cNvPr id="6" name="Footer Placeholder 5">
            <a:extLst>
              <a:ext uri="{FF2B5EF4-FFF2-40B4-BE49-F238E27FC236}">
                <a16:creationId xmlns:a16="http://schemas.microsoft.com/office/drawing/2014/main" id="{383CF7B0-E2C9-4E26-B863-05E3FAC4C58F}"/>
              </a:ext>
            </a:extLst>
          </p:cNvPr>
          <p:cNvSpPr>
            <a:spLocks noGrp="1"/>
          </p:cNvSpPr>
          <p:nvPr>
            <p:ph type="ftr" sz="quarter" idx="11"/>
          </p:nvPr>
        </p:nvSpPr>
        <p:spPr/>
        <p:txBody>
          <a:bodyPr/>
          <a:lstStyle/>
          <a:p>
            <a:r>
              <a:rPr lang="en-GB"/>
              <a:t>21st joint workshop on electron cyclotron emission (ECE) and electron cyclotron resonance heating (ECRH), ITER Organisation, 20-24 June 2022</a:t>
            </a:r>
            <a:endParaRPr lang="en-GB" dirty="0"/>
          </a:p>
        </p:txBody>
      </p:sp>
      <p:pic>
        <p:nvPicPr>
          <p:cNvPr id="10" name="Content Placeholder 9" descr="Chart, scatter chart&#10;&#10;Description automatically generated">
            <a:extLst>
              <a:ext uri="{FF2B5EF4-FFF2-40B4-BE49-F238E27FC236}">
                <a16:creationId xmlns:a16="http://schemas.microsoft.com/office/drawing/2014/main" id="{7A56E8C3-A6A7-4C09-96E5-060A402CB5BD}"/>
              </a:ext>
            </a:extLst>
          </p:cNvPr>
          <p:cNvPicPr>
            <a:picLocks noGrp="1" noChangeAspect="1"/>
          </p:cNvPicPr>
          <p:nvPr>
            <p:ph sz="quarter" idx="10"/>
          </p:nvPr>
        </p:nvPicPr>
        <p:blipFill>
          <a:blip r:embed="rId5">
            <a:extLst>
              <a:ext uri="{28A0092B-C50C-407E-A947-70E740481C1C}">
                <a14:useLocalDpi xmlns:a14="http://schemas.microsoft.com/office/drawing/2010/main" val="0"/>
              </a:ext>
            </a:extLst>
          </a:blip>
          <a:stretch>
            <a:fillRect/>
          </a:stretch>
        </p:blipFill>
        <p:spPr>
          <a:xfrm>
            <a:off x="5980113" y="1656755"/>
            <a:ext cx="5653087" cy="4239815"/>
          </a:xfrm>
          <a:prstGeom prst="rect">
            <a:avLst/>
          </a:prstGeom>
        </p:spPr>
      </p:pic>
    </p:spTree>
    <p:extLst>
      <p:ext uri="{BB962C8B-B14F-4D97-AF65-F5344CB8AC3E}">
        <p14:creationId xmlns:p14="http://schemas.microsoft.com/office/powerpoint/2010/main" val="4229048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E4D635-8C45-4734-97E9-0C845D68ECBD}"/>
              </a:ext>
            </a:extLst>
          </p:cNvPr>
          <p:cNvSpPr>
            <a:spLocks noGrp="1"/>
          </p:cNvSpPr>
          <p:nvPr>
            <p:ph type="title"/>
          </p:nvPr>
        </p:nvSpPr>
        <p:spPr/>
        <p:txBody>
          <a:bodyPr>
            <a:normAutofit fontScale="90000"/>
          </a:bodyPr>
          <a:lstStyle/>
          <a:p>
            <a:r>
              <a:rPr lang="en-GB" dirty="0"/>
              <a:t>The absorption is affected by both Doppler broadening and relativistic downshifting</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FFAB9F64-582D-4DFE-8DEC-E203915B01E0}"/>
                  </a:ext>
                </a:extLst>
              </p:cNvPr>
              <p:cNvSpPr>
                <a:spLocks noGrp="1"/>
              </p:cNvSpPr>
              <p:nvPr>
                <p:ph sz="half" idx="2"/>
              </p:nvPr>
            </p:nvSpPr>
            <p:spPr/>
            <p:txBody>
              <a:bodyPr>
                <a:normAutofit/>
              </a:bodyPr>
              <a:lstStyle/>
              <a:p>
                <a:pPr marL="342900" indent="-342900">
                  <a:buFont typeface="Arial" panose="020B0604020202020204" pitchFamily="34" charset="0"/>
                  <a:buChar char="•"/>
                </a:pPr>
                <a:r>
                  <a:rPr lang="fr-FR" sz="2000" dirty="0">
                    <a:latin typeface="+mn-lt"/>
                    <a:ea typeface="Times New Roman" panose="02020603050405020304" pitchFamily="18" charset="0"/>
                    <a:cs typeface="New York"/>
                  </a:rPr>
                  <a:t>A</a:t>
                </a:r>
                <a:r>
                  <a:rPr lang="fr-FR" sz="2000" dirty="0">
                    <a:effectLst/>
                    <a:latin typeface="+mn-lt"/>
                    <a:ea typeface="Times New Roman" panose="02020603050405020304" pitchFamily="18" charset="0"/>
                    <a:cs typeface="New York"/>
                  </a:rPr>
                  <a:t>ssume the EBW </a:t>
                </a:r>
                <a:r>
                  <a:rPr lang="en-GB" sz="2000" dirty="0">
                    <a:effectLst/>
                    <a:latin typeface="+mn-lt"/>
                    <a:ea typeface="Times New Roman" panose="02020603050405020304" pitchFamily="18" charset="0"/>
                    <a:cs typeface="New York"/>
                  </a:rPr>
                  <a:t>is</a:t>
                </a:r>
                <a:r>
                  <a:rPr lang="fr-FR" sz="2000" dirty="0">
                    <a:effectLst/>
                    <a:latin typeface="+mn-lt"/>
                    <a:ea typeface="Times New Roman" panose="02020603050405020304" pitchFamily="18" charset="0"/>
                    <a:cs typeface="New York"/>
                  </a:rPr>
                  <a:t> </a:t>
                </a:r>
                <a:r>
                  <a:rPr lang="en-GB" sz="2000" dirty="0">
                    <a:effectLst/>
                    <a:latin typeface="+mn-lt"/>
                    <a:ea typeface="Times New Roman" panose="02020603050405020304" pitchFamily="18" charset="0"/>
                    <a:cs typeface="New York"/>
                  </a:rPr>
                  <a:t>absorbed</a:t>
                </a:r>
                <a:r>
                  <a:rPr lang="fr-FR" sz="2000" dirty="0">
                    <a:effectLst/>
                    <a:latin typeface="+mn-lt"/>
                    <a:ea typeface="Times New Roman" panose="02020603050405020304" pitchFamily="18" charset="0"/>
                    <a:cs typeface="New York"/>
                  </a:rPr>
                  <a:t> at </a:t>
                </a:r>
                <a14:m>
                  <m:oMath xmlns:m="http://schemas.openxmlformats.org/officeDocument/2006/math">
                    <m:d>
                      <m:dPr>
                        <m:begChr m:val="|"/>
                        <m:endChr m:val="|"/>
                        <m:ctrlPr>
                          <a:rPr lang="en-GB" sz="2000" i="1">
                            <a:effectLst/>
                            <a:latin typeface="Cambria Math" panose="02040503050406030204" pitchFamily="18" charset="0"/>
                          </a:rPr>
                        </m:ctrlPr>
                      </m:dPr>
                      <m:e>
                        <m:sSub>
                          <m:sSubPr>
                            <m:ctrlPr>
                              <a:rPr lang="en-GB" sz="2000" i="1">
                                <a:effectLst/>
                                <a:latin typeface="Cambria Math" panose="02040503050406030204" pitchFamily="18" charset="0"/>
                              </a:rPr>
                            </m:ctrlPr>
                          </m:sSubPr>
                          <m:e>
                            <m:r>
                              <m:rPr>
                                <m:sty m:val="p"/>
                              </m:rPr>
                              <a:rPr lang="fr-FR" sz="2000">
                                <a:effectLst/>
                                <a:latin typeface="Cambria Math" panose="02040503050406030204" pitchFamily="18" charset="0"/>
                                <a:ea typeface="Times New Roman" panose="02020603050405020304" pitchFamily="18" charset="0"/>
                                <a:cs typeface="New York"/>
                              </a:rPr>
                              <m:t>β</m:t>
                            </m:r>
                          </m:e>
                          <m:sub>
                            <m:r>
                              <a:rPr lang="fr-FR" sz="2000">
                                <a:effectLst/>
                                <a:latin typeface="Cambria Math" panose="02040503050406030204" pitchFamily="18" charset="0"/>
                                <a:ea typeface="Times New Roman" panose="02020603050405020304" pitchFamily="18" charset="0"/>
                                <a:cs typeface="New York"/>
                              </a:rPr>
                              <m:t>∥</m:t>
                            </m:r>
                          </m:sub>
                        </m:sSub>
                      </m:e>
                    </m:d>
                    <m:r>
                      <a:rPr lang="en-GB" sz="2000" b="0" i="1" smtClean="0">
                        <a:effectLst/>
                        <a:latin typeface="Cambria Math" panose="02040503050406030204" pitchFamily="18" charset="0"/>
                        <a:ea typeface="Times New Roman" panose="02020603050405020304" pitchFamily="18" charset="0"/>
                        <a:cs typeface="New York"/>
                      </a:rPr>
                      <m:t>=</m:t>
                    </m:r>
                    <m:r>
                      <a:rPr lang="en-GB" sz="2000" b="0" i="1" smtClean="0">
                        <a:effectLst/>
                        <a:latin typeface="Cambria Math" panose="02040503050406030204" pitchFamily="18" charset="0"/>
                        <a:ea typeface="Times New Roman" panose="02020603050405020304" pitchFamily="18" charset="0"/>
                        <a:cs typeface="New York"/>
                      </a:rPr>
                      <m:t>𝛼</m:t>
                    </m:r>
                    <m:sSub>
                      <m:sSubPr>
                        <m:ctrlPr>
                          <a:rPr lang="en-GB" sz="2000" i="1">
                            <a:effectLst/>
                            <a:latin typeface="Cambria Math" panose="02040503050406030204" pitchFamily="18" charset="0"/>
                          </a:rPr>
                        </m:ctrlPr>
                      </m:sSubPr>
                      <m:e>
                        <m:r>
                          <m:rPr>
                            <m:sty m:val="p"/>
                          </m:rPr>
                          <a:rPr lang="fr-FR" sz="2000">
                            <a:effectLst/>
                            <a:latin typeface="Cambria Math" panose="02040503050406030204" pitchFamily="18" charset="0"/>
                            <a:ea typeface="Times New Roman" panose="02020603050405020304" pitchFamily="18" charset="0"/>
                            <a:cs typeface="New York"/>
                          </a:rPr>
                          <m:t>β</m:t>
                        </m:r>
                      </m:e>
                      <m:sub>
                        <m:r>
                          <a:rPr lang="fr-FR" sz="2000" i="1">
                            <a:effectLst/>
                            <a:latin typeface="Cambria Math" panose="02040503050406030204" pitchFamily="18" charset="0"/>
                            <a:ea typeface="Times New Roman" panose="02020603050405020304" pitchFamily="18" charset="0"/>
                            <a:cs typeface="New York"/>
                          </a:rPr>
                          <m:t>𝑇</m:t>
                        </m:r>
                      </m:sub>
                    </m:sSub>
                  </m:oMath>
                </a14:m>
                <a:r>
                  <a:rPr lang="fr-FR" sz="2000" dirty="0">
                    <a:effectLst/>
                    <a:latin typeface="+mn-lt"/>
                    <a:ea typeface="Times New Roman" panose="02020603050405020304" pitchFamily="18" charset="0"/>
                    <a:cs typeface="New York"/>
                  </a:rPr>
                  <a:t> </a:t>
                </a:r>
                <a:r>
                  <a:rPr lang="fr-FR" sz="2000" dirty="0" err="1">
                    <a:effectLst/>
                    <a:latin typeface="+mn-lt"/>
                    <a:ea typeface="Times New Roman" panose="02020603050405020304" pitchFamily="18" charset="0"/>
                    <a:cs typeface="New York"/>
                  </a:rPr>
                  <a:t>where</a:t>
                </a:r>
                <a:r>
                  <a:rPr lang="fr-FR" sz="2000" dirty="0">
                    <a:effectLst/>
                    <a:latin typeface="+mn-lt"/>
                    <a:ea typeface="Times New Roman" panose="02020603050405020304" pitchFamily="18" charset="0"/>
                    <a:cs typeface="New York"/>
                  </a:rPr>
                  <a:t> </a:t>
                </a:r>
                <a14:m>
                  <m:oMath xmlns:m="http://schemas.openxmlformats.org/officeDocument/2006/math">
                    <m:r>
                      <a:rPr lang="en-GB" sz="2000" b="0" i="1" smtClean="0">
                        <a:effectLst/>
                        <a:latin typeface="Cambria Math" panose="02040503050406030204" pitchFamily="18" charset="0"/>
                        <a:ea typeface="Times New Roman" panose="02020603050405020304" pitchFamily="18" charset="0"/>
                        <a:cs typeface="New York"/>
                      </a:rPr>
                      <m:t>𝛼</m:t>
                    </m:r>
                    <m:r>
                      <a:rPr lang="en-GB" sz="2000" b="0" i="1" smtClean="0">
                        <a:effectLst/>
                        <a:latin typeface="Cambria Math" panose="02040503050406030204" pitchFamily="18" charset="0"/>
                        <a:ea typeface="Times New Roman" panose="02020603050405020304" pitchFamily="18" charset="0"/>
                        <a:cs typeface="New York"/>
                      </a:rPr>
                      <m:t>=3−3.5</m:t>
                    </m:r>
                  </m:oMath>
                </a14:m>
                <a:endParaRPr lang="fr-FR" sz="2000" dirty="0">
                  <a:latin typeface="+mn-lt"/>
                  <a:ea typeface="Times New Roman" panose="02020603050405020304" pitchFamily="18" charset="0"/>
                  <a:cs typeface="New York"/>
                </a:endParaRPr>
              </a:p>
              <a:p>
                <a:pPr marL="285750" indent="-285750">
                  <a:buFont typeface="Arial" panose="020B0604020202020204" pitchFamily="34" charset="0"/>
                  <a:buChar char="•"/>
                </a:pPr>
                <a:endParaRPr lang="fr-FR" sz="2000" dirty="0">
                  <a:effectLst/>
                  <a:latin typeface="+mn-lt"/>
                  <a:ea typeface="Times New Roman" panose="02020603050405020304" pitchFamily="18" charset="0"/>
                  <a:cs typeface="New York"/>
                </a:endParaRPr>
              </a:p>
              <a:p>
                <a:pPr/>
                <a14:m>
                  <m:oMathPara xmlns:m="http://schemas.openxmlformats.org/officeDocument/2006/math">
                    <m:oMathParaPr>
                      <m:jc m:val="centerGroup"/>
                    </m:oMathParaPr>
                    <m:oMath xmlns:m="http://schemas.openxmlformats.org/officeDocument/2006/math">
                      <m:r>
                        <a:rPr lang="fr-FR" sz="2000" i="1" smtClean="0">
                          <a:effectLst/>
                          <a:latin typeface="Cambria Math" panose="02040503050406030204" pitchFamily="18" charset="0"/>
                          <a:ea typeface="Times New Roman" panose="02020603050405020304" pitchFamily="18" charset="0"/>
                          <a:cs typeface="New York"/>
                        </a:rPr>
                        <m:t>𝑛𝑌</m:t>
                      </m:r>
                      <m:r>
                        <a:rPr lang="fr-FR" sz="2000">
                          <a:effectLst/>
                          <a:latin typeface="Cambria Math" panose="02040503050406030204" pitchFamily="18" charset="0"/>
                          <a:ea typeface="Times New Roman" panose="02020603050405020304" pitchFamily="18" charset="0"/>
                          <a:cs typeface="New York"/>
                        </a:rPr>
                        <m:t>=</m:t>
                      </m:r>
                      <m:f>
                        <m:fPr>
                          <m:ctrlPr>
                            <a:rPr lang="en-GB" sz="2000" i="1">
                              <a:effectLst/>
                              <a:latin typeface="Cambria Math" panose="02040503050406030204" pitchFamily="18" charset="0"/>
                            </a:rPr>
                          </m:ctrlPr>
                        </m:fPr>
                        <m:num>
                          <m:r>
                            <a:rPr lang="fr-FR" sz="2000">
                              <a:effectLst/>
                              <a:latin typeface="Cambria Math" panose="02040503050406030204" pitchFamily="18" charset="0"/>
                              <a:ea typeface="Times New Roman" panose="02020603050405020304" pitchFamily="18" charset="0"/>
                              <a:cs typeface="New York"/>
                            </a:rPr>
                            <m:t>1±</m:t>
                          </m:r>
                          <m:r>
                            <a:rPr lang="en-GB" sz="2000" b="0" i="1" smtClean="0">
                              <a:effectLst/>
                              <a:latin typeface="Cambria Math" panose="02040503050406030204" pitchFamily="18" charset="0"/>
                              <a:ea typeface="Times New Roman" panose="02020603050405020304" pitchFamily="18" charset="0"/>
                              <a:cs typeface="New York"/>
                            </a:rPr>
                            <m:t>𝛼</m:t>
                          </m:r>
                          <m:r>
                            <a:rPr lang="en-GB" sz="2000" b="0" i="1" smtClean="0">
                              <a:effectLst/>
                              <a:latin typeface="Cambria Math" panose="02040503050406030204" pitchFamily="18" charset="0"/>
                              <a:ea typeface="Times New Roman" panose="02020603050405020304" pitchFamily="18" charset="0"/>
                              <a:cs typeface="New York"/>
                            </a:rPr>
                            <m:t>|</m:t>
                          </m:r>
                          <m:sSub>
                            <m:sSubPr>
                              <m:ctrlPr>
                                <a:rPr lang="en-GB" sz="2000" i="1">
                                  <a:effectLst/>
                                  <a:latin typeface="Cambria Math" panose="02040503050406030204" pitchFamily="18" charset="0"/>
                                </a:rPr>
                              </m:ctrlPr>
                            </m:sSubPr>
                            <m:e>
                              <m:r>
                                <a:rPr lang="fr-FR" sz="2000" i="1">
                                  <a:effectLst/>
                                  <a:latin typeface="Cambria Math" panose="02040503050406030204" pitchFamily="18" charset="0"/>
                                  <a:ea typeface="Times New Roman" panose="02020603050405020304" pitchFamily="18" charset="0"/>
                                  <a:cs typeface="New York"/>
                                </a:rPr>
                                <m:t>𝑁</m:t>
                              </m:r>
                            </m:e>
                            <m:sub>
                              <m:r>
                                <a:rPr lang="fr-FR" sz="2000">
                                  <a:effectLst/>
                                  <a:latin typeface="Cambria Math" panose="02040503050406030204" pitchFamily="18" charset="0"/>
                                  <a:ea typeface="Times New Roman" panose="02020603050405020304" pitchFamily="18" charset="0"/>
                                  <a:cs typeface="New York"/>
                                </a:rPr>
                                <m:t>∥</m:t>
                              </m:r>
                            </m:sub>
                          </m:sSub>
                          <m:r>
                            <a:rPr lang="en-GB" sz="2000" b="0" i="1" smtClean="0">
                              <a:effectLst/>
                              <a:latin typeface="Cambria Math" panose="02040503050406030204" pitchFamily="18" charset="0"/>
                              <a:ea typeface="Times New Roman" panose="02020603050405020304" pitchFamily="18" charset="0"/>
                              <a:cs typeface="New York"/>
                            </a:rPr>
                            <m:t>|</m:t>
                          </m:r>
                          <m:sSub>
                            <m:sSubPr>
                              <m:ctrlPr>
                                <a:rPr lang="en-GB" sz="2000" i="1">
                                  <a:effectLst/>
                                  <a:latin typeface="Cambria Math" panose="02040503050406030204" pitchFamily="18" charset="0"/>
                                </a:rPr>
                              </m:ctrlPr>
                            </m:sSubPr>
                            <m:e>
                              <m:r>
                                <a:rPr lang="fr-FR" sz="2000" i="1">
                                  <a:effectLst/>
                                  <a:latin typeface="Cambria Math" panose="02040503050406030204" pitchFamily="18" charset="0"/>
                                  <a:ea typeface="Times New Roman" panose="02020603050405020304" pitchFamily="18" charset="0"/>
                                  <a:cs typeface="New York"/>
                                </a:rPr>
                                <m:t>𝛽</m:t>
                              </m:r>
                            </m:e>
                            <m:sub>
                              <m:r>
                                <a:rPr lang="fr-FR" sz="2000" i="1">
                                  <a:effectLst/>
                                  <a:latin typeface="Cambria Math" panose="02040503050406030204" pitchFamily="18" charset="0"/>
                                  <a:ea typeface="Times New Roman" panose="02020603050405020304" pitchFamily="18" charset="0"/>
                                  <a:cs typeface="New York"/>
                                </a:rPr>
                                <m:t>𝑇</m:t>
                              </m:r>
                            </m:sub>
                          </m:sSub>
                        </m:num>
                        <m:den>
                          <m:rad>
                            <m:radPr>
                              <m:degHide m:val="on"/>
                              <m:ctrlPr>
                                <a:rPr lang="en-GB" sz="2000" i="1">
                                  <a:effectLst/>
                                  <a:latin typeface="Cambria Math" panose="02040503050406030204" pitchFamily="18" charset="0"/>
                                </a:rPr>
                              </m:ctrlPr>
                            </m:radPr>
                            <m:deg/>
                            <m:e>
                              <m:r>
                                <a:rPr lang="fr-FR" sz="2000">
                                  <a:effectLst/>
                                  <a:latin typeface="Cambria Math" panose="02040503050406030204" pitchFamily="18" charset="0"/>
                                  <a:ea typeface="Times New Roman" panose="02020603050405020304" pitchFamily="18" charset="0"/>
                                  <a:cs typeface="New York"/>
                                </a:rPr>
                                <m:t>1</m:t>
                              </m:r>
                              <m:r>
                                <a:rPr lang="fr-FR" sz="2000" i="1">
                                  <a:effectLst/>
                                  <a:latin typeface="Cambria Math" panose="02040503050406030204" pitchFamily="18" charset="0"/>
                                  <a:ea typeface="Times New Roman" panose="02020603050405020304" pitchFamily="18" charset="0"/>
                                  <a:cs typeface="New York"/>
                                </a:rPr>
                                <m:t>−</m:t>
                              </m:r>
                              <m:sSup>
                                <m:sSupPr>
                                  <m:ctrlPr>
                                    <a:rPr lang="en-GB" sz="2000" b="0" i="1" smtClean="0">
                                      <a:effectLst/>
                                      <a:latin typeface="Cambria Math" panose="02040503050406030204" pitchFamily="18" charset="0"/>
                                      <a:ea typeface="Times New Roman" panose="02020603050405020304" pitchFamily="18" charset="0"/>
                                      <a:cs typeface="New York"/>
                                    </a:rPr>
                                  </m:ctrlPr>
                                </m:sSupPr>
                                <m:e>
                                  <m:r>
                                    <a:rPr lang="en-GB" sz="2000" b="0" i="1" smtClean="0">
                                      <a:effectLst/>
                                      <a:latin typeface="Cambria Math" panose="02040503050406030204" pitchFamily="18" charset="0"/>
                                      <a:ea typeface="Times New Roman" panose="02020603050405020304" pitchFamily="18" charset="0"/>
                                      <a:cs typeface="New York"/>
                                    </a:rPr>
                                    <m:t>𝛼</m:t>
                                  </m:r>
                                </m:e>
                                <m:sup>
                                  <m:r>
                                    <a:rPr lang="en-GB" sz="2000" b="0" i="1" smtClean="0">
                                      <a:effectLst/>
                                      <a:latin typeface="Cambria Math" panose="02040503050406030204" pitchFamily="18" charset="0"/>
                                      <a:ea typeface="Times New Roman" panose="02020603050405020304" pitchFamily="18" charset="0"/>
                                      <a:cs typeface="New York"/>
                                    </a:rPr>
                                    <m:t>2</m:t>
                                  </m:r>
                                </m:sup>
                              </m:sSup>
                              <m:sSubSup>
                                <m:sSubSupPr>
                                  <m:ctrlPr>
                                    <a:rPr lang="en-GB" sz="2000" i="1">
                                      <a:effectLst/>
                                      <a:latin typeface="Cambria Math" panose="02040503050406030204" pitchFamily="18" charset="0"/>
                                    </a:rPr>
                                  </m:ctrlPr>
                                </m:sSubSupPr>
                                <m:e>
                                  <m:r>
                                    <a:rPr lang="fr-FR" sz="2000" i="1">
                                      <a:effectLst/>
                                      <a:latin typeface="Cambria Math" panose="02040503050406030204" pitchFamily="18" charset="0"/>
                                      <a:ea typeface="Times New Roman" panose="02020603050405020304" pitchFamily="18" charset="0"/>
                                      <a:cs typeface="New York"/>
                                    </a:rPr>
                                    <m:t>𝛽</m:t>
                                  </m:r>
                                </m:e>
                                <m:sub>
                                  <m:r>
                                    <a:rPr lang="fr-FR" sz="2000" i="1">
                                      <a:effectLst/>
                                      <a:latin typeface="Cambria Math" panose="02040503050406030204" pitchFamily="18" charset="0"/>
                                      <a:ea typeface="Times New Roman" panose="02020603050405020304" pitchFamily="18" charset="0"/>
                                      <a:cs typeface="New York"/>
                                    </a:rPr>
                                    <m:t>𝑇</m:t>
                                  </m:r>
                                </m:sub>
                                <m:sup>
                                  <m:r>
                                    <a:rPr lang="fr-FR" sz="2000">
                                      <a:effectLst/>
                                      <a:latin typeface="Cambria Math" panose="02040503050406030204" pitchFamily="18" charset="0"/>
                                      <a:ea typeface="Times New Roman" panose="02020603050405020304" pitchFamily="18" charset="0"/>
                                      <a:cs typeface="New York"/>
                                    </a:rPr>
                                    <m:t>2</m:t>
                                  </m:r>
                                </m:sup>
                              </m:sSubSup>
                              <m:r>
                                <a:rPr lang="fr-FR" sz="2000" i="1">
                                  <a:effectLst/>
                                  <a:latin typeface="Cambria Math" panose="02040503050406030204" pitchFamily="18" charset="0"/>
                                  <a:ea typeface="Times New Roman" panose="02020603050405020304" pitchFamily="18" charset="0"/>
                                  <a:cs typeface="New York"/>
                                </a:rPr>
                                <m:t>−</m:t>
                              </m:r>
                              <m:sSubSup>
                                <m:sSubSupPr>
                                  <m:ctrlPr>
                                    <a:rPr lang="en-GB" sz="2000" i="1">
                                      <a:effectLst/>
                                      <a:latin typeface="Cambria Math" panose="02040503050406030204" pitchFamily="18" charset="0"/>
                                    </a:rPr>
                                  </m:ctrlPr>
                                </m:sSubSupPr>
                                <m:e>
                                  <m:r>
                                    <a:rPr lang="fr-FR" sz="2000" i="1">
                                      <a:effectLst/>
                                      <a:latin typeface="Cambria Math" panose="02040503050406030204" pitchFamily="18" charset="0"/>
                                      <a:ea typeface="Times New Roman" panose="02020603050405020304" pitchFamily="18" charset="0"/>
                                      <a:cs typeface="New York"/>
                                    </a:rPr>
                                    <m:t>𝛽</m:t>
                                  </m:r>
                                </m:e>
                                <m:sub>
                                  <m:r>
                                    <a:rPr lang="fr-FR" sz="2000">
                                      <a:effectLst/>
                                      <a:latin typeface="Cambria Math" panose="02040503050406030204" pitchFamily="18" charset="0"/>
                                      <a:ea typeface="Times New Roman" panose="02020603050405020304" pitchFamily="18" charset="0"/>
                                      <a:cs typeface="New York"/>
                                    </a:rPr>
                                    <m:t>⊥</m:t>
                                  </m:r>
                                </m:sub>
                                <m:sup>
                                  <m:r>
                                    <a:rPr lang="fr-FR" sz="2000" i="1">
                                      <a:effectLst/>
                                      <a:latin typeface="Cambria Math" panose="02040503050406030204" pitchFamily="18" charset="0"/>
                                      <a:ea typeface="Times New Roman" panose="02020603050405020304" pitchFamily="18" charset="0"/>
                                      <a:cs typeface="New York"/>
                                    </a:rPr>
                                    <m:t>2</m:t>
                                  </m:r>
                                </m:sup>
                              </m:sSubSup>
                            </m:e>
                          </m:rad>
                        </m:den>
                      </m:f>
                    </m:oMath>
                  </m:oMathPara>
                </a14:m>
                <a:endParaRPr lang="en-GB" sz="2000" dirty="0">
                  <a:latin typeface="+mn-lt"/>
                </a:endParaRPr>
              </a:p>
              <a:p>
                <a:pPr marL="285750" indent="-285750">
                  <a:buFont typeface="Arial" panose="020B0604020202020204" pitchFamily="34" charset="0"/>
                  <a:buChar char="•"/>
                </a:pPr>
                <a14:m>
                  <m:oMath xmlns:m="http://schemas.openxmlformats.org/officeDocument/2006/math">
                    <m:r>
                      <a:rPr lang="en-GB" sz="2000" b="0" i="1" smtClean="0">
                        <a:effectLst/>
                        <a:latin typeface="Cambria Math" panose="02040503050406030204" pitchFamily="18" charset="0"/>
                        <a:ea typeface="Times New Roman" panose="02020603050405020304" pitchFamily="18" charset="0"/>
                        <a:cs typeface="New York"/>
                      </a:rPr>
                      <m:t>𝛼</m:t>
                    </m:r>
                    <m:r>
                      <a:rPr lang="en-GB" sz="2000" b="0" i="1" smtClean="0">
                        <a:effectLst/>
                        <a:latin typeface="Cambria Math" panose="02040503050406030204" pitchFamily="18" charset="0"/>
                        <a:ea typeface="Times New Roman" panose="02020603050405020304" pitchFamily="18" charset="0"/>
                        <a:cs typeface="New York"/>
                      </a:rPr>
                      <m:t>=3.35</m:t>
                    </m:r>
                  </m:oMath>
                </a14:m>
                <a:r>
                  <a:rPr lang="en-GB" sz="2000" dirty="0">
                    <a:effectLst/>
                    <a:latin typeface="+mn-lt"/>
                    <a:ea typeface="Times New Roman" panose="02020603050405020304" pitchFamily="18" charset="0"/>
                    <a:cs typeface="New York"/>
                  </a:rPr>
                  <a:t> gave best fit across all dat</a:t>
                </a:r>
                <a:r>
                  <a:rPr lang="en-GB" sz="2000" dirty="0">
                    <a:latin typeface="+mn-lt"/>
                    <a:ea typeface="Times New Roman" panose="02020603050405020304" pitchFamily="18" charset="0"/>
                    <a:cs typeface="New York"/>
                  </a:rPr>
                  <a:t>a points</a:t>
                </a:r>
                <a:endParaRPr lang="en-GB" sz="2000" dirty="0">
                  <a:effectLst/>
                  <a:latin typeface="+mn-lt"/>
                  <a:ea typeface="Times New Roman" panose="02020603050405020304" pitchFamily="18" charset="0"/>
                  <a:cs typeface="New York"/>
                </a:endParaRPr>
              </a:p>
              <a:p>
                <a:pPr marL="285750" indent="-285750">
                  <a:buFont typeface="Arial" panose="020B0604020202020204" pitchFamily="34" charset="0"/>
                  <a:buChar char="•"/>
                </a:pPr>
                <a:r>
                  <a:rPr lang="en-GB" sz="2000" dirty="0">
                    <a:effectLst/>
                    <a:latin typeface="+mn-lt"/>
                    <a:ea typeface="Times New Roman" panose="02020603050405020304" pitchFamily="18" charset="0"/>
                    <a:cs typeface="New York"/>
                  </a:rPr>
                  <a:t>For STEP the high temperature means </a:t>
                </a:r>
                <a14:m>
                  <m:oMath xmlns:m="http://schemas.openxmlformats.org/officeDocument/2006/math">
                    <m:sSub>
                      <m:sSubPr>
                        <m:ctrlPr>
                          <a:rPr lang="en-GB" sz="2000" i="1">
                            <a:effectLst/>
                            <a:latin typeface="Cambria Math" panose="02040503050406030204" pitchFamily="18" charset="0"/>
                            <a:ea typeface="Times New Roman" panose="02020603050405020304" pitchFamily="18" charset="0"/>
                            <a:cs typeface="Times" panose="02020603050405020304" pitchFamily="18" charset="0"/>
                          </a:rPr>
                        </m:ctrlPr>
                      </m:sSubPr>
                      <m:e>
                        <m:r>
                          <m:rPr>
                            <m:sty m:val="p"/>
                          </m:rPr>
                          <a:rPr lang="en-GB" sz="2000">
                            <a:effectLst/>
                            <a:latin typeface="Cambria Math" panose="02040503050406030204" pitchFamily="18" charset="0"/>
                            <a:ea typeface="Times New Roman" panose="02020603050405020304" pitchFamily="18" charset="0"/>
                            <a:cs typeface="Times" panose="02020603050405020304" pitchFamily="18" charset="0"/>
                          </a:rPr>
                          <m:t>β</m:t>
                        </m:r>
                      </m:e>
                      <m:sub>
                        <m:r>
                          <a:rPr lang="en-GB" sz="2000" i="1">
                            <a:effectLst/>
                            <a:latin typeface="Cambria Math" panose="02040503050406030204" pitchFamily="18" charset="0"/>
                            <a:ea typeface="Times New Roman" panose="02020603050405020304" pitchFamily="18" charset="0"/>
                            <a:cs typeface="Times" panose="02020603050405020304" pitchFamily="18" charset="0"/>
                          </a:rPr>
                          <m:t>𝑇</m:t>
                        </m:r>
                      </m:sub>
                    </m:sSub>
                    <m:r>
                      <a:rPr lang="en-GB" sz="2000">
                        <a:effectLst/>
                        <a:latin typeface="Cambria Math" panose="02040503050406030204" pitchFamily="18" charset="0"/>
                        <a:ea typeface="Times New Roman" panose="02020603050405020304" pitchFamily="18" charset="0"/>
                        <a:cs typeface="New York"/>
                      </a:rPr>
                      <m:t>≥</m:t>
                    </m:r>
                    <m:r>
                      <a:rPr lang="en-GB" sz="2000" i="1">
                        <a:effectLst/>
                        <a:latin typeface="Cambria Math" panose="02040503050406030204" pitchFamily="18" charset="0"/>
                        <a:ea typeface="Times New Roman" panose="02020603050405020304" pitchFamily="18" charset="0"/>
                        <a:cs typeface="New York"/>
                      </a:rPr>
                      <m:t>0.1</m:t>
                    </m:r>
                  </m:oMath>
                </a14:m>
                <a:r>
                  <a:rPr lang="en-GB" sz="2000" dirty="0">
                    <a:effectLst/>
                    <a:latin typeface="+mn-lt"/>
                    <a:ea typeface="Times New Roman" panose="02020603050405020304" pitchFamily="18" charset="0"/>
                    <a:cs typeface="New York"/>
                  </a:rPr>
                  <a:t> </a:t>
                </a:r>
                <a:r>
                  <a:rPr lang="fr-FR" sz="2000" dirty="0">
                    <a:latin typeface="+mn-lt"/>
                  </a:rPr>
                  <a:t>for </a:t>
                </a:r>
                <a14:m>
                  <m:oMath xmlns:m="http://schemas.openxmlformats.org/officeDocument/2006/math">
                    <m:r>
                      <m:rPr>
                        <m:sty m:val="p"/>
                      </m:rPr>
                      <a:rPr lang="fr-FR" sz="2000">
                        <a:latin typeface="Cambria Math" panose="02040503050406030204" pitchFamily="18" charset="0"/>
                      </a:rPr>
                      <m:t>ρ</m:t>
                    </m:r>
                    <m:r>
                      <a:rPr lang="fr-FR" sz="2000" i="1">
                        <a:latin typeface="Cambria Math" panose="02040503050406030204" pitchFamily="18" charset="0"/>
                      </a:rPr>
                      <m:t>&gt;0.8</m:t>
                    </m:r>
                  </m:oMath>
                </a14:m>
                <a:r>
                  <a:rPr lang="fr-FR" sz="2000" dirty="0">
                    <a:latin typeface="+mn-lt"/>
                  </a:rPr>
                  <a:t> and </a:t>
                </a:r>
                <a14:m>
                  <m:oMath xmlns:m="http://schemas.openxmlformats.org/officeDocument/2006/math">
                    <m:sSub>
                      <m:sSubPr>
                        <m:ctrlPr>
                          <a:rPr lang="en-GB" sz="2000" i="1">
                            <a:latin typeface="Cambria Math" panose="02040503050406030204" pitchFamily="18" charset="0"/>
                          </a:rPr>
                        </m:ctrlPr>
                      </m:sSubPr>
                      <m:e>
                        <m:r>
                          <m:rPr>
                            <m:sty m:val="p"/>
                          </m:rPr>
                          <a:rPr lang="fr-FR" sz="2000">
                            <a:latin typeface="Cambria Math" panose="02040503050406030204" pitchFamily="18" charset="0"/>
                          </a:rPr>
                          <m:t>β</m:t>
                        </m:r>
                      </m:e>
                      <m:sub>
                        <m:r>
                          <a:rPr lang="fr-FR" sz="2000" i="1">
                            <a:latin typeface="Cambria Math" panose="02040503050406030204" pitchFamily="18" charset="0"/>
                          </a:rPr>
                          <m:t>𝑇</m:t>
                        </m:r>
                      </m:sub>
                    </m:sSub>
                    <m:r>
                      <a:rPr lang="fr-FR" sz="2000">
                        <a:latin typeface="Cambria Math" panose="02040503050406030204" pitchFamily="18" charset="0"/>
                      </a:rPr>
                      <m:t>≥</m:t>
                    </m:r>
                    <m:r>
                      <a:rPr lang="fr-FR" sz="2000" i="1">
                        <a:latin typeface="Cambria Math" panose="02040503050406030204" pitchFamily="18" charset="0"/>
                      </a:rPr>
                      <m:t>0.15</m:t>
                    </m:r>
                  </m:oMath>
                </a14:m>
                <a:r>
                  <a:rPr lang="fr-FR" sz="2000" dirty="0">
                    <a:latin typeface="+mn-lt"/>
                  </a:rPr>
                  <a:t> for </a:t>
                </a:r>
                <a14:m>
                  <m:oMath xmlns:m="http://schemas.openxmlformats.org/officeDocument/2006/math">
                    <m:r>
                      <m:rPr>
                        <m:sty m:val="p"/>
                      </m:rPr>
                      <a:rPr lang="fr-FR" sz="2000">
                        <a:latin typeface="Cambria Math" panose="02040503050406030204" pitchFamily="18" charset="0"/>
                      </a:rPr>
                      <m:t>ρ</m:t>
                    </m:r>
                    <m:r>
                      <a:rPr lang="fr-FR" sz="2000" i="1">
                        <a:latin typeface="Cambria Math" panose="02040503050406030204" pitchFamily="18" charset="0"/>
                      </a:rPr>
                      <m:t>&gt;0.55</m:t>
                    </m:r>
                  </m:oMath>
                </a14:m>
                <a:r>
                  <a:rPr lang="fr-FR" sz="2000" dirty="0">
                    <a:latin typeface="+mn-lt"/>
                  </a:rPr>
                  <a:t>, </a:t>
                </a:r>
                <a:r>
                  <a:rPr lang="fr-FR" sz="2000" dirty="0" err="1">
                    <a:latin typeface="+mn-lt"/>
                  </a:rPr>
                  <a:t>resulting</a:t>
                </a:r>
                <a:r>
                  <a:rPr lang="fr-FR" sz="2000" dirty="0">
                    <a:latin typeface="+mn-lt"/>
                  </a:rPr>
                  <a:t> in </a:t>
                </a:r>
                <a:r>
                  <a:rPr lang="fr-FR" sz="2000" dirty="0" err="1">
                    <a:latin typeface="+mn-lt"/>
                  </a:rPr>
                  <a:t>relativistic</a:t>
                </a:r>
                <a:r>
                  <a:rPr lang="fr-FR" sz="2000" dirty="0">
                    <a:latin typeface="+mn-lt"/>
                  </a:rPr>
                  <a:t> </a:t>
                </a:r>
                <a:r>
                  <a:rPr lang="fr-FR" sz="2000" dirty="0" err="1">
                    <a:latin typeface="+mn-lt"/>
                  </a:rPr>
                  <a:t>downshift</a:t>
                </a:r>
                <a:r>
                  <a:rPr lang="fr-FR" sz="2000" dirty="0">
                    <a:latin typeface="+mn-lt"/>
                  </a:rPr>
                  <a:t> comparable </a:t>
                </a:r>
                <a:r>
                  <a:rPr lang="fr-FR" sz="2000" dirty="0" err="1">
                    <a:latin typeface="+mn-lt"/>
                  </a:rPr>
                  <a:t>with</a:t>
                </a:r>
                <a:r>
                  <a:rPr lang="fr-FR" sz="2000" dirty="0">
                    <a:latin typeface="+mn-lt"/>
                  </a:rPr>
                  <a:t> the Doppler shift.</a:t>
                </a:r>
                <a:endParaRPr lang="en-GB" sz="2000" dirty="0">
                  <a:effectLst/>
                  <a:latin typeface="+mn-lt"/>
                  <a:ea typeface="Times New Roman" panose="02020603050405020304" pitchFamily="18" charset="0"/>
                  <a:cs typeface="New York"/>
                </a:endParaRPr>
              </a:p>
              <a:p>
                <a:endParaRPr lang="en-GB" sz="2000" dirty="0"/>
              </a:p>
            </p:txBody>
          </p:sp>
        </mc:Choice>
        <mc:Fallback xmlns="">
          <p:sp>
            <p:nvSpPr>
              <p:cNvPr id="5" name="Content Placeholder 4">
                <a:extLst>
                  <a:ext uri="{FF2B5EF4-FFF2-40B4-BE49-F238E27FC236}">
                    <a16:creationId xmlns:a16="http://schemas.microsoft.com/office/drawing/2014/main" id="{FFAB9F64-582D-4DFE-8DEC-E203915B01E0}"/>
                  </a:ext>
                </a:extLst>
              </p:cNvPr>
              <p:cNvSpPr>
                <a:spLocks noGrp="1" noRot="1" noChangeAspect="1" noMove="1" noResize="1" noEditPoints="1" noAdjustHandles="1" noChangeArrowheads="1" noChangeShapeType="1" noTextEdit="1"/>
              </p:cNvSpPr>
              <p:nvPr>
                <p:ph sz="half" idx="2"/>
              </p:nvPr>
            </p:nvSpPr>
            <p:spPr>
              <a:blipFill>
                <a:blip r:embed="rId3"/>
                <a:stretch>
                  <a:fillRect l="-975" t="-950"/>
                </a:stretch>
              </a:blipFill>
            </p:spPr>
            <p:txBody>
              <a:bodyPr/>
              <a:lstStyle/>
              <a:p>
                <a:r>
                  <a:rPr lang="en-GB">
                    <a:noFill/>
                  </a:rPr>
                  <a:t> </a:t>
                </a:r>
              </a:p>
            </p:txBody>
          </p:sp>
        </mc:Fallback>
      </mc:AlternateContent>
      <p:sp>
        <p:nvSpPr>
          <p:cNvPr id="2" name="Slide Number Placeholder 1">
            <a:extLst>
              <a:ext uri="{FF2B5EF4-FFF2-40B4-BE49-F238E27FC236}">
                <a16:creationId xmlns:a16="http://schemas.microsoft.com/office/drawing/2014/main" id="{14B98538-EDF3-46BB-99CB-6465C323668E}"/>
              </a:ext>
            </a:extLst>
          </p:cNvPr>
          <p:cNvSpPr>
            <a:spLocks noGrp="1"/>
          </p:cNvSpPr>
          <p:nvPr>
            <p:ph type="sldNum" sz="quarter" idx="4"/>
          </p:nvPr>
        </p:nvSpPr>
        <p:spPr/>
        <p:txBody>
          <a:bodyPr/>
          <a:lstStyle/>
          <a:p>
            <a:fld id="{B99D2FB9-09E5-4D19-B83C-3A0BE6A71AF3}" type="slidenum">
              <a:rPr lang="en-GB" smtClean="0"/>
              <a:t>12</a:t>
            </a:fld>
            <a:endParaRPr lang="en-GB" dirty="0"/>
          </a:p>
        </p:txBody>
      </p:sp>
      <p:sp>
        <p:nvSpPr>
          <p:cNvPr id="6" name="Footer Placeholder 5">
            <a:extLst>
              <a:ext uri="{FF2B5EF4-FFF2-40B4-BE49-F238E27FC236}">
                <a16:creationId xmlns:a16="http://schemas.microsoft.com/office/drawing/2014/main" id="{383CF7B0-E2C9-4E26-B863-05E3FAC4C58F}"/>
              </a:ext>
            </a:extLst>
          </p:cNvPr>
          <p:cNvSpPr>
            <a:spLocks noGrp="1"/>
          </p:cNvSpPr>
          <p:nvPr>
            <p:ph type="ftr" sz="quarter" idx="11"/>
          </p:nvPr>
        </p:nvSpPr>
        <p:spPr/>
        <p:txBody>
          <a:bodyPr/>
          <a:lstStyle/>
          <a:p>
            <a:r>
              <a:rPr lang="en-GB"/>
              <a:t>21st joint workshop on electron cyclotron emission (ECE) and electron cyclotron resonance heating (ECRH), ITER Organisation, 20-24 June 2022</a:t>
            </a:r>
            <a:endParaRPr lang="en-GB" dirty="0"/>
          </a:p>
        </p:txBody>
      </p:sp>
      <p:pic>
        <p:nvPicPr>
          <p:cNvPr id="10" name="Content Placeholder 9">
            <a:extLst>
              <a:ext uri="{FF2B5EF4-FFF2-40B4-BE49-F238E27FC236}">
                <a16:creationId xmlns:a16="http://schemas.microsoft.com/office/drawing/2014/main" id="{E5C7B1C6-2D9E-4309-A2C9-7D1295BD5379}"/>
              </a:ext>
            </a:extLst>
          </p:cNvPr>
          <p:cNvPicPr>
            <a:picLocks noGrp="1"/>
          </p:cNvPicPr>
          <p:nvPr>
            <p:ph sz="quarter" idx="10"/>
          </p:nvPr>
        </p:nvPicPr>
        <p:blipFill>
          <a:blip r:embed="rId4">
            <a:extLst>
              <a:ext uri="{28A0092B-C50C-407E-A947-70E740481C1C}">
                <a14:useLocalDpi xmlns:a14="http://schemas.microsoft.com/office/drawing/2010/main" val="0"/>
              </a:ext>
            </a:extLst>
          </a:blip>
          <a:stretch>
            <a:fillRect/>
          </a:stretch>
        </p:blipFill>
        <p:spPr>
          <a:xfrm>
            <a:off x="5980113" y="1656755"/>
            <a:ext cx="5653087" cy="4239815"/>
          </a:xfrm>
          <a:prstGeom prst="rect">
            <a:avLst/>
          </a:prstGeom>
        </p:spPr>
      </p:pic>
    </p:spTree>
    <p:extLst>
      <p:ext uri="{BB962C8B-B14F-4D97-AF65-F5344CB8AC3E}">
        <p14:creationId xmlns:p14="http://schemas.microsoft.com/office/powerpoint/2010/main" val="383199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4DE4D635-8C45-4734-97E9-0C845D68ECBD}"/>
                  </a:ext>
                </a:extLst>
              </p:cNvPr>
              <p:cNvSpPr>
                <a:spLocks noGrp="1"/>
              </p:cNvSpPr>
              <p:nvPr>
                <p:ph type="title"/>
              </p:nvPr>
            </p:nvSpPr>
            <p:spPr/>
            <p:txBody>
              <a:bodyPr>
                <a:normAutofit/>
              </a:bodyPr>
              <a:lstStyle/>
              <a:p>
                <a:r>
                  <a:rPr lang="en-GB" dirty="0"/>
                  <a:t>Negative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𝑁</m:t>
                        </m:r>
                      </m:e>
                      <m:sub>
                        <m:r>
                          <a:rPr lang="en-GB" i="1">
                            <a:latin typeface="Cambria Math" panose="02040503050406030204" pitchFamily="18" charset="0"/>
                          </a:rPr>
                          <m:t>∥</m:t>
                        </m:r>
                      </m:sub>
                    </m:sSub>
                  </m:oMath>
                </a14:m>
                <a:r>
                  <a:rPr lang="en-GB" dirty="0"/>
                  <a:t> reduces Doppler broadening as </a:t>
                </a:r>
                <a14:m>
                  <m:oMath xmlns:m="http://schemas.openxmlformats.org/officeDocument/2006/math">
                    <m:sSub>
                      <m:sSubPr>
                        <m:ctrlPr>
                          <a:rPr lang="en-GB" i="1">
                            <a:latin typeface="Cambria Math" panose="02040503050406030204" pitchFamily="18" charset="0"/>
                          </a:rPr>
                        </m:ctrlPr>
                      </m:sSubPr>
                      <m:e>
                        <m:r>
                          <a:rPr lang="en-GB" b="1" i="1" smtClean="0">
                            <a:latin typeface="Cambria Math" panose="02040503050406030204" pitchFamily="18" charset="0"/>
                          </a:rPr>
                          <m:t>|</m:t>
                        </m:r>
                        <m:r>
                          <a:rPr lang="en-GB" i="1">
                            <a:latin typeface="Cambria Math" panose="02040503050406030204" pitchFamily="18" charset="0"/>
                          </a:rPr>
                          <m:t>𝑁</m:t>
                        </m:r>
                      </m:e>
                      <m:sub>
                        <m:r>
                          <a:rPr lang="en-GB" i="1">
                            <a:latin typeface="Cambria Math" panose="02040503050406030204" pitchFamily="18" charset="0"/>
                          </a:rPr>
                          <m:t>∥</m:t>
                        </m:r>
                      </m:sub>
                    </m:sSub>
                    <m:r>
                      <a:rPr lang="en-GB" b="1" i="1" smtClean="0">
                        <a:latin typeface="Cambria Math" panose="02040503050406030204" pitchFamily="18" charset="0"/>
                      </a:rPr>
                      <m:t>|</m:t>
                    </m:r>
                  </m:oMath>
                </a14:m>
                <a:r>
                  <a:rPr lang="en-GB" dirty="0"/>
                  <a:t> shrinks </a:t>
                </a:r>
              </a:p>
            </p:txBody>
          </p:sp>
        </mc:Choice>
        <mc:Fallback xmlns="">
          <p:sp>
            <p:nvSpPr>
              <p:cNvPr id="4" name="Title 3">
                <a:extLst>
                  <a:ext uri="{FF2B5EF4-FFF2-40B4-BE49-F238E27FC236}">
                    <a16:creationId xmlns:a16="http://schemas.microsoft.com/office/drawing/2014/main" id="{4DE4D635-8C45-4734-97E9-0C845D68ECBD}"/>
                  </a:ext>
                </a:extLst>
              </p:cNvPr>
              <p:cNvSpPr>
                <a:spLocks noGrp="1" noRot="1" noChangeAspect="1" noMove="1" noResize="1" noEditPoints="1" noAdjustHandles="1" noChangeArrowheads="1" noChangeShapeType="1" noTextEdit="1"/>
              </p:cNvSpPr>
              <p:nvPr>
                <p:ph type="title"/>
              </p:nvPr>
            </p:nvSpPr>
            <p:spPr>
              <a:blipFill>
                <a:blip r:embed="rId4"/>
                <a:stretch>
                  <a:fillRect l="-1825" t="-6912" b="-87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FFAB9F64-582D-4DFE-8DEC-E203915B01E0}"/>
                  </a:ext>
                </a:extLst>
              </p:cNvPr>
              <p:cNvSpPr>
                <a:spLocks noGrp="1"/>
              </p:cNvSpPr>
              <p:nvPr>
                <p:ph sz="half" idx="2"/>
              </p:nvPr>
            </p:nvSpPr>
            <p:spPr>
              <a:xfrm>
                <a:off x="166869" y="1783158"/>
                <a:ext cx="5624603" cy="4239816"/>
              </a:xfrm>
            </p:spPr>
            <p:txBody>
              <a:bodyPr>
                <a:normAutofit/>
              </a:bodyPr>
              <a:lstStyle/>
              <a:p>
                <a:pPr marL="285750" indent="-285750">
                  <a:buFont typeface="Arial" panose="020B0604020202020204" pitchFamily="34" charset="0"/>
                  <a:buChar char="•"/>
                </a:pP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𝑁</m:t>
                        </m:r>
                      </m:e>
                      <m:sub>
                        <m:r>
                          <a:rPr lang="en-GB" sz="2000" b="0" i="1" smtClean="0">
                            <a:latin typeface="Cambria Math" panose="02040503050406030204" pitchFamily="18" charset="0"/>
                          </a:rPr>
                          <m:t>∥</m:t>
                        </m:r>
                      </m:sub>
                    </m:sSub>
                  </m:oMath>
                </a14:m>
                <a:r>
                  <a:rPr lang="en-GB" sz="2000" dirty="0"/>
                  <a:t> increases as the ray evolves regardless of starting sign of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𝑁</m:t>
                        </m:r>
                      </m:e>
                      <m:sub>
                        <m:r>
                          <a:rPr lang="en-GB" sz="2000" i="1">
                            <a:latin typeface="Cambria Math" panose="02040503050406030204" pitchFamily="18" charset="0"/>
                          </a:rPr>
                          <m:t>∥</m:t>
                        </m:r>
                      </m:sub>
                    </m:sSub>
                  </m:oMath>
                </a14:m>
                <a:endParaRPr lang="en-GB" sz="2000" dirty="0"/>
              </a:p>
              <a:p>
                <a:pPr marL="285750" indent="-285750">
                  <a:buFont typeface="Arial" panose="020B0604020202020204" pitchFamily="34" charset="0"/>
                  <a:buChar char="•"/>
                </a:pP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m:t>
                        </m:r>
                        <m:r>
                          <a:rPr lang="en-GB" sz="2000" b="0" i="1" smtClean="0">
                            <a:latin typeface="Cambria Math" panose="02040503050406030204" pitchFamily="18" charset="0"/>
                          </a:rPr>
                          <m:t>𝑁</m:t>
                        </m:r>
                      </m:e>
                      <m:sub>
                        <m:r>
                          <a:rPr lang="en-GB" sz="2000" b="0" i="1" smtClean="0">
                            <a:latin typeface="Cambria Math" panose="02040503050406030204" pitchFamily="18" charset="0"/>
                          </a:rPr>
                          <m:t>∥</m:t>
                        </m:r>
                      </m:sub>
                    </m:sSub>
                    <m:r>
                      <a:rPr lang="en-GB" sz="2000" b="0" i="1" smtClean="0">
                        <a:latin typeface="Cambria Math" panose="02040503050406030204" pitchFamily="18" charset="0"/>
                      </a:rPr>
                      <m:t>|</m:t>
                    </m:r>
                  </m:oMath>
                </a14:m>
                <a:r>
                  <a:rPr lang="en-GB" sz="2000" dirty="0"/>
                  <a:t> decreases if rays start with negative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𝑁</m:t>
                        </m:r>
                      </m:e>
                      <m:sub>
                        <m:r>
                          <a:rPr lang="en-GB" sz="2000" i="1">
                            <a:latin typeface="Cambria Math" panose="02040503050406030204" pitchFamily="18" charset="0"/>
                          </a:rPr>
                          <m:t>∥</m:t>
                        </m:r>
                      </m:sub>
                    </m:sSub>
                  </m:oMath>
                </a14:m>
                <a:endParaRPr lang="en-GB" sz="2000" dirty="0"/>
              </a:p>
              <a:p>
                <a:pPr marL="285750" indent="-285750">
                  <a:buFont typeface="Arial" panose="020B0604020202020204" pitchFamily="34" charset="0"/>
                  <a:buChar char="•"/>
                </a:pPr>
                <a:r>
                  <a:rPr lang="en-GB" sz="2000" dirty="0"/>
                  <a:t>The Doppler shift of the harmonic shrinks as the ray progresses so it can penetrate further</a:t>
                </a:r>
              </a:p>
            </p:txBody>
          </p:sp>
        </mc:Choice>
        <mc:Fallback xmlns="">
          <p:sp>
            <p:nvSpPr>
              <p:cNvPr id="5" name="Content Placeholder 4">
                <a:extLst>
                  <a:ext uri="{FF2B5EF4-FFF2-40B4-BE49-F238E27FC236}">
                    <a16:creationId xmlns:a16="http://schemas.microsoft.com/office/drawing/2014/main" id="{FFAB9F64-582D-4DFE-8DEC-E203915B01E0}"/>
                  </a:ext>
                </a:extLst>
              </p:cNvPr>
              <p:cNvSpPr>
                <a:spLocks noGrp="1" noRot="1" noChangeAspect="1" noMove="1" noResize="1" noEditPoints="1" noAdjustHandles="1" noChangeArrowheads="1" noChangeShapeType="1" noTextEdit="1"/>
              </p:cNvSpPr>
              <p:nvPr>
                <p:ph sz="half" idx="2"/>
              </p:nvPr>
            </p:nvSpPr>
            <p:spPr>
              <a:xfrm>
                <a:off x="166869" y="1783158"/>
                <a:ext cx="5624603" cy="4239816"/>
              </a:xfrm>
              <a:blipFill>
                <a:blip r:embed="rId5"/>
                <a:stretch>
                  <a:fillRect l="-975" t="-1583" r="-867"/>
                </a:stretch>
              </a:blipFill>
            </p:spPr>
            <p:txBody>
              <a:bodyPr/>
              <a:lstStyle/>
              <a:p>
                <a:r>
                  <a:rPr lang="en-US">
                    <a:noFill/>
                  </a:rPr>
                  <a:t> </a:t>
                </a:r>
              </a:p>
            </p:txBody>
          </p:sp>
        </mc:Fallback>
      </mc:AlternateContent>
      <p:pic>
        <p:nvPicPr>
          <p:cNvPr id="7" name="Content Placeholder 6">
            <a:extLst>
              <a:ext uri="{FF2B5EF4-FFF2-40B4-BE49-F238E27FC236}">
                <a16:creationId xmlns:a16="http://schemas.microsoft.com/office/drawing/2014/main" id="{81ACC735-8C54-4ECA-A90A-4D2DABA818F5}"/>
              </a:ext>
            </a:extLst>
          </p:cNvPr>
          <p:cNvPicPr>
            <a:picLocks noGrp="1"/>
          </p:cNvPicPr>
          <p:nvPr>
            <p:ph sz="quarter" idx="10"/>
          </p:nvPr>
        </p:nvPicPr>
        <p:blipFill>
          <a:blip r:embed="rId6">
            <a:extLst>
              <a:ext uri="{28A0092B-C50C-407E-A947-70E740481C1C}">
                <a14:useLocalDpi xmlns:a14="http://schemas.microsoft.com/office/drawing/2010/main" val="0"/>
              </a:ext>
            </a:extLst>
          </a:blip>
          <a:stretch>
            <a:fillRect/>
          </a:stretch>
        </p:blipFill>
        <p:spPr>
          <a:xfrm>
            <a:off x="5980113" y="1656755"/>
            <a:ext cx="5653087" cy="4239815"/>
          </a:xfrm>
          <a:prstGeom prst="rect">
            <a:avLst/>
          </a:prstGeom>
        </p:spPr>
      </p:pic>
      <p:sp>
        <p:nvSpPr>
          <p:cNvPr id="2" name="Slide Number Placeholder 1">
            <a:extLst>
              <a:ext uri="{FF2B5EF4-FFF2-40B4-BE49-F238E27FC236}">
                <a16:creationId xmlns:a16="http://schemas.microsoft.com/office/drawing/2014/main" id="{5460B4B5-5E56-4A7C-BA72-7449439E2C38}"/>
              </a:ext>
            </a:extLst>
          </p:cNvPr>
          <p:cNvSpPr>
            <a:spLocks noGrp="1"/>
          </p:cNvSpPr>
          <p:nvPr>
            <p:ph type="sldNum" sz="quarter" idx="4"/>
          </p:nvPr>
        </p:nvSpPr>
        <p:spPr/>
        <p:txBody>
          <a:bodyPr/>
          <a:lstStyle/>
          <a:p>
            <a:fld id="{B99D2FB9-09E5-4D19-B83C-3A0BE6A71AF3}" type="slidenum">
              <a:rPr lang="en-GB" smtClean="0"/>
              <a:t>13</a:t>
            </a:fld>
            <a:endParaRPr lang="en-GB" dirty="0"/>
          </a:p>
        </p:txBody>
      </p:sp>
      <p:sp>
        <p:nvSpPr>
          <p:cNvPr id="6" name="Footer Placeholder 5">
            <a:extLst>
              <a:ext uri="{FF2B5EF4-FFF2-40B4-BE49-F238E27FC236}">
                <a16:creationId xmlns:a16="http://schemas.microsoft.com/office/drawing/2014/main" id="{87B5D6EA-CA0F-4025-B100-DD021FA388E2}"/>
              </a:ext>
            </a:extLst>
          </p:cNvPr>
          <p:cNvSpPr>
            <a:spLocks noGrp="1"/>
          </p:cNvSpPr>
          <p:nvPr>
            <p:ph type="ftr" sz="quarter" idx="11"/>
          </p:nvPr>
        </p:nvSpPr>
        <p:spPr/>
        <p:txBody>
          <a:bodyPr/>
          <a:lstStyle/>
          <a:p>
            <a:r>
              <a:rPr lang="en-GB"/>
              <a:t>21st joint workshop on electron cyclotron emission (ECE) and electron cyclotron resonance heating (ECRH), ITER Organisation, 20-24 June 2022</a:t>
            </a:r>
            <a:endParaRPr lang="en-GB" dirty="0"/>
          </a:p>
        </p:txBody>
      </p:sp>
    </p:spTree>
    <p:extLst>
      <p:ext uri="{BB962C8B-B14F-4D97-AF65-F5344CB8AC3E}">
        <p14:creationId xmlns:p14="http://schemas.microsoft.com/office/powerpoint/2010/main" val="2489693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2BFBB325-FA5E-46A3-9705-CB4538DD2E28}"/>
                  </a:ext>
                </a:extLst>
              </p:cNvPr>
              <p:cNvSpPr>
                <a:spLocks noGrp="1"/>
              </p:cNvSpPr>
              <p:nvPr>
                <p:ph sz="half" idx="2"/>
              </p:nvPr>
            </p:nvSpPr>
            <p:spPr/>
            <p:txBody>
              <a:bodyPr>
                <a:normAutofit/>
              </a:bodyPr>
              <a:lstStyle/>
              <a:p>
                <a:pPr marL="285750" indent="-285750">
                  <a:buFont typeface="Arial" panose="020B0604020202020204" pitchFamily="34" charset="0"/>
                  <a:buChar char="•"/>
                </a:pPr>
                <a:r>
                  <a:rPr lang="en-GB" sz="2400" dirty="0"/>
                  <a:t>GENRAY and CQL3D predict EBW current drive efficiency 3x larger than EC for 4 different STEP scenarios. EBW access is limited to </a:t>
                </a:r>
                <a14:m>
                  <m:oMath xmlns:m="http://schemas.openxmlformats.org/officeDocument/2006/math">
                    <m:r>
                      <a:rPr lang="en-GB" sz="2400" b="0" i="1" smtClean="0">
                        <a:latin typeface="Cambria Math" panose="02040503050406030204" pitchFamily="18" charset="0"/>
                      </a:rPr>
                      <m:t>𝜌</m:t>
                    </m:r>
                    <m:r>
                      <a:rPr lang="en-GB" sz="2400" b="0" i="1" smtClean="0">
                        <a:latin typeface="Cambria Math" panose="02040503050406030204" pitchFamily="18" charset="0"/>
                      </a:rPr>
                      <m:t>&gt;0.5</m:t>
                    </m:r>
                  </m:oMath>
                </a14:m>
                <a:r>
                  <a:rPr lang="en-GB" sz="2400" dirty="0"/>
                  <a:t>.</a:t>
                </a:r>
              </a:p>
              <a:p>
                <a:pPr marL="285750" indent="-285750">
                  <a:buFont typeface="Arial" panose="020B0604020202020204" pitchFamily="34" charset="0"/>
                  <a:buChar char="•"/>
                </a:pPr>
                <a:r>
                  <a:rPr lang="en-GB" sz="2400" dirty="0"/>
                  <a:t>Optimal current drive was generated via </a:t>
                </a:r>
                <a:r>
                  <a:rPr lang="en-GB" sz="2400" dirty="0" err="1"/>
                  <a:t>Okhawa</a:t>
                </a:r>
                <a:r>
                  <a:rPr lang="en-GB" sz="2400" dirty="0"/>
                  <a:t> effect and 2</a:t>
                </a:r>
                <a:r>
                  <a:rPr lang="en-GB" sz="2400" baseline="30000" dirty="0"/>
                  <a:t>nd</a:t>
                </a:r>
                <a:r>
                  <a:rPr lang="en-GB" sz="2400" dirty="0"/>
                  <a:t> harmonic absorption where accessible. Best access was found for OX solutions with negative </a:t>
                </a:r>
                <a14:m>
                  <m:oMath xmlns:m="http://schemas.openxmlformats.org/officeDocument/2006/math">
                    <m:sSub>
                      <m:sSubPr>
                        <m:ctrlPr>
                          <a:rPr lang="en-GB" sz="2400" i="1" smtClean="0">
                            <a:effectLst/>
                            <a:latin typeface="Cambria Math" panose="02040503050406030204" pitchFamily="18" charset="0"/>
                            <a:cs typeface="Times" panose="02020603050405020304" pitchFamily="18" charset="0"/>
                          </a:rPr>
                        </m:ctrlPr>
                      </m:sSubPr>
                      <m:e>
                        <m:r>
                          <a:rPr lang="fr-FR" sz="2400" i="1">
                            <a:effectLst/>
                            <a:latin typeface="Cambria Math" panose="02040503050406030204" pitchFamily="18" charset="0"/>
                            <a:ea typeface="Times New Roman" panose="02020603050405020304" pitchFamily="18" charset="0"/>
                            <a:cs typeface="Times" panose="02020603050405020304" pitchFamily="18" charset="0"/>
                          </a:rPr>
                          <m:t>𝑁</m:t>
                        </m:r>
                      </m:e>
                      <m:sub>
                        <m:r>
                          <a:rPr lang="fr-FR" sz="2400">
                            <a:effectLst/>
                            <a:latin typeface="Cambria Math" panose="02040503050406030204" pitchFamily="18" charset="0"/>
                            <a:ea typeface="Times New Roman" panose="02020603050405020304" pitchFamily="18" charset="0"/>
                            <a:cs typeface="Times" panose="02020603050405020304" pitchFamily="18" charset="0"/>
                          </a:rPr>
                          <m:t>∥</m:t>
                        </m:r>
                      </m:sub>
                    </m:sSub>
                  </m:oMath>
                </a14:m>
                <a:r>
                  <a:rPr lang="en-GB" sz="2400" dirty="0"/>
                  <a:t>.</a:t>
                </a:r>
              </a:p>
              <a:p>
                <a:pPr marL="285750" indent="-285750">
                  <a:buFont typeface="Arial" panose="020B0604020202020204" pitchFamily="34" charset="0"/>
                  <a:buChar char="•"/>
                </a:pPr>
                <a:r>
                  <a:rPr lang="en-GB" sz="2400" dirty="0"/>
                  <a:t>As STEP has high electron temperatures relativistic downshifting of the resonance becomes comparable to the Doppler broadening</a:t>
                </a:r>
              </a:p>
            </p:txBody>
          </p:sp>
        </mc:Choice>
        <mc:Fallback xmlns="">
          <p:sp>
            <p:nvSpPr>
              <p:cNvPr id="5" name="Content Placeholder 4">
                <a:extLst>
                  <a:ext uri="{FF2B5EF4-FFF2-40B4-BE49-F238E27FC236}">
                    <a16:creationId xmlns:a16="http://schemas.microsoft.com/office/drawing/2014/main" id="{2BFBB325-FA5E-46A3-9705-CB4538DD2E28}"/>
                  </a:ext>
                </a:extLst>
              </p:cNvPr>
              <p:cNvSpPr>
                <a:spLocks noGrp="1" noRot="1" noChangeAspect="1" noMove="1" noResize="1" noEditPoints="1" noAdjustHandles="1" noChangeArrowheads="1" noChangeShapeType="1" noTextEdit="1"/>
              </p:cNvSpPr>
              <p:nvPr>
                <p:ph sz="half" idx="2"/>
              </p:nvPr>
            </p:nvSpPr>
            <p:spPr>
              <a:blipFill>
                <a:blip r:embed="rId2"/>
                <a:stretch>
                  <a:fillRect l="-691" t="-1764"/>
                </a:stretch>
              </a:blipFill>
            </p:spPr>
            <p:txBody>
              <a:bodyPr/>
              <a:lstStyle/>
              <a:p>
                <a:r>
                  <a:rPr lang="en-GB">
                    <a:noFill/>
                  </a:rPr>
                  <a:t> </a:t>
                </a:r>
              </a:p>
            </p:txBody>
          </p:sp>
        </mc:Fallback>
      </mc:AlternateContent>
      <p:sp>
        <p:nvSpPr>
          <p:cNvPr id="2" name="Title 1">
            <a:extLst>
              <a:ext uri="{FF2B5EF4-FFF2-40B4-BE49-F238E27FC236}">
                <a16:creationId xmlns:a16="http://schemas.microsoft.com/office/drawing/2014/main" id="{F77CC56B-7659-48E8-80EF-65FF0244AF80}"/>
              </a:ext>
            </a:extLst>
          </p:cNvPr>
          <p:cNvSpPr>
            <a:spLocks noGrp="1"/>
          </p:cNvSpPr>
          <p:nvPr>
            <p:ph type="title"/>
          </p:nvPr>
        </p:nvSpPr>
        <p:spPr/>
        <p:txBody>
          <a:bodyPr/>
          <a:lstStyle/>
          <a:p>
            <a:r>
              <a:rPr lang="en-GB" dirty="0"/>
              <a:t>Conclusions</a:t>
            </a:r>
          </a:p>
        </p:txBody>
      </p:sp>
      <p:sp>
        <p:nvSpPr>
          <p:cNvPr id="6" name="Slide Number Placeholder 5">
            <a:extLst>
              <a:ext uri="{FF2B5EF4-FFF2-40B4-BE49-F238E27FC236}">
                <a16:creationId xmlns:a16="http://schemas.microsoft.com/office/drawing/2014/main" id="{0BE76FFA-434F-4A1E-9EA0-46A11BE2EE0E}"/>
              </a:ext>
            </a:extLst>
          </p:cNvPr>
          <p:cNvSpPr>
            <a:spLocks noGrp="1"/>
          </p:cNvSpPr>
          <p:nvPr>
            <p:ph type="sldNum" sz="quarter" idx="4"/>
          </p:nvPr>
        </p:nvSpPr>
        <p:spPr/>
        <p:txBody>
          <a:bodyPr/>
          <a:lstStyle/>
          <a:p>
            <a:fld id="{B99D2FB9-09E5-4D19-B83C-3A0BE6A71AF3}" type="slidenum">
              <a:rPr lang="en-GB" smtClean="0"/>
              <a:t>14</a:t>
            </a:fld>
            <a:endParaRPr lang="en-GB" dirty="0"/>
          </a:p>
        </p:txBody>
      </p:sp>
      <p:sp>
        <p:nvSpPr>
          <p:cNvPr id="3" name="Footer Placeholder 2">
            <a:extLst>
              <a:ext uri="{FF2B5EF4-FFF2-40B4-BE49-F238E27FC236}">
                <a16:creationId xmlns:a16="http://schemas.microsoft.com/office/drawing/2014/main" id="{94438049-34CA-4E15-8738-6169FDED46F8}"/>
              </a:ext>
            </a:extLst>
          </p:cNvPr>
          <p:cNvSpPr>
            <a:spLocks noGrp="1"/>
          </p:cNvSpPr>
          <p:nvPr>
            <p:ph type="ftr" sz="quarter" idx="10"/>
          </p:nvPr>
        </p:nvSpPr>
        <p:spPr>
          <a:xfrm>
            <a:off x="876221" y="6387700"/>
            <a:ext cx="10883160" cy="365125"/>
          </a:xfrm>
        </p:spPr>
        <p:txBody>
          <a:bodyPr/>
          <a:lstStyle/>
          <a:p>
            <a:r>
              <a:rPr lang="en-GB"/>
              <a:t>21st joint workshop on electron cyclotron emission (ECE) and electron cyclotron resonance heating (ECRH), ITER Organisation, 20-24 June 2022</a:t>
            </a:r>
            <a:endParaRPr lang="en-GB" dirty="0"/>
          </a:p>
        </p:txBody>
      </p:sp>
    </p:spTree>
    <p:extLst>
      <p:ext uri="{BB962C8B-B14F-4D97-AF65-F5344CB8AC3E}">
        <p14:creationId xmlns:p14="http://schemas.microsoft.com/office/powerpoint/2010/main" val="4086943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8E293D-7C60-41CE-8171-2CFD434D28D9}"/>
              </a:ext>
            </a:extLst>
          </p:cNvPr>
          <p:cNvSpPr>
            <a:spLocks noGrp="1"/>
          </p:cNvSpPr>
          <p:nvPr>
            <p:ph sz="half" idx="2"/>
          </p:nvPr>
        </p:nvSpPr>
        <p:spPr/>
        <p:txBody>
          <a:bodyPr/>
          <a:lstStyle/>
          <a:p>
            <a:pPr marL="342900" indent="-342900">
              <a:buFont typeface="Arial" panose="020B0604020202020204" pitchFamily="34" charset="0"/>
              <a:buChar char="•"/>
            </a:pPr>
            <a:r>
              <a:rPr lang="en-GB" dirty="0"/>
              <a:t>Rerun optimal cases in GENRAY with fully relativistic dispersion relation and finite beam width</a:t>
            </a:r>
          </a:p>
          <a:p>
            <a:pPr marL="342900" indent="-342900">
              <a:buFont typeface="Arial" panose="020B0604020202020204" pitchFamily="34" charset="0"/>
              <a:buChar char="•"/>
            </a:pPr>
            <a:r>
              <a:rPr lang="en-GB" dirty="0"/>
              <a:t>Investigate EBW access on SPR-046 at lower temperature</a:t>
            </a:r>
          </a:p>
          <a:p>
            <a:pPr marL="342900" indent="-342900">
              <a:buFont typeface="Arial" panose="020B0604020202020204" pitchFamily="34" charset="0"/>
              <a:buChar char="•"/>
            </a:pPr>
            <a:r>
              <a:rPr lang="en-GB" dirty="0"/>
              <a:t>Optimise density scale lengths in SPR-046 for coupling at current optimal frequencies</a:t>
            </a:r>
          </a:p>
        </p:txBody>
      </p:sp>
      <p:sp>
        <p:nvSpPr>
          <p:cNvPr id="3" name="Title 2">
            <a:extLst>
              <a:ext uri="{FF2B5EF4-FFF2-40B4-BE49-F238E27FC236}">
                <a16:creationId xmlns:a16="http://schemas.microsoft.com/office/drawing/2014/main" id="{CDEAA89E-AB6C-444B-962A-65AD0818BB70}"/>
              </a:ext>
            </a:extLst>
          </p:cNvPr>
          <p:cNvSpPr>
            <a:spLocks noGrp="1"/>
          </p:cNvSpPr>
          <p:nvPr>
            <p:ph type="title"/>
          </p:nvPr>
        </p:nvSpPr>
        <p:spPr/>
        <p:txBody>
          <a:bodyPr/>
          <a:lstStyle/>
          <a:p>
            <a:r>
              <a:rPr lang="en-GB" dirty="0"/>
              <a:t>Further Work</a:t>
            </a:r>
          </a:p>
        </p:txBody>
      </p:sp>
      <p:sp>
        <p:nvSpPr>
          <p:cNvPr id="4" name="Footer Placeholder 3">
            <a:extLst>
              <a:ext uri="{FF2B5EF4-FFF2-40B4-BE49-F238E27FC236}">
                <a16:creationId xmlns:a16="http://schemas.microsoft.com/office/drawing/2014/main" id="{409C1E4B-EF93-497D-83D7-1458CD0DF1BF}"/>
              </a:ext>
            </a:extLst>
          </p:cNvPr>
          <p:cNvSpPr>
            <a:spLocks noGrp="1"/>
          </p:cNvSpPr>
          <p:nvPr>
            <p:ph type="ftr" sz="quarter" idx="10"/>
          </p:nvPr>
        </p:nvSpPr>
        <p:spPr>
          <a:xfrm>
            <a:off x="876221" y="6387700"/>
            <a:ext cx="10264745" cy="365125"/>
          </a:xfrm>
        </p:spPr>
        <p:txBody>
          <a:bodyPr/>
          <a:lstStyle/>
          <a:p>
            <a:r>
              <a:rPr lang="en-GB" dirty="0"/>
              <a:t>21st joint workshop on electron cyclotron emission (ECE) and electron cyclotron resonance heating (ECRH), ITER Organisation, 20-24 June 2022</a:t>
            </a:r>
          </a:p>
        </p:txBody>
      </p:sp>
      <p:sp>
        <p:nvSpPr>
          <p:cNvPr id="5" name="Slide Number Placeholder 4">
            <a:extLst>
              <a:ext uri="{FF2B5EF4-FFF2-40B4-BE49-F238E27FC236}">
                <a16:creationId xmlns:a16="http://schemas.microsoft.com/office/drawing/2014/main" id="{87AB3AB0-3194-454E-8A4D-2DAAB45CBF0F}"/>
              </a:ext>
            </a:extLst>
          </p:cNvPr>
          <p:cNvSpPr>
            <a:spLocks noGrp="1"/>
          </p:cNvSpPr>
          <p:nvPr>
            <p:ph type="sldNum" sz="quarter" idx="4"/>
          </p:nvPr>
        </p:nvSpPr>
        <p:spPr/>
        <p:txBody>
          <a:bodyPr/>
          <a:lstStyle/>
          <a:p>
            <a:fld id="{B99D2FB9-09E5-4D19-B83C-3A0BE6A71AF3}" type="slidenum">
              <a:rPr lang="en-GB" smtClean="0"/>
              <a:t>15</a:t>
            </a:fld>
            <a:endParaRPr lang="en-GB" dirty="0"/>
          </a:p>
        </p:txBody>
      </p:sp>
    </p:spTree>
    <p:extLst>
      <p:ext uri="{BB962C8B-B14F-4D97-AF65-F5344CB8AC3E}">
        <p14:creationId xmlns:p14="http://schemas.microsoft.com/office/powerpoint/2010/main" val="2453422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8F0359-2128-48A1-B6A0-E9154E229CB1}"/>
              </a:ext>
            </a:extLst>
          </p:cNvPr>
          <p:cNvSpPr>
            <a:spLocks noGrp="1"/>
          </p:cNvSpPr>
          <p:nvPr>
            <p:ph type="title"/>
          </p:nvPr>
        </p:nvSpPr>
        <p:spPr/>
        <p:txBody>
          <a:bodyPr>
            <a:normAutofit/>
          </a:bodyPr>
          <a:lstStyle/>
          <a:p>
            <a:r>
              <a:rPr lang="en-GB" dirty="0"/>
              <a:t>STEP has an option for EBW due to high predicted current drive efficiency</a:t>
            </a:r>
          </a:p>
        </p:txBody>
      </p:sp>
      <p:sp>
        <p:nvSpPr>
          <p:cNvPr id="2" name="Content Placeholder 1">
            <a:extLst>
              <a:ext uri="{FF2B5EF4-FFF2-40B4-BE49-F238E27FC236}">
                <a16:creationId xmlns:a16="http://schemas.microsoft.com/office/drawing/2014/main" id="{90F92AA8-DF1F-4DF6-83F3-909EC9736C35}"/>
              </a:ext>
            </a:extLst>
          </p:cNvPr>
          <p:cNvSpPr>
            <a:spLocks noGrp="1"/>
          </p:cNvSpPr>
          <p:nvPr>
            <p:ph sz="half" idx="2"/>
          </p:nvPr>
        </p:nvSpPr>
        <p:spPr>
          <a:xfrm>
            <a:off x="166868" y="1530349"/>
            <a:ext cx="5624603" cy="4492625"/>
          </a:xfrm>
        </p:spPr>
        <p:txBody>
          <a:bodyPr>
            <a:normAutofit/>
          </a:bodyPr>
          <a:lstStyle/>
          <a:p>
            <a:pPr marL="285750" indent="-285750">
              <a:buFont typeface="Arial" panose="020B0604020202020204" pitchFamily="34" charset="0"/>
              <a:buChar char="•"/>
            </a:pPr>
            <a:r>
              <a:rPr lang="en-GB" sz="2000" b="1" dirty="0"/>
              <a:t>S</a:t>
            </a:r>
            <a:r>
              <a:rPr lang="en-GB" sz="2000" dirty="0"/>
              <a:t>pherical </a:t>
            </a:r>
            <a:r>
              <a:rPr lang="en-GB" sz="2000" b="1" dirty="0"/>
              <a:t>T</a:t>
            </a:r>
            <a:r>
              <a:rPr lang="en-GB" sz="2000" dirty="0"/>
              <a:t>okamak for </a:t>
            </a:r>
            <a:r>
              <a:rPr lang="en-GB" sz="2000" b="1" dirty="0"/>
              <a:t>E</a:t>
            </a:r>
            <a:r>
              <a:rPr lang="en-GB" sz="2000" dirty="0"/>
              <a:t>nergy </a:t>
            </a:r>
            <a:r>
              <a:rPr lang="en-GB" sz="2000" b="1" dirty="0"/>
              <a:t>P</a:t>
            </a:r>
            <a:r>
              <a:rPr lang="en-GB" sz="2000" dirty="0"/>
              <a:t>roduction (STEP) is UK reactor design program</a:t>
            </a:r>
          </a:p>
          <a:p>
            <a:pPr marL="285750" indent="-285750">
              <a:buFont typeface="Arial" panose="020B0604020202020204" pitchFamily="34" charset="0"/>
              <a:buChar char="•"/>
            </a:pPr>
            <a:r>
              <a:rPr lang="en-GB" sz="2000" dirty="0"/>
              <a:t>Option for EC + EBW for non-inductive current drive </a:t>
            </a:r>
          </a:p>
          <a:p>
            <a:pPr marL="285750" indent="-285750">
              <a:buFont typeface="Arial" panose="020B0604020202020204" pitchFamily="34" charset="0"/>
              <a:buChar char="•"/>
            </a:pPr>
            <a:r>
              <a:rPr lang="en-GB" sz="2000" dirty="0"/>
              <a:t>EBW has high theoretical current drive efficiency and no density cut-offs</a:t>
            </a:r>
          </a:p>
          <a:p>
            <a:pPr marL="285750" indent="-285750">
              <a:buFont typeface="Arial" panose="020B0604020202020204" pitchFamily="34" charset="0"/>
              <a:buChar char="•"/>
            </a:pPr>
            <a:r>
              <a:rPr lang="en-GB" sz="2000" dirty="0"/>
              <a:t>For an initial design STEP needs estimates of</a:t>
            </a:r>
          </a:p>
          <a:p>
            <a:pPr marL="742939" lvl="1" indent="-285750">
              <a:buFont typeface="Arial" panose="020B0604020202020204" pitchFamily="34" charset="0"/>
              <a:buChar char="•"/>
            </a:pPr>
            <a:r>
              <a:rPr lang="en-GB" sz="1800" dirty="0"/>
              <a:t>Optimal EBW current drive efficiency and how it compares to EC at different radial ranges</a:t>
            </a:r>
          </a:p>
          <a:p>
            <a:pPr marL="742939" lvl="1" indent="-285750">
              <a:buFont typeface="Arial" panose="020B0604020202020204" pitchFamily="34" charset="0"/>
              <a:buChar char="•"/>
            </a:pPr>
            <a:r>
              <a:rPr lang="en-GB" sz="1800" dirty="0"/>
              <a:t>Optimal launcher locations and frequencies</a:t>
            </a:r>
          </a:p>
          <a:p>
            <a:pPr marL="742939" lvl="1" indent="-285750">
              <a:buFont typeface="Arial" panose="020B0604020202020204" pitchFamily="34" charset="0"/>
              <a:buChar char="•"/>
            </a:pPr>
            <a:r>
              <a:rPr lang="en-GB" sz="1800" dirty="0"/>
              <a:t>Limiting factors on EBW access</a:t>
            </a:r>
          </a:p>
          <a:p>
            <a:pPr marL="285750" indent="-285750">
              <a:buFont typeface="Arial" panose="020B0604020202020204" pitchFamily="34" charset="0"/>
              <a:buChar char="•"/>
            </a:pPr>
            <a:endParaRPr lang="en-GB" sz="2000" dirty="0"/>
          </a:p>
        </p:txBody>
      </p:sp>
      <p:sp>
        <p:nvSpPr>
          <p:cNvPr id="5" name="Slide Number Placeholder 4">
            <a:extLst>
              <a:ext uri="{FF2B5EF4-FFF2-40B4-BE49-F238E27FC236}">
                <a16:creationId xmlns:a16="http://schemas.microsoft.com/office/drawing/2014/main" id="{10418532-CADF-4299-97CA-7F238F0325FC}"/>
              </a:ext>
            </a:extLst>
          </p:cNvPr>
          <p:cNvSpPr>
            <a:spLocks noGrp="1"/>
          </p:cNvSpPr>
          <p:nvPr>
            <p:ph type="sldNum" sz="quarter" idx="4"/>
          </p:nvPr>
        </p:nvSpPr>
        <p:spPr/>
        <p:txBody>
          <a:bodyPr/>
          <a:lstStyle/>
          <a:p>
            <a:fld id="{B99D2FB9-09E5-4D19-B83C-3A0BE6A71AF3}" type="slidenum">
              <a:rPr lang="en-GB" smtClean="0"/>
              <a:t>2</a:t>
            </a:fld>
            <a:endParaRPr lang="en-GB" dirty="0"/>
          </a:p>
        </p:txBody>
      </p:sp>
      <p:pic>
        <p:nvPicPr>
          <p:cNvPr id="10" name="Picture 4">
            <a:extLst>
              <a:ext uri="{FF2B5EF4-FFF2-40B4-BE49-F238E27FC236}">
                <a16:creationId xmlns:a16="http://schemas.microsoft.com/office/drawing/2014/main" id="{3A058EA7-8826-438A-A7D9-4DE4B91BF5FE}"/>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7181483" y="1530350"/>
            <a:ext cx="3250346" cy="449262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F328288C-47ED-430B-A88D-E7F6B8DE76DA}"/>
              </a:ext>
            </a:extLst>
          </p:cNvPr>
          <p:cNvSpPr>
            <a:spLocks noGrp="1"/>
          </p:cNvSpPr>
          <p:nvPr>
            <p:ph type="ftr" sz="quarter" idx="11"/>
          </p:nvPr>
        </p:nvSpPr>
        <p:spPr/>
        <p:txBody>
          <a:bodyPr/>
          <a:lstStyle/>
          <a:p>
            <a:r>
              <a:rPr lang="en-GB"/>
              <a:t>21st joint workshop on electron cyclotron emission (ECE) and electron cyclotron resonance heating (ECRH), ITER Organisation, 20-24 June 2022</a:t>
            </a:r>
            <a:endParaRPr lang="en-GB" dirty="0"/>
          </a:p>
        </p:txBody>
      </p:sp>
    </p:spTree>
    <p:extLst>
      <p:ext uri="{BB962C8B-B14F-4D97-AF65-F5344CB8AC3E}">
        <p14:creationId xmlns:p14="http://schemas.microsoft.com/office/powerpoint/2010/main" val="1717528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8F0359-2128-48A1-B6A0-E9154E229CB1}"/>
              </a:ext>
            </a:extLst>
          </p:cNvPr>
          <p:cNvSpPr>
            <a:spLocks noGrp="1"/>
          </p:cNvSpPr>
          <p:nvPr>
            <p:ph type="title"/>
          </p:nvPr>
        </p:nvSpPr>
        <p:spPr/>
        <p:txBody>
          <a:bodyPr>
            <a:normAutofit/>
          </a:bodyPr>
          <a:lstStyle/>
          <a:p>
            <a:r>
              <a:rPr lang="en-GB" dirty="0"/>
              <a:t>Large parameter spaces necessitates a simplified modelling approach</a:t>
            </a:r>
          </a:p>
        </p:txBody>
      </p:sp>
      <p:sp>
        <p:nvSpPr>
          <p:cNvPr id="2" name="Content Placeholder 1">
            <a:extLst>
              <a:ext uri="{FF2B5EF4-FFF2-40B4-BE49-F238E27FC236}">
                <a16:creationId xmlns:a16="http://schemas.microsoft.com/office/drawing/2014/main" id="{90F92AA8-DF1F-4DF6-83F3-909EC9736C35}"/>
              </a:ext>
            </a:extLst>
          </p:cNvPr>
          <p:cNvSpPr>
            <a:spLocks noGrp="1"/>
          </p:cNvSpPr>
          <p:nvPr>
            <p:ph sz="half" idx="2"/>
          </p:nvPr>
        </p:nvSpPr>
        <p:spPr/>
        <p:txBody>
          <a:bodyPr>
            <a:normAutofit/>
          </a:bodyPr>
          <a:lstStyle/>
          <a:p>
            <a:pPr marL="285750" indent="-285750">
              <a:buFont typeface="Arial" panose="020B0604020202020204" pitchFamily="34" charset="0"/>
              <a:buChar char="•"/>
            </a:pPr>
            <a:r>
              <a:rPr lang="en-GB" sz="2000" dirty="0"/>
              <a:t>Large parameter space for launcher location and frequency and many different scenarios </a:t>
            </a:r>
          </a:p>
          <a:p>
            <a:pPr marL="285750" indent="-285750">
              <a:buFont typeface="Arial" panose="020B0604020202020204" pitchFamily="34" charset="0"/>
              <a:buChar char="•"/>
            </a:pPr>
            <a:r>
              <a:rPr lang="en-GB" sz="2000" dirty="0"/>
              <a:t>Need fast scans so use simplified models. Ignore coupling, finite beam width and any non-linear effects for now</a:t>
            </a:r>
          </a:p>
          <a:p>
            <a:pPr marL="285750" indent="-285750">
              <a:buFont typeface="Arial" panose="020B0604020202020204" pitchFamily="34" charset="0"/>
              <a:buChar char="•"/>
            </a:pPr>
            <a:r>
              <a:rPr lang="en-GB" sz="2000" dirty="0"/>
              <a:t>Once a first iteration of the EBW scenario is available more realistic modelling can be re-introduced</a:t>
            </a:r>
          </a:p>
          <a:p>
            <a:pPr marL="285750" indent="-285750">
              <a:buFont typeface="Arial" panose="020B0604020202020204" pitchFamily="34" charset="0"/>
              <a:buChar char="•"/>
            </a:pPr>
            <a:endParaRPr lang="en-GB" sz="2000" dirty="0"/>
          </a:p>
        </p:txBody>
      </p:sp>
      <p:sp>
        <p:nvSpPr>
          <p:cNvPr id="5" name="Slide Number Placeholder 4">
            <a:extLst>
              <a:ext uri="{FF2B5EF4-FFF2-40B4-BE49-F238E27FC236}">
                <a16:creationId xmlns:a16="http://schemas.microsoft.com/office/drawing/2014/main" id="{10418532-CADF-4299-97CA-7F238F0325FC}"/>
              </a:ext>
            </a:extLst>
          </p:cNvPr>
          <p:cNvSpPr>
            <a:spLocks noGrp="1"/>
          </p:cNvSpPr>
          <p:nvPr>
            <p:ph type="sldNum" sz="quarter" idx="4"/>
          </p:nvPr>
        </p:nvSpPr>
        <p:spPr/>
        <p:txBody>
          <a:bodyPr/>
          <a:lstStyle/>
          <a:p>
            <a:fld id="{B99D2FB9-09E5-4D19-B83C-3A0BE6A71AF3}" type="slidenum">
              <a:rPr lang="en-GB" smtClean="0"/>
              <a:t>3</a:t>
            </a:fld>
            <a:endParaRPr lang="en-GB" dirty="0"/>
          </a:p>
        </p:txBody>
      </p:sp>
      <p:pic>
        <p:nvPicPr>
          <p:cNvPr id="10" name="Picture 4">
            <a:extLst>
              <a:ext uri="{FF2B5EF4-FFF2-40B4-BE49-F238E27FC236}">
                <a16:creationId xmlns:a16="http://schemas.microsoft.com/office/drawing/2014/main" id="{3A058EA7-8826-438A-A7D9-4DE4B91BF5FE}"/>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7181483" y="1530350"/>
            <a:ext cx="3250346" cy="449262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6A100FB1-CD36-4253-992B-898105FF4CE7}"/>
              </a:ext>
            </a:extLst>
          </p:cNvPr>
          <p:cNvSpPr>
            <a:spLocks noGrp="1"/>
          </p:cNvSpPr>
          <p:nvPr>
            <p:ph type="ftr" sz="quarter" idx="11"/>
          </p:nvPr>
        </p:nvSpPr>
        <p:spPr/>
        <p:txBody>
          <a:bodyPr/>
          <a:lstStyle/>
          <a:p>
            <a:r>
              <a:rPr lang="en-GB"/>
              <a:t>21st joint workshop on electron cyclotron emission (ECE) and electron cyclotron resonance heating (ECRH), ITER Organisation, 20-24 June 2022</a:t>
            </a:r>
            <a:endParaRPr lang="en-GB" dirty="0"/>
          </a:p>
        </p:txBody>
      </p:sp>
    </p:spTree>
    <p:extLst>
      <p:ext uri="{BB962C8B-B14F-4D97-AF65-F5344CB8AC3E}">
        <p14:creationId xmlns:p14="http://schemas.microsoft.com/office/powerpoint/2010/main" val="1923878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1CEFFE-F2AE-41D5-82BF-1DF4E596DDDF}"/>
              </a:ext>
            </a:extLst>
          </p:cNvPr>
          <p:cNvSpPr>
            <a:spLocks noGrp="1"/>
          </p:cNvSpPr>
          <p:nvPr>
            <p:ph type="title"/>
          </p:nvPr>
        </p:nvSpPr>
        <p:spPr/>
        <p:txBody>
          <a:bodyPr>
            <a:normAutofit fontScale="90000"/>
          </a:bodyPr>
          <a:lstStyle/>
          <a:p>
            <a:r>
              <a:rPr lang="en-GB" dirty="0"/>
              <a:t>GENRAY and CQL3D were used to estimate the optimum EBW current drive efficiency</a:t>
            </a:r>
          </a:p>
        </p:txBody>
      </p:sp>
      <p:sp>
        <p:nvSpPr>
          <p:cNvPr id="11" name="Content Placeholder 10">
            <a:extLst>
              <a:ext uri="{FF2B5EF4-FFF2-40B4-BE49-F238E27FC236}">
                <a16:creationId xmlns:a16="http://schemas.microsoft.com/office/drawing/2014/main" id="{2808C966-5432-477B-AE66-F83051044BB1}"/>
              </a:ext>
            </a:extLst>
          </p:cNvPr>
          <p:cNvSpPr>
            <a:spLocks noGrp="1"/>
          </p:cNvSpPr>
          <p:nvPr>
            <p:ph sz="half" idx="2"/>
          </p:nvPr>
        </p:nvSpPr>
        <p:spPr/>
        <p:txBody>
          <a:bodyPr>
            <a:normAutofit lnSpcReduction="10000"/>
          </a:bodyPr>
          <a:lstStyle/>
          <a:p>
            <a:pPr marL="285750" indent="-285750">
              <a:buFont typeface="Arial" panose="020B0604020202020204" pitchFamily="34" charset="0"/>
              <a:buChar char="•"/>
            </a:pPr>
            <a:r>
              <a:rPr lang="en-GB" sz="2000" dirty="0"/>
              <a:t>GENRAY is general ray tracing code. Used non-relativistic hot plasma dispersion relation.</a:t>
            </a:r>
          </a:p>
          <a:p>
            <a:pPr marL="285750" indent="-285750">
              <a:buFont typeface="Arial" panose="020B0604020202020204" pitchFamily="34" charset="0"/>
              <a:buChar char="•"/>
            </a:pPr>
            <a:r>
              <a:rPr lang="en-GB" sz="2000" dirty="0"/>
              <a:t>Each wave represented by 1 ray with 1MW power. Assume 100% OX coupling efficiency. </a:t>
            </a:r>
          </a:p>
          <a:p>
            <a:pPr marL="285750" indent="-285750">
              <a:buFont typeface="Arial" panose="020B0604020202020204" pitchFamily="34" charset="0"/>
              <a:buChar char="•"/>
            </a:pPr>
            <a:r>
              <a:rPr lang="en-GB" sz="2000" dirty="0"/>
              <a:t>Only consider low field side launch and OXB conversion for exciting EBWs. GENRAY calculates both optimum launch angles</a:t>
            </a:r>
          </a:p>
          <a:p>
            <a:pPr marL="285750" indent="-285750">
              <a:buFont typeface="Arial" panose="020B0604020202020204" pitchFamily="34" charset="0"/>
              <a:buChar char="•"/>
            </a:pPr>
            <a:r>
              <a:rPr lang="en-GB" sz="2000" dirty="0"/>
              <a:t>CQL3D is a bounce averaged collisional quasilinear Fokker-Planck solver</a:t>
            </a:r>
          </a:p>
          <a:p>
            <a:pPr marL="285750" indent="-285750">
              <a:buFont typeface="Arial" panose="020B0604020202020204" pitchFamily="34" charset="0"/>
              <a:buChar char="•"/>
            </a:pPr>
            <a:r>
              <a:rPr lang="en-GB" sz="2000" dirty="0"/>
              <a:t>Outputs distribution function after wave absorption, total driven current and current density</a:t>
            </a:r>
          </a:p>
          <a:p>
            <a:pPr marL="285750" indent="-285750">
              <a:buFont typeface="Arial" panose="020B0604020202020204" pitchFamily="34" charset="0"/>
              <a:buChar char="•"/>
            </a:pPr>
            <a:r>
              <a:rPr lang="en-GB" sz="2000" dirty="0"/>
              <a:t>Associate total driven current with point of maximum current drive density</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Tx/>
              <a:buChar char="-"/>
            </a:pPr>
            <a:endParaRPr lang="en-GB" sz="2000" dirty="0"/>
          </a:p>
        </p:txBody>
      </p:sp>
      <p:pic>
        <p:nvPicPr>
          <p:cNvPr id="7" name="Content Placeholder 6" descr="Diagram&#10;&#10;Description automatically generated">
            <a:extLst>
              <a:ext uri="{FF2B5EF4-FFF2-40B4-BE49-F238E27FC236}">
                <a16:creationId xmlns:a16="http://schemas.microsoft.com/office/drawing/2014/main" id="{E2D1FA76-8987-4091-A894-A552A1334C44}"/>
              </a:ext>
            </a:extLst>
          </p:cNvPr>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t="12778" b="6464"/>
          <a:stretch/>
        </p:blipFill>
        <p:spPr>
          <a:xfrm>
            <a:off x="6394113" y="1530994"/>
            <a:ext cx="4813535" cy="2915520"/>
          </a:xfrm>
        </p:spPr>
      </p:pic>
      <p:sp>
        <p:nvSpPr>
          <p:cNvPr id="8" name="Slide Number Placeholder 7">
            <a:extLst>
              <a:ext uri="{FF2B5EF4-FFF2-40B4-BE49-F238E27FC236}">
                <a16:creationId xmlns:a16="http://schemas.microsoft.com/office/drawing/2014/main" id="{7A172216-9868-4CBA-9D19-C9F101C7817F}"/>
              </a:ext>
            </a:extLst>
          </p:cNvPr>
          <p:cNvSpPr>
            <a:spLocks noGrp="1"/>
          </p:cNvSpPr>
          <p:nvPr>
            <p:ph type="sldNum" sz="quarter" idx="4"/>
          </p:nvPr>
        </p:nvSpPr>
        <p:spPr/>
        <p:txBody>
          <a:bodyPr/>
          <a:lstStyle/>
          <a:p>
            <a:fld id="{B99D2FB9-09E5-4D19-B83C-3A0BE6A71AF3}" type="slidenum">
              <a:rPr lang="en-GB" smtClean="0"/>
              <a:t>4</a:t>
            </a:fld>
            <a:endParaRPr lang="en-GB" dirty="0"/>
          </a:p>
        </p:txBody>
      </p:sp>
      <p:pic>
        <p:nvPicPr>
          <p:cNvPr id="15" name="Picture 14">
            <a:extLst>
              <a:ext uri="{FF2B5EF4-FFF2-40B4-BE49-F238E27FC236}">
                <a16:creationId xmlns:a16="http://schemas.microsoft.com/office/drawing/2014/main" id="{950D4DE7-059F-4D69-8356-3EB972EF622E}"/>
              </a:ext>
            </a:extLst>
          </p:cNvPr>
          <p:cNvPicPr/>
          <p:nvPr/>
        </p:nvPicPr>
        <p:blipFill rotWithShape="1">
          <a:blip r:embed="rId4">
            <a:extLst>
              <a:ext uri="{28A0092B-C50C-407E-A947-70E740481C1C}">
                <a14:useLocalDpi xmlns:a14="http://schemas.microsoft.com/office/drawing/2010/main" val="0"/>
              </a:ext>
            </a:extLst>
          </a:blip>
          <a:srcRect l="3062" t="8151" r="4247" b="5289"/>
          <a:stretch/>
        </p:blipFill>
        <p:spPr>
          <a:xfrm>
            <a:off x="6216548" y="4549374"/>
            <a:ext cx="4991100" cy="1838326"/>
          </a:xfrm>
          <a:prstGeom prst="rect">
            <a:avLst/>
          </a:prstGeom>
        </p:spPr>
      </p:pic>
      <p:sp>
        <p:nvSpPr>
          <p:cNvPr id="2" name="Footer Placeholder 1">
            <a:extLst>
              <a:ext uri="{FF2B5EF4-FFF2-40B4-BE49-F238E27FC236}">
                <a16:creationId xmlns:a16="http://schemas.microsoft.com/office/drawing/2014/main" id="{613DE970-37D7-45EE-9577-7120F4150F83}"/>
              </a:ext>
            </a:extLst>
          </p:cNvPr>
          <p:cNvSpPr>
            <a:spLocks noGrp="1"/>
          </p:cNvSpPr>
          <p:nvPr>
            <p:ph type="ftr" sz="quarter" idx="11"/>
          </p:nvPr>
        </p:nvSpPr>
        <p:spPr/>
        <p:txBody>
          <a:bodyPr/>
          <a:lstStyle/>
          <a:p>
            <a:r>
              <a:rPr lang="en-GB"/>
              <a:t>21st joint workshop on electron cyclotron emission (ECE) and electron cyclotron resonance heating (ECRH), ITER Organisation, 20-24 June 2022</a:t>
            </a:r>
            <a:endParaRPr lang="en-GB" dirty="0"/>
          </a:p>
        </p:txBody>
      </p:sp>
    </p:spTree>
    <p:extLst>
      <p:ext uri="{BB962C8B-B14F-4D97-AF65-F5344CB8AC3E}">
        <p14:creationId xmlns:p14="http://schemas.microsoft.com/office/powerpoint/2010/main" val="307937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1CEFFE-F2AE-41D5-82BF-1DF4E596DDDF}"/>
              </a:ext>
            </a:extLst>
          </p:cNvPr>
          <p:cNvSpPr>
            <a:spLocks noGrp="1"/>
          </p:cNvSpPr>
          <p:nvPr>
            <p:ph type="title"/>
          </p:nvPr>
        </p:nvSpPr>
        <p:spPr/>
        <p:txBody>
          <a:bodyPr>
            <a:normAutofit fontScale="90000"/>
          </a:bodyPr>
          <a:lstStyle/>
          <a:p>
            <a:r>
              <a:rPr lang="en-GB" dirty="0"/>
              <a:t>GENRAY and CQL3D were used to estimate the optimum EBW current drive efficiency</a:t>
            </a:r>
          </a:p>
        </p:txBody>
      </p:sp>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2808C966-5432-477B-AE66-F83051044BB1}"/>
                  </a:ext>
                </a:extLst>
              </p:cNvPr>
              <p:cNvSpPr>
                <a:spLocks noGrp="1"/>
              </p:cNvSpPr>
              <p:nvPr>
                <p:ph sz="half" idx="2"/>
              </p:nvPr>
            </p:nvSpPr>
            <p:spPr/>
            <p:txBody>
              <a:bodyPr>
                <a:noAutofit/>
              </a:bodyPr>
              <a:lstStyle/>
              <a:p>
                <a:pPr marL="285750" indent="-285750">
                  <a:buFont typeface="Arial" panose="020B0604020202020204" pitchFamily="34" charset="0"/>
                  <a:buChar char="•"/>
                </a:pPr>
                <a:r>
                  <a:rPr lang="en-GB" sz="2000" dirty="0"/>
                  <a:t>Scanned over launch frequency and launch height</a:t>
                </a:r>
              </a:p>
              <a:p>
                <a:pPr marL="285750" indent="-285750">
                  <a:buFont typeface="Arial" panose="020B0604020202020204" pitchFamily="34" charset="0"/>
                  <a:buChar char="•"/>
                </a:pPr>
                <a:r>
                  <a:rPr lang="en-GB" sz="2000" dirty="0"/>
                  <a:t>Launch frequencies between 1</a:t>
                </a:r>
                <a:r>
                  <a:rPr lang="en-GB" sz="2000" baseline="30000" dirty="0"/>
                  <a:t>st</a:t>
                </a:r>
                <a:r>
                  <a:rPr lang="en-GB" sz="2000" dirty="0"/>
                  <a:t> and 2</a:t>
                </a:r>
                <a:r>
                  <a:rPr lang="en-GB" sz="2000" baseline="30000" dirty="0"/>
                  <a:t>nd</a:t>
                </a:r>
                <a:r>
                  <a:rPr lang="en-GB" sz="2000" dirty="0"/>
                  <a:t> harmonic</a:t>
                </a:r>
              </a:p>
              <a:p>
                <a:pPr marL="285750" indent="-285750">
                  <a:buFont typeface="Arial" panose="020B0604020202020204" pitchFamily="34" charset="0"/>
                  <a:buChar char="•"/>
                </a:pPr>
                <a:r>
                  <a:rPr lang="en-GB" sz="2000" dirty="0"/>
                  <a:t>We measure in terms of normalised current drive efficiency</a:t>
                </a:r>
              </a:p>
              <a:p>
                <a:pPr marL="285750" indent="-285750">
                  <a:buFontTx/>
                  <a:buChar char="-"/>
                </a:pPr>
                <a:endParaRPr lang="en-GB" sz="2000" dirty="0"/>
              </a:p>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fr-FR" sz="2000" i="1">
                              <a:latin typeface="Cambria Math" panose="02040503050406030204" pitchFamily="18" charset="0"/>
                              <a:ea typeface="Times New Roman" panose="02020603050405020304" pitchFamily="18" charset="0"/>
                              <a:cs typeface="New York"/>
                            </a:rPr>
                            <m:t>𝜁</m:t>
                          </m:r>
                        </m:e>
                        <m:sub>
                          <m:r>
                            <a:rPr lang="fr-FR" sz="2000" i="1">
                              <a:latin typeface="Cambria Math" panose="02040503050406030204" pitchFamily="18" charset="0"/>
                              <a:ea typeface="Times New Roman" panose="02020603050405020304" pitchFamily="18" charset="0"/>
                              <a:cs typeface="New York"/>
                            </a:rPr>
                            <m:t>𝐶𝐷</m:t>
                          </m:r>
                        </m:sub>
                      </m:sSub>
                      <m:r>
                        <a:rPr lang="fr-FR" sz="2000" i="1">
                          <a:latin typeface="Cambria Math" panose="02040503050406030204" pitchFamily="18" charset="0"/>
                          <a:ea typeface="Times New Roman" panose="02020603050405020304" pitchFamily="18" charset="0"/>
                          <a:cs typeface="New York"/>
                        </a:rPr>
                        <m:t>=32.7</m:t>
                      </m:r>
                      <m:f>
                        <m:fPr>
                          <m:ctrlPr>
                            <a:rPr lang="en-GB" sz="2000" i="1">
                              <a:latin typeface="Cambria Math" panose="02040503050406030204" pitchFamily="18" charset="0"/>
                            </a:rPr>
                          </m:ctrlPr>
                        </m:fPr>
                        <m:num>
                          <m:sSub>
                            <m:sSubPr>
                              <m:ctrlPr>
                                <a:rPr lang="en-GB" sz="2000" i="1" smtClean="0">
                                  <a:latin typeface="Cambria Math" panose="02040503050406030204" pitchFamily="18" charset="0"/>
                                </a:rPr>
                              </m:ctrlPr>
                            </m:sSubPr>
                            <m:e>
                              <m:r>
                                <a:rPr lang="en-GB" sz="2000" i="1" smtClean="0">
                                  <a:latin typeface="Cambria Math" panose="02040503050406030204" pitchFamily="18" charset="0"/>
                                </a:rPr>
                                <m:t>𝐼</m:t>
                              </m:r>
                            </m:e>
                            <m:sub>
                              <m:r>
                                <a:rPr lang="en-GB" sz="2000" i="1" smtClean="0">
                                  <a:latin typeface="Cambria Math" panose="02040503050406030204" pitchFamily="18" charset="0"/>
                                </a:rPr>
                                <m:t>𝐶𝐷</m:t>
                              </m:r>
                            </m:sub>
                          </m:sSub>
                          <m:d>
                            <m:dPr>
                              <m:begChr m:val="["/>
                              <m:endChr m:val="]"/>
                              <m:ctrlPr>
                                <a:rPr lang="en-GB" sz="2000" i="1">
                                  <a:latin typeface="Cambria Math" panose="02040503050406030204" pitchFamily="18" charset="0"/>
                                </a:rPr>
                              </m:ctrlPr>
                            </m:dPr>
                            <m:e>
                              <m:r>
                                <a:rPr lang="fr-FR" sz="2000" i="1">
                                  <a:latin typeface="Cambria Math" panose="02040503050406030204" pitchFamily="18" charset="0"/>
                                  <a:ea typeface="Times New Roman" panose="02020603050405020304" pitchFamily="18" charset="0"/>
                                  <a:cs typeface="New York"/>
                                </a:rPr>
                                <m:t>𝐴</m:t>
                              </m:r>
                            </m:e>
                          </m:d>
                          <m:sSub>
                            <m:sSubPr>
                              <m:ctrlPr>
                                <a:rPr lang="en-GB" sz="2000" i="1">
                                  <a:latin typeface="Cambria Math" panose="02040503050406030204" pitchFamily="18" charset="0"/>
                                </a:rPr>
                              </m:ctrlPr>
                            </m:sSubPr>
                            <m:e>
                              <m:r>
                                <a:rPr lang="fr-FR" sz="2000" i="1">
                                  <a:latin typeface="Cambria Math" panose="02040503050406030204" pitchFamily="18" charset="0"/>
                                  <a:ea typeface="Times New Roman" panose="02020603050405020304" pitchFamily="18" charset="0"/>
                                  <a:cs typeface="New York"/>
                                </a:rPr>
                                <m:t>𝑛</m:t>
                              </m:r>
                            </m:e>
                            <m:sub>
                              <m:r>
                                <a:rPr lang="fr-FR" sz="2000" i="1">
                                  <a:latin typeface="Cambria Math" panose="02040503050406030204" pitchFamily="18" charset="0"/>
                                  <a:ea typeface="Times New Roman" panose="02020603050405020304" pitchFamily="18" charset="0"/>
                                  <a:cs typeface="New York"/>
                                </a:rPr>
                                <m:t>𝑒</m:t>
                              </m:r>
                            </m:sub>
                          </m:sSub>
                          <m:d>
                            <m:dPr>
                              <m:begChr m:val="["/>
                              <m:endChr m:val="]"/>
                              <m:ctrlPr>
                                <a:rPr lang="en-GB" sz="2000" i="1">
                                  <a:latin typeface="Cambria Math" panose="02040503050406030204" pitchFamily="18" charset="0"/>
                                </a:rPr>
                              </m:ctrlPr>
                            </m:dPr>
                            <m:e>
                              <m:sSup>
                                <m:sSupPr>
                                  <m:ctrlPr>
                                    <a:rPr lang="en-GB" sz="2000" i="1">
                                      <a:latin typeface="Cambria Math" panose="02040503050406030204" pitchFamily="18" charset="0"/>
                                    </a:rPr>
                                  </m:ctrlPr>
                                </m:sSupPr>
                                <m:e>
                                  <m:r>
                                    <a:rPr lang="fr-FR" sz="2000" i="1">
                                      <a:latin typeface="Cambria Math" panose="02040503050406030204" pitchFamily="18" charset="0"/>
                                      <a:ea typeface="Times New Roman" panose="02020603050405020304" pitchFamily="18" charset="0"/>
                                      <a:cs typeface="New York"/>
                                    </a:rPr>
                                    <m:t>10</m:t>
                                  </m:r>
                                </m:e>
                                <m:sup>
                                  <m:r>
                                    <a:rPr lang="fr-FR" sz="2000" i="1">
                                      <a:latin typeface="Cambria Math" panose="02040503050406030204" pitchFamily="18" charset="0"/>
                                      <a:ea typeface="Times New Roman" panose="02020603050405020304" pitchFamily="18" charset="0"/>
                                      <a:cs typeface="New York"/>
                                    </a:rPr>
                                    <m:t>20</m:t>
                                  </m:r>
                                </m:sup>
                              </m:sSup>
                              <m:sSup>
                                <m:sSupPr>
                                  <m:ctrlPr>
                                    <a:rPr lang="en-GB" sz="2000" i="1">
                                      <a:latin typeface="Cambria Math" panose="02040503050406030204" pitchFamily="18" charset="0"/>
                                    </a:rPr>
                                  </m:ctrlPr>
                                </m:sSupPr>
                                <m:e>
                                  <m:r>
                                    <a:rPr lang="fr-FR" sz="2000" i="1">
                                      <a:latin typeface="Cambria Math" panose="02040503050406030204" pitchFamily="18" charset="0"/>
                                      <a:ea typeface="Times New Roman" panose="02020603050405020304" pitchFamily="18" charset="0"/>
                                      <a:cs typeface="New York"/>
                                    </a:rPr>
                                    <m:t>𝑚</m:t>
                                  </m:r>
                                </m:e>
                                <m:sup>
                                  <m:r>
                                    <a:rPr lang="fr-FR" sz="2000" i="1">
                                      <a:latin typeface="Cambria Math" panose="02040503050406030204" pitchFamily="18" charset="0"/>
                                      <a:ea typeface="Times New Roman" panose="02020603050405020304" pitchFamily="18" charset="0"/>
                                      <a:cs typeface="New York"/>
                                    </a:rPr>
                                    <m:t>−3</m:t>
                                  </m:r>
                                </m:sup>
                              </m:sSup>
                            </m:e>
                          </m:d>
                          <m:r>
                            <a:rPr lang="fr-FR" sz="2000" i="1">
                              <a:latin typeface="Cambria Math" panose="02040503050406030204" pitchFamily="18" charset="0"/>
                              <a:ea typeface="Times New Roman" panose="02020603050405020304" pitchFamily="18" charset="0"/>
                              <a:cs typeface="New York"/>
                            </a:rPr>
                            <m:t>𝑅</m:t>
                          </m:r>
                          <m:d>
                            <m:dPr>
                              <m:begChr m:val="["/>
                              <m:endChr m:val="]"/>
                              <m:ctrlPr>
                                <a:rPr lang="en-GB" sz="2000" i="1">
                                  <a:latin typeface="Cambria Math" panose="02040503050406030204" pitchFamily="18" charset="0"/>
                                </a:rPr>
                              </m:ctrlPr>
                            </m:dPr>
                            <m:e>
                              <m:r>
                                <a:rPr lang="fr-FR" sz="2000" i="1">
                                  <a:latin typeface="Cambria Math" panose="02040503050406030204" pitchFamily="18" charset="0"/>
                                  <a:ea typeface="Times New Roman" panose="02020603050405020304" pitchFamily="18" charset="0"/>
                                  <a:cs typeface="New York"/>
                                </a:rPr>
                                <m:t>𝑚</m:t>
                              </m:r>
                            </m:e>
                          </m:d>
                        </m:num>
                        <m:den>
                          <m:r>
                            <a:rPr lang="en-GB" sz="2000" i="1" smtClean="0">
                              <a:latin typeface="Cambria Math" panose="02040503050406030204" pitchFamily="18" charset="0"/>
                              <a:ea typeface="Times New Roman" panose="02020603050405020304" pitchFamily="18" charset="0"/>
                              <a:cs typeface="New York"/>
                            </a:rPr>
                            <m:t>𝑃</m:t>
                          </m:r>
                          <m:r>
                            <a:rPr lang="en-GB" sz="2000" i="1" smtClean="0">
                              <a:latin typeface="Cambria Math" panose="02040503050406030204" pitchFamily="18" charset="0"/>
                              <a:ea typeface="Times New Roman" panose="02020603050405020304" pitchFamily="18" charset="0"/>
                              <a:cs typeface="New York"/>
                            </a:rPr>
                            <m:t>[</m:t>
                          </m:r>
                          <m:r>
                            <a:rPr lang="en-GB" sz="2000" i="1" smtClean="0">
                              <a:latin typeface="Cambria Math" panose="02040503050406030204" pitchFamily="18" charset="0"/>
                              <a:ea typeface="Times New Roman" panose="02020603050405020304" pitchFamily="18" charset="0"/>
                              <a:cs typeface="New York"/>
                            </a:rPr>
                            <m:t>𝑊</m:t>
                          </m:r>
                          <m:r>
                            <a:rPr lang="en-GB" sz="2000" i="1" smtClean="0">
                              <a:latin typeface="Cambria Math" panose="02040503050406030204" pitchFamily="18" charset="0"/>
                              <a:ea typeface="Times New Roman" panose="02020603050405020304" pitchFamily="18" charset="0"/>
                              <a:cs typeface="New York"/>
                            </a:rPr>
                            <m:t>]</m:t>
                          </m:r>
                          <m:sSub>
                            <m:sSubPr>
                              <m:ctrlPr>
                                <a:rPr lang="en-GB" sz="2000" i="1">
                                  <a:latin typeface="Cambria Math" panose="02040503050406030204" pitchFamily="18" charset="0"/>
                                </a:rPr>
                              </m:ctrlPr>
                            </m:sSubPr>
                            <m:e>
                              <m:r>
                                <a:rPr lang="fr-FR" sz="2000" i="1">
                                  <a:latin typeface="Cambria Math" panose="02040503050406030204" pitchFamily="18" charset="0"/>
                                  <a:ea typeface="Times New Roman" panose="02020603050405020304" pitchFamily="18" charset="0"/>
                                  <a:cs typeface="New York"/>
                                </a:rPr>
                                <m:t>𝑇</m:t>
                              </m:r>
                            </m:e>
                            <m:sub>
                              <m:r>
                                <a:rPr lang="fr-FR" sz="2000" i="1">
                                  <a:latin typeface="Cambria Math" panose="02040503050406030204" pitchFamily="18" charset="0"/>
                                  <a:ea typeface="Times New Roman" panose="02020603050405020304" pitchFamily="18" charset="0"/>
                                  <a:cs typeface="New York"/>
                                </a:rPr>
                                <m:t>𝑒</m:t>
                              </m:r>
                            </m:sub>
                          </m:sSub>
                          <m:d>
                            <m:dPr>
                              <m:begChr m:val="["/>
                              <m:endChr m:val="]"/>
                              <m:ctrlPr>
                                <a:rPr lang="en-GB" sz="2000" i="1">
                                  <a:latin typeface="Cambria Math" panose="02040503050406030204" pitchFamily="18" charset="0"/>
                                </a:rPr>
                              </m:ctrlPr>
                            </m:dPr>
                            <m:e>
                              <m:r>
                                <a:rPr lang="fr-FR" sz="2000" i="1">
                                  <a:latin typeface="Cambria Math" panose="02040503050406030204" pitchFamily="18" charset="0"/>
                                  <a:ea typeface="Times New Roman" panose="02020603050405020304" pitchFamily="18" charset="0"/>
                                  <a:cs typeface="New York"/>
                                </a:rPr>
                                <m:t>𝑘𝑒𝑉</m:t>
                              </m:r>
                            </m:e>
                          </m:d>
                        </m:den>
                      </m:f>
                    </m:oMath>
                  </m:oMathPara>
                </a14:m>
                <a:endParaRPr lang="en-GB" sz="2000" dirty="0"/>
              </a:p>
              <a:p>
                <a:endParaRPr lang="en-GB" sz="2000" dirty="0"/>
              </a:p>
              <a:p>
                <a:pPr marL="285750" indent="-285750">
                  <a:buFontTx/>
                  <a:buChar char="-"/>
                </a:pPr>
                <a:endParaRPr lang="en-GB" sz="2000" dirty="0"/>
              </a:p>
            </p:txBody>
          </p:sp>
        </mc:Choice>
        <mc:Fallback xmlns="">
          <p:sp>
            <p:nvSpPr>
              <p:cNvPr id="11" name="Content Placeholder 10">
                <a:extLst>
                  <a:ext uri="{FF2B5EF4-FFF2-40B4-BE49-F238E27FC236}">
                    <a16:creationId xmlns:a16="http://schemas.microsoft.com/office/drawing/2014/main" id="{2808C966-5432-477B-AE66-F83051044BB1}"/>
                  </a:ext>
                </a:extLst>
              </p:cNvPr>
              <p:cNvSpPr>
                <a:spLocks noGrp="1" noRot="1" noChangeAspect="1" noMove="1" noResize="1" noEditPoints="1" noAdjustHandles="1" noChangeArrowheads="1" noChangeShapeType="1" noTextEdit="1"/>
              </p:cNvSpPr>
              <p:nvPr>
                <p:ph sz="half" idx="2"/>
              </p:nvPr>
            </p:nvSpPr>
            <p:spPr>
              <a:blipFill>
                <a:blip r:embed="rId3"/>
                <a:stretch>
                  <a:fillRect l="-975" t="-1221"/>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8C90F592-3D9E-4151-BDEE-E8640B4350CE}"/>
              </a:ext>
            </a:extLst>
          </p:cNvPr>
          <p:cNvSpPr>
            <a:spLocks noGrp="1"/>
          </p:cNvSpPr>
          <p:nvPr>
            <p:ph type="sldNum" sz="quarter" idx="4"/>
          </p:nvPr>
        </p:nvSpPr>
        <p:spPr/>
        <p:txBody>
          <a:bodyPr/>
          <a:lstStyle/>
          <a:p>
            <a:fld id="{B99D2FB9-09E5-4D19-B83C-3A0BE6A71AF3}" type="slidenum">
              <a:rPr lang="en-GB" smtClean="0"/>
              <a:t>5</a:t>
            </a:fld>
            <a:endParaRPr lang="en-GB" dirty="0"/>
          </a:p>
        </p:txBody>
      </p:sp>
      <mc:AlternateContent xmlns:mc="http://schemas.openxmlformats.org/markup-compatibility/2006" xmlns:a14="http://schemas.microsoft.com/office/drawing/2010/main">
        <mc:Choice Requires="a14">
          <p:graphicFrame>
            <p:nvGraphicFramePr>
              <p:cNvPr id="14" name="Table 13">
                <a:extLst>
                  <a:ext uri="{FF2B5EF4-FFF2-40B4-BE49-F238E27FC236}">
                    <a16:creationId xmlns:a16="http://schemas.microsoft.com/office/drawing/2014/main" id="{95F61FC0-7DD5-4A53-885C-C23A06C5F3DB}"/>
                  </a:ext>
                </a:extLst>
              </p:cNvPr>
              <p:cNvGraphicFramePr>
                <a:graphicFrameLocks noGrp="1"/>
              </p:cNvGraphicFramePr>
              <p:nvPr>
                <p:extLst>
                  <p:ext uri="{D42A27DB-BD31-4B8C-83A1-F6EECF244321}">
                    <p14:modId xmlns:p14="http://schemas.microsoft.com/office/powerpoint/2010/main" val="670569016"/>
                  </p:ext>
                </p:extLst>
              </p:nvPr>
            </p:nvGraphicFramePr>
            <p:xfrm>
              <a:off x="6096000" y="2934392"/>
              <a:ext cx="5884496" cy="1685184"/>
            </p:xfrm>
            <a:graphic>
              <a:graphicData uri="http://schemas.openxmlformats.org/drawingml/2006/table">
                <a:tbl>
                  <a:tblPr firstRow="1" firstCol="1" bandRow="1">
                    <a:tableStyleId>{5C22544A-7EE6-4342-B048-85BDC9FD1C3A}</a:tableStyleId>
                  </a:tblPr>
                  <a:tblGrid>
                    <a:gridCol w="969372">
                      <a:extLst>
                        <a:ext uri="{9D8B030D-6E8A-4147-A177-3AD203B41FA5}">
                          <a16:colId xmlns:a16="http://schemas.microsoft.com/office/drawing/2014/main" val="2975845768"/>
                        </a:ext>
                      </a:extLst>
                    </a:gridCol>
                    <a:gridCol w="2508299">
                      <a:extLst>
                        <a:ext uri="{9D8B030D-6E8A-4147-A177-3AD203B41FA5}">
                          <a16:colId xmlns:a16="http://schemas.microsoft.com/office/drawing/2014/main" val="4181235226"/>
                        </a:ext>
                      </a:extLst>
                    </a:gridCol>
                    <a:gridCol w="2406825">
                      <a:extLst>
                        <a:ext uri="{9D8B030D-6E8A-4147-A177-3AD203B41FA5}">
                          <a16:colId xmlns:a16="http://schemas.microsoft.com/office/drawing/2014/main" val="141561728"/>
                        </a:ext>
                      </a:extLst>
                    </a:gridCol>
                  </a:tblGrid>
                  <a:tr h="336732">
                    <a:tc>
                      <a:txBody>
                        <a:bodyPr/>
                        <a:lstStyle/>
                        <a:p>
                          <a:pPr indent="180340" algn="ctr">
                            <a:tabLst>
                              <a:tab pos="215900" algn="l"/>
                            </a:tabLst>
                          </a:pPr>
                          <a:r>
                            <a:rPr lang="en-GB" sz="1000" b="0" dirty="0">
                              <a:effectLst/>
                              <a:latin typeface="+mn-lt"/>
                            </a:rPr>
                            <a:t>SPR</a:t>
                          </a:r>
                          <a:endParaRPr lang="en-GB" sz="1000" b="0" dirty="0">
                            <a:effectLst/>
                            <a:latin typeface="+mn-lt"/>
                            <a:ea typeface="Times New Roman" panose="02020603050405020304" pitchFamily="18" charset="0"/>
                            <a:cs typeface="New York"/>
                          </a:endParaRPr>
                        </a:p>
                      </a:txBody>
                      <a:tcPr marL="68580" marR="68580" marT="0" marB="0" anchor="ctr"/>
                    </a:tc>
                    <a:tc>
                      <a:txBody>
                        <a:bodyPr/>
                        <a:lstStyle/>
                        <a:p>
                          <a:pPr indent="180340" algn="ctr">
                            <a:tabLst>
                              <a:tab pos="215900" algn="l"/>
                            </a:tabLst>
                          </a:pPr>
                          <a14:m>
                            <m:oMath xmlns:m="http://schemas.openxmlformats.org/officeDocument/2006/math">
                              <m:sSub>
                                <m:sSubPr>
                                  <m:ctrlPr>
                                    <a:rPr lang="en-GB" sz="1000" b="0" i="1">
                                      <a:effectLst/>
                                      <a:latin typeface="Cambria Math" panose="02040503050406030204" pitchFamily="18" charset="0"/>
                                    </a:rPr>
                                  </m:ctrlPr>
                                </m:sSubPr>
                                <m:e>
                                  <m:r>
                                    <a:rPr lang="en-GB" sz="1000" b="0" i="1" smtClean="0">
                                      <a:effectLst/>
                                      <a:latin typeface="Cambria Math" panose="02040503050406030204" pitchFamily="18" charset="0"/>
                                    </a:rPr>
                                    <m:t>𝑍</m:t>
                                  </m:r>
                                </m:e>
                                <m:sub>
                                  <m:r>
                                    <a:rPr lang="en-GB" sz="1000" b="0" i="1" smtClean="0">
                                      <a:effectLst/>
                                      <a:latin typeface="Cambria Math" panose="02040503050406030204" pitchFamily="18" charset="0"/>
                                    </a:rPr>
                                    <m:t>𝐿</m:t>
                                  </m:r>
                                </m:sub>
                              </m:sSub>
                            </m:oMath>
                          </a14:m>
                          <a:r>
                            <a:rPr lang="en-GB" sz="1000" b="0" dirty="0">
                              <a:effectLst/>
                              <a:latin typeface="+mn-lt"/>
                            </a:rPr>
                            <a:t> [m]</a:t>
                          </a:r>
                          <a:endParaRPr lang="en-GB" sz="1000" b="0" dirty="0">
                            <a:effectLst/>
                            <a:latin typeface="+mn-lt"/>
                            <a:ea typeface="Times New Roman" panose="02020603050405020304" pitchFamily="18" charset="0"/>
                            <a:cs typeface="New York"/>
                          </a:endParaRPr>
                        </a:p>
                      </a:txBody>
                      <a:tcPr marL="68580" marR="68580" marT="0" marB="0" anchor="ctr"/>
                    </a:tc>
                    <a:tc>
                      <a:txBody>
                        <a:bodyPr/>
                        <a:lstStyle/>
                        <a:p>
                          <a:pPr indent="180340" algn="ctr">
                            <a:tabLst>
                              <a:tab pos="215900" algn="l"/>
                            </a:tabLst>
                          </a:pPr>
                          <a14:m>
                            <m:oMath xmlns:m="http://schemas.openxmlformats.org/officeDocument/2006/math">
                              <m:r>
                                <a:rPr lang="en-GB" sz="1000" b="0" i="1" smtClean="0">
                                  <a:effectLst/>
                                  <a:latin typeface="Cambria Math" panose="02040503050406030204" pitchFamily="18" charset="0"/>
                                </a:rPr>
                                <m:t>𝑓</m:t>
                              </m:r>
                            </m:oMath>
                          </a14:m>
                          <a:r>
                            <a:rPr lang="en-GB" sz="1000" b="0" dirty="0">
                              <a:effectLst/>
                              <a:latin typeface="+mn-lt"/>
                            </a:rPr>
                            <a:t> [GHz]</a:t>
                          </a:r>
                          <a:endParaRPr lang="en-GB" sz="1000" b="0" dirty="0">
                            <a:effectLst/>
                            <a:latin typeface="+mn-lt"/>
                            <a:ea typeface="Times New Roman" panose="02020603050405020304" pitchFamily="18" charset="0"/>
                            <a:cs typeface="New York"/>
                          </a:endParaRPr>
                        </a:p>
                      </a:txBody>
                      <a:tcPr marL="68580" marR="68580" marT="0" marB="0" anchor="ctr"/>
                    </a:tc>
                    <a:extLst>
                      <a:ext uri="{0D108BD9-81ED-4DB2-BD59-A6C34878D82A}">
                        <a16:rowId xmlns:a16="http://schemas.microsoft.com/office/drawing/2014/main" val="169019828"/>
                      </a:ext>
                    </a:extLst>
                  </a:tr>
                  <a:tr h="337113">
                    <a:tc>
                      <a:txBody>
                        <a:bodyPr/>
                        <a:lstStyle/>
                        <a:p>
                          <a:pPr indent="180340" algn="ctr">
                            <a:tabLst>
                              <a:tab pos="215900" algn="l"/>
                            </a:tabLst>
                          </a:pPr>
                          <a:r>
                            <a:rPr lang="en-GB" sz="1000" b="0" dirty="0">
                              <a:effectLst/>
                              <a:latin typeface="+mn-lt"/>
                            </a:rPr>
                            <a:t>008</a:t>
                          </a:r>
                          <a:endParaRPr lang="en-GB" sz="1000" b="0" dirty="0">
                            <a:effectLst/>
                            <a:latin typeface="+mn-lt"/>
                            <a:ea typeface="Times New Roman" panose="02020603050405020304" pitchFamily="18" charset="0"/>
                            <a:cs typeface="New York"/>
                          </a:endParaRPr>
                        </a:p>
                      </a:txBody>
                      <a:tcPr marL="68580" marR="68580" marT="0" marB="0" anchor="ctr"/>
                    </a:tc>
                    <a:tc>
                      <a:txBody>
                        <a:bodyPr/>
                        <a:lstStyle/>
                        <a:p>
                          <a:pPr indent="180340" algn="ctr">
                            <a:tabLst>
                              <a:tab pos="215900" algn="l"/>
                            </a:tabLst>
                          </a:pPr>
                          <a:r>
                            <a:rPr lang="en-GB" sz="1000" b="0">
                              <a:effectLst/>
                              <a:latin typeface="+mn-lt"/>
                            </a:rPr>
                            <a:t>0 – 3.0</a:t>
                          </a:r>
                          <a:endParaRPr lang="en-GB" sz="1000" b="0">
                            <a:effectLst/>
                            <a:latin typeface="+mn-lt"/>
                            <a:ea typeface="Times New Roman" panose="02020603050405020304" pitchFamily="18" charset="0"/>
                            <a:cs typeface="New York"/>
                          </a:endParaRPr>
                        </a:p>
                      </a:txBody>
                      <a:tcPr marL="68580" marR="68580" marT="0" marB="0" anchor="ctr"/>
                    </a:tc>
                    <a:tc>
                      <a:txBody>
                        <a:bodyPr/>
                        <a:lstStyle/>
                        <a:p>
                          <a:pPr indent="180340" algn="ctr">
                            <a:tabLst>
                              <a:tab pos="215900" algn="l"/>
                            </a:tabLst>
                          </a:pPr>
                          <a:r>
                            <a:rPr lang="en-GB" sz="1000" b="0" dirty="0">
                              <a:effectLst/>
                              <a:latin typeface="+mn-lt"/>
                            </a:rPr>
                            <a:t>66 - 88</a:t>
                          </a:r>
                          <a:endParaRPr lang="en-GB" sz="1000" b="0" dirty="0">
                            <a:effectLst/>
                            <a:latin typeface="+mn-lt"/>
                            <a:ea typeface="Times New Roman" panose="02020603050405020304" pitchFamily="18" charset="0"/>
                            <a:cs typeface="New York"/>
                          </a:endParaRPr>
                        </a:p>
                      </a:txBody>
                      <a:tcPr marL="68580" marR="68580" marT="0" marB="0" anchor="ctr"/>
                    </a:tc>
                    <a:extLst>
                      <a:ext uri="{0D108BD9-81ED-4DB2-BD59-A6C34878D82A}">
                        <a16:rowId xmlns:a16="http://schemas.microsoft.com/office/drawing/2014/main" val="2786016171"/>
                      </a:ext>
                    </a:extLst>
                  </a:tr>
                  <a:tr h="337113">
                    <a:tc>
                      <a:txBody>
                        <a:bodyPr/>
                        <a:lstStyle/>
                        <a:p>
                          <a:pPr indent="180340" algn="ctr">
                            <a:tabLst>
                              <a:tab pos="215900" algn="l"/>
                            </a:tabLst>
                          </a:pPr>
                          <a:r>
                            <a:rPr lang="en-GB" sz="1000" b="0" dirty="0">
                              <a:effectLst/>
                              <a:latin typeface="+mn-lt"/>
                            </a:rPr>
                            <a:t>011</a:t>
                          </a:r>
                          <a:endParaRPr lang="en-GB" sz="1000" b="0" dirty="0">
                            <a:effectLst/>
                            <a:latin typeface="+mn-lt"/>
                            <a:ea typeface="Times New Roman" panose="02020603050405020304" pitchFamily="18" charset="0"/>
                            <a:cs typeface="New York"/>
                          </a:endParaRPr>
                        </a:p>
                      </a:txBody>
                      <a:tcPr marL="68580" marR="68580" marT="0" marB="0" anchor="ctr"/>
                    </a:tc>
                    <a:tc>
                      <a:txBody>
                        <a:bodyPr/>
                        <a:lstStyle/>
                        <a:p>
                          <a:pPr indent="180340" algn="ctr">
                            <a:tabLst>
                              <a:tab pos="215900" algn="l"/>
                            </a:tabLst>
                          </a:pPr>
                          <a:r>
                            <a:rPr lang="en-GB" sz="1000" b="0" dirty="0">
                              <a:effectLst/>
                              <a:latin typeface="+mn-lt"/>
                            </a:rPr>
                            <a:t>0 – 2.0</a:t>
                          </a:r>
                          <a:endParaRPr lang="en-GB" sz="1000" b="0" dirty="0">
                            <a:effectLst/>
                            <a:latin typeface="+mn-lt"/>
                            <a:ea typeface="Times New Roman" panose="02020603050405020304" pitchFamily="18" charset="0"/>
                            <a:cs typeface="New York"/>
                          </a:endParaRPr>
                        </a:p>
                      </a:txBody>
                      <a:tcPr marL="68580" marR="68580" marT="0" marB="0" anchor="ctr"/>
                    </a:tc>
                    <a:tc>
                      <a:txBody>
                        <a:bodyPr/>
                        <a:lstStyle/>
                        <a:p>
                          <a:pPr indent="180340" algn="ctr">
                            <a:tabLst>
                              <a:tab pos="215900" algn="l"/>
                            </a:tabLst>
                          </a:pPr>
                          <a:r>
                            <a:rPr lang="en-GB" sz="1000" b="0">
                              <a:effectLst/>
                              <a:latin typeface="+mn-lt"/>
                            </a:rPr>
                            <a:t>66 - 88</a:t>
                          </a:r>
                          <a:endParaRPr lang="en-GB" sz="1000" b="0">
                            <a:effectLst/>
                            <a:latin typeface="+mn-lt"/>
                            <a:ea typeface="Times New Roman" panose="02020603050405020304" pitchFamily="18" charset="0"/>
                            <a:cs typeface="New York"/>
                          </a:endParaRPr>
                        </a:p>
                      </a:txBody>
                      <a:tcPr marL="68580" marR="68580" marT="0" marB="0" anchor="ctr"/>
                    </a:tc>
                    <a:extLst>
                      <a:ext uri="{0D108BD9-81ED-4DB2-BD59-A6C34878D82A}">
                        <a16:rowId xmlns:a16="http://schemas.microsoft.com/office/drawing/2014/main" val="2251951445"/>
                      </a:ext>
                    </a:extLst>
                  </a:tr>
                  <a:tr h="337113">
                    <a:tc>
                      <a:txBody>
                        <a:bodyPr/>
                        <a:lstStyle/>
                        <a:p>
                          <a:pPr indent="180340" algn="ctr">
                            <a:tabLst>
                              <a:tab pos="215900" algn="l"/>
                            </a:tabLst>
                          </a:pPr>
                          <a:r>
                            <a:rPr lang="en-GB" sz="1000" b="0" dirty="0">
                              <a:effectLst/>
                              <a:latin typeface="+mn-lt"/>
                            </a:rPr>
                            <a:t>039</a:t>
                          </a:r>
                          <a:endParaRPr lang="en-GB" sz="1000" b="0" dirty="0">
                            <a:effectLst/>
                            <a:latin typeface="+mn-lt"/>
                            <a:ea typeface="Times New Roman" panose="02020603050405020304" pitchFamily="18" charset="0"/>
                            <a:cs typeface="New York"/>
                          </a:endParaRPr>
                        </a:p>
                      </a:txBody>
                      <a:tcPr marL="68580" marR="68580" marT="0" marB="0" anchor="ctr"/>
                    </a:tc>
                    <a:tc>
                      <a:txBody>
                        <a:bodyPr/>
                        <a:lstStyle/>
                        <a:p>
                          <a:pPr indent="180340" algn="ctr">
                            <a:tabLst>
                              <a:tab pos="215900" algn="l"/>
                            </a:tabLst>
                          </a:pPr>
                          <a:r>
                            <a:rPr lang="en-GB" sz="1000" b="0" dirty="0">
                              <a:effectLst/>
                              <a:latin typeface="+mn-lt"/>
                            </a:rPr>
                            <a:t>0 – 3.5</a:t>
                          </a:r>
                          <a:endParaRPr lang="en-GB" sz="1000" b="0" dirty="0">
                            <a:effectLst/>
                            <a:latin typeface="+mn-lt"/>
                            <a:ea typeface="Times New Roman" panose="02020603050405020304" pitchFamily="18" charset="0"/>
                            <a:cs typeface="New York"/>
                          </a:endParaRPr>
                        </a:p>
                      </a:txBody>
                      <a:tcPr marL="68580" marR="68580" marT="0" marB="0" anchor="ctr"/>
                    </a:tc>
                    <a:tc>
                      <a:txBody>
                        <a:bodyPr/>
                        <a:lstStyle/>
                        <a:p>
                          <a:pPr indent="180340" algn="ctr">
                            <a:tabLst>
                              <a:tab pos="215900" algn="l"/>
                            </a:tabLst>
                          </a:pPr>
                          <a:r>
                            <a:rPr lang="en-GB" sz="1000" b="0">
                              <a:effectLst/>
                              <a:latin typeface="+mn-lt"/>
                            </a:rPr>
                            <a:t>73 - 97</a:t>
                          </a:r>
                          <a:endParaRPr lang="en-GB" sz="1000" b="0">
                            <a:effectLst/>
                            <a:latin typeface="+mn-lt"/>
                            <a:ea typeface="Times New Roman" panose="02020603050405020304" pitchFamily="18" charset="0"/>
                            <a:cs typeface="New York"/>
                          </a:endParaRPr>
                        </a:p>
                      </a:txBody>
                      <a:tcPr marL="68580" marR="68580" marT="0" marB="0" anchor="ctr"/>
                    </a:tc>
                    <a:extLst>
                      <a:ext uri="{0D108BD9-81ED-4DB2-BD59-A6C34878D82A}">
                        <a16:rowId xmlns:a16="http://schemas.microsoft.com/office/drawing/2014/main" val="1438729489"/>
                      </a:ext>
                    </a:extLst>
                  </a:tr>
                  <a:tr h="337113">
                    <a:tc>
                      <a:txBody>
                        <a:bodyPr/>
                        <a:lstStyle/>
                        <a:p>
                          <a:pPr indent="180340" algn="ctr">
                            <a:tabLst>
                              <a:tab pos="215900" algn="l"/>
                            </a:tabLst>
                          </a:pPr>
                          <a:r>
                            <a:rPr lang="en-GB" sz="1000" b="0" dirty="0">
                              <a:effectLst/>
                              <a:latin typeface="+mn-lt"/>
                            </a:rPr>
                            <a:t>046</a:t>
                          </a:r>
                          <a:endParaRPr lang="en-GB" sz="1000" b="0" dirty="0">
                            <a:effectLst/>
                            <a:latin typeface="+mn-lt"/>
                            <a:ea typeface="Times New Roman" panose="02020603050405020304" pitchFamily="18" charset="0"/>
                            <a:cs typeface="New York"/>
                          </a:endParaRPr>
                        </a:p>
                      </a:txBody>
                      <a:tcPr marL="68580" marR="68580" marT="0" marB="0" anchor="ctr"/>
                    </a:tc>
                    <a:tc>
                      <a:txBody>
                        <a:bodyPr/>
                        <a:lstStyle/>
                        <a:p>
                          <a:pPr indent="180340" algn="ctr">
                            <a:tabLst>
                              <a:tab pos="215900" algn="l"/>
                            </a:tabLst>
                          </a:pPr>
                          <a:r>
                            <a:rPr lang="en-GB" sz="1000" b="0" dirty="0">
                              <a:effectLst/>
                              <a:latin typeface="+mn-lt"/>
                            </a:rPr>
                            <a:t>0 – 4.0</a:t>
                          </a:r>
                          <a:endParaRPr lang="en-GB" sz="1000" b="0" dirty="0">
                            <a:effectLst/>
                            <a:latin typeface="+mn-lt"/>
                            <a:ea typeface="Times New Roman" panose="02020603050405020304" pitchFamily="18" charset="0"/>
                            <a:cs typeface="New York"/>
                          </a:endParaRPr>
                        </a:p>
                      </a:txBody>
                      <a:tcPr marL="68580" marR="68580" marT="0" marB="0" anchor="ctr"/>
                    </a:tc>
                    <a:tc>
                      <a:txBody>
                        <a:bodyPr/>
                        <a:lstStyle/>
                        <a:p>
                          <a:pPr indent="180340" algn="ctr">
                            <a:tabLst>
                              <a:tab pos="215900" algn="l"/>
                            </a:tabLst>
                          </a:pPr>
                          <a:r>
                            <a:rPr lang="en-GB" sz="1000" b="0" dirty="0">
                              <a:effectLst/>
                              <a:latin typeface="+mn-lt"/>
                            </a:rPr>
                            <a:t>73 - 97</a:t>
                          </a:r>
                          <a:endParaRPr lang="en-GB" sz="1000" b="0" dirty="0">
                            <a:effectLst/>
                            <a:latin typeface="+mn-lt"/>
                            <a:ea typeface="Times New Roman" panose="02020603050405020304" pitchFamily="18" charset="0"/>
                            <a:cs typeface="New York"/>
                          </a:endParaRPr>
                        </a:p>
                      </a:txBody>
                      <a:tcPr marL="68580" marR="68580" marT="0" marB="0" anchor="ctr"/>
                    </a:tc>
                    <a:extLst>
                      <a:ext uri="{0D108BD9-81ED-4DB2-BD59-A6C34878D82A}">
                        <a16:rowId xmlns:a16="http://schemas.microsoft.com/office/drawing/2014/main" val="3580684239"/>
                      </a:ext>
                    </a:extLst>
                  </a:tr>
                </a:tbl>
              </a:graphicData>
            </a:graphic>
          </p:graphicFrame>
        </mc:Choice>
        <mc:Fallback xmlns="">
          <p:graphicFrame>
            <p:nvGraphicFramePr>
              <p:cNvPr id="14" name="Table 13">
                <a:extLst>
                  <a:ext uri="{FF2B5EF4-FFF2-40B4-BE49-F238E27FC236}">
                    <a16:creationId xmlns:a16="http://schemas.microsoft.com/office/drawing/2014/main" id="{95F61FC0-7DD5-4A53-885C-C23A06C5F3DB}"/>
                  </a:ext>
                </a:extLst>
              </p:cNvPr>
              <p:cNvGraphicFramePr>
                <a:graphicFrameLocks noGrp="1"/>
              </p:cNvGraphicFramePr>
              <p:nvPr>
                <p:extLst>
                  <p:ext uri="{D42A27DB-BD31-4B8C-83A1-F6EECF244321}">
                    <p14:modId xmlns:p14="http://schemas.microsoft.com/office/powerpoint/2010/main" val="670569016"/>
                  </p:ext>
                </p:extLst>
              </p:nvPr>
            </p:nvGraphicFramePr>
            <p:xfrm>
              <a:off x="6096000" y="2934392"/>
              <a:ext cx="5884496" cy="1685184"/>
            </p:xfrm>
            <a:graphic>
              <a:graphicData uri="http://schemas.openxmlformats.org/drawingml/2006/table">
                <a:tbl>
                  <a:tblPr firstRow="1" firstCol="1" bandRow="1">
                    <a:tableStyleId>{5C22544A-7EE6-4342-B048-85BDC9FD1C3A}</a:tableStyleId>
                  </a:tblPr>
                  <a:tblGrid>
                    <a:gridCol w="969372">
                      <a:extLst>
                        <a:ext uri="{9D8B030D-6E8A-4147-A177-3AD203B41FA5}">
                          <a16:colId xmlns:a16="http://schemas.microsoft.com/office/drawing/2014/main" val="2975845768"/>
                        </a:ext>
                      </a:extLst>
                    </a:gridCol>
                    <a:gridCol w="2508299">
                      <a:extLst>
                        <a:ext uri="{9D8B030D-6E8A-4147-A177-3AD203B41FA5}">
                          <a16:colId xmlns:a16="http://schemas.microsoft.com/office/drawing/2014/main" val="4181235226"/>
                        </a:ext>
                      </a:extLst>
                    </a:gridCol>
                    <a:gridCol w="2406825">
                      <a:extLst>
                        <a:ext uri="{9D8B030D-6E8A-4147-A177-3AD203B41FA5}">
                          <a16:colId xmlns:a16="http://schemas.microsoft.com/office/drawing/2014/main" val="141561728"/>
                        </a:ext>
                      </a:extLst>
                    </a:gridCol>
                  </a:tblGrid>
                  <a:tr h="336732">
                    <a:tc>
                      <a:txBody>
                        <a:bodyPr/>
                        <a:lstStyle/>
                        <a:p>
                          <a:pPr indent="180340" algn="ctr">
                            <a:tabLst>
                              <a:tab pos="215900" algn="l"/>
                            </a:tabLst>
                          </a:pPr>
                          <a:r>
                            <a:rPr lang="en-GB" sz="1000" b="0">
                              <a:effectLst/>
                              <a:latin typeface="+mn-lt"/>
                            </a:rPr>
                            <a:t>SPR</a:t>
                          </a:r>
                          <a:endParaRPr lang="en-GB" sz="1000" b="0">
                            <a:effectLst/>
                            <a:latin typeface="+mn-lt"/>
                            <a:ea typeface="Times New Roman" panose="02020603050405020304" pitchFamily="18" charset="0"/>
                            <a:cs typeface="New York"/>
                          </a:endParaRPr>
                        </a:p>
                      </a:txBody>
                      <a:tcPr marL="68580" marR="68580" marT="0" marB="0" anchor="ctr"/>
                    </a:tc>
                    <a:tc>
                      <a:txBody>
                        <a:bodyPr/>
                        <a:lstStyle/>
                        <a:p>
                          <a:endParaRPr lang="en-US"/>
                        </a:p>
                      </a:txBody>
                      <a:tcPr marL="68580" marR="68580" marT="0" marB="0" anchor="ctr">
                        <a:blipFill>
                          <a:blip r:embed="rId4"/>
                          <a:stretch>
                            <a:fillRect l="-39078" t="-1818" r="-96845" b="-407273"/>
                          </a:stretch>
                        </a:blipFill>
                      </a:tcPr>
                    </a:tc>
                    <a:tc>
                      <a:txBody>
                        <a:bodyPr/>
                        <a:lstStyle/>
                        <a:p>
                          <a:endParaRPr lang="en-US"/>
                        </a:p>
                      </a:txBody>
                      <a:tcPr marL="68580" marR="68580" marT="0" marB="0" anchor="ctr">
                        <a:blipFill>
                          <a:blip r:embed="rId4"/>
                          <a:stretch>
                            <a:fillRect l="-145063" t="-1818" r="-1013" b="-407273"/>
                          </a:stretch>
                        </a:blipFill>
                      </a:tcPr>
                    </a:tc>
                    <a:extLst>
                      <a:ext uri="{0D108BD9-81ED-4DB2-BD59-A6C34878D82A}">
                        <a16:rowId xmlns:a16="http://schemas.microsoft.com/office/drawing/2014/main" val="169019828"/>
                      </a:ext>
                    </a:extLst>
                  </a:tr>
                  <a:tr h="337113">
                    <a:tc>
                      <a:txBody>
                        <a:bodyPr/>
                        <a:lstStyle/>
                        <a:p>
                          <a:pPr indent="180340" algn="ctr">
                            <a:tabLst>
                              <a:tab pos="215900" algn="l"/>
                            </a:tabLst>
                          </a:pPr>
                          <a:r>
                            <a:rPr lang="en-GB" sz="1000" b="0">
                              <a:effectLst/>
                              <a:latin typeface="+mn-lt"/>
                            </a:rPr>
                            <a:t>008</a:t>
                          </a:r>
                          <a:endParaRPr lang="en-GB" sz="1000" b="0">
                            <a:effectLst/>
                            <a:latin typeface="+mn-lt"/>
                            <a:ea typeface="Times New Roman" panose="02020603050405020304" pitchFamily="18" charset="0"/>
                            <a:cs typeface="New York"/>
                          </a:endParaRPr>
                        </a:p>
                      </a:txBody>
                      <a:tcPr marL="68580" marR="68580" marT="0" marB="0" anchor="ctr"/>
                    </a:tc>
                    <a:tc>
                      <a:txBody>
                        <a:bodyPr/>
                        <a:lstStyle/>
                        <a:p>
                          <a:pPr indent="180340" algn="ctr">
                            <a:tabLst>
                              <a:tab pos="215900" algn="l"/>
                            </a:tabLst>
                          </a:pPr>
                          <a:r>
                            <a:rPr lang="en-GB" sz="1000" b="0">
                              <a:effectLst/>
                              <a:latin typeface="+mn-lt"/>
                            </a:rPr>
                            <a:t>0 – 3.0</a:t>
                          </a:r>
                          <a:endParaRPr lang="en-GB" sz="1000" b="0">
                            <a:effectLst/>
                            <a:latin typeface="+mn-lt"/>
                            <a:ea typeface="Times New Roman" panose="02020603050405020304" pitchFamily="18" charset="0"/>
                            <a:cs typeface="New York"/>
                          </a:endParaRPr>
                        </a:p>
                      </a:txBody>
                      <a:tcPr marL="68580" marR="68580" marT="0" marB="0" anchor="ctr"/>
                    </a:tc>
                    <a:tc>
                      <a:txBody>
                        <a:bodyPr/>
                        <a:lstStyle/>
                        <a:p>
                          <a:pPr indent="180340" algn="ctr">
                            <a:tabLst>
                              <a:tab pos="215900" algn="l"/>
                            </a:tabLst>
                          </a:pPr>
                          <a:r>
                            <a:rPr lang="en-GB" sz="1000" b="0">
                              <a:effectLst/>
                              <a:latin typeface="+mn-lt"/>
                            </a:rPr>
                            <a:t>66 - 88</a:t>
                          </a:r>
                          <a:endParaRPr lang="en-GB" sz="1000" b="0">
                            <a:effectLst/>
                            <a:latin typeface="+mn-lt"/>
                            <a:ea typeface="Times New Roman" panose="02020603050405020304" pitchFamily="18" charset="0"/>
                            <a:cs typeface="New York"/>
                          </a:endParaRPr>
                        </a:p>
                      </a:txBody>
                      <a:tcPr marL="68580" marR="68580" marT="0" marB="0" anchor="ctr"/>
                    </a:tc>
                    <a:extLst>
                      <a:ext uri="{0D108BD9-81ED-4DB2-BD59-A6C34878D82A}">
                        <a16:rowId xmlns:a16="http://schemas.microsoft.com/office/drawing/2014/main" val="2786016171"/>
                      </a:ext>
                    </a:extLst>
                  </a:tr>
                  <a:tr h="337113">
                    <a:tc>
                      <a:txBody>
                        <a:bodyPr/>
                        <a:lstStyle/>
                        <a:p>
                          <a:pPr indent="180340" algn="ctr">
                            <a:tabLst>
                              <a:tab pos="215900" algn="l"/>
                            </a:tabLst>
                          </a:pPr>
                          <a:r>
                            <a:rPr lang="en-GB" sz="1000" b="0">
                              <a:effectLst/>
                              <a:latin typeface="+mn-lt"/>
                            </a:rPr>
                            <a:t>011</a:t>
                          </a:r>
                          <a:endParaRPr lang="en-GB" sz="1000" b="0">
                            <a:effectLst/>
                            <a:latin typeface="+mn-lt"/>
                            <a:ea typeface="Times New Roman" panose="02020603050405020304" pitchFamily="18" charset="0"/>
                            <a:cs typeface="New York"/>
                          </a:endParaRPr>
                        </a:p>
                      </a:txBody>
                      <a:tcPr marL="68580" marR="68580" marT="0" marB="0" anchor="ctr"/>
                    </a:tc>
                    <a:tc>
                      <a:txBody>
                        <a:bodyPr/>
                        <a:lstStyle/>
                        <a:p>
                          <a:pPr indent="180340" algn="ctr">
                            <a:tabLst>
                              <a:tab pos="215900" algn="l"/>
                            </a:tabLst>
                          </a:pPr>
                          <a:r>
                            <a:rPr lang="en-GB" sz="1000" b="0">
                              <a:effectLst/>
                              <a:latin typeface="+mn-lt"/>
                            </a:rPr>
                            <a:t>0 – 2.0</a:t>
                          </a:r>
                          <a:endParaRPr lang="en-GB" sz="1000" b="0">
                            <a:effectLst/>
                            <a:latin typeface="+mn-lt"/>
                            <a:ea typeface="Times New Roman" panose="02020603050405020304" pitchFamily="18" charset="0"/>
                            <a:cs typeface="New York"/>
                          </a:endParaRPr>
                        </a:p>
                      </a:txBody>
                      <a:tcPr marL="68580" marR="68580" marT="0" marB="0" anchor="ctr"/>
                    </a:tc>
                    <a:tc>
                      <a:txBody>
                        <a:bodyPr/>
                        <a:lstStyle/>
                        <a:p>
                          <a:pPr indent="180340" algn="ctr">
                            <a:tabLst>
                              <a:tab pos="215900" algn="l"/>
                            </a:tabLst>
                          </a:pPr>
                          <a:r>
                            <a:rPr lang="en-GB" sz="1000" b="0">
                              <a:effectLst/>
                              <a:latin typeface="+mn-lt"/>
                            </a:rPr>
                            <a:t>66 - 88</a:t>
                          </a:r>
                          <a:endParaRPr lang="en-GB" sz="1000" b="0">
                            <a:effectLst/>
                            <a:latin typeface="+mn-lt"/>
                            <a:ea typeface="Times New Roman" panose="02020603050405020304" pitchFamily="18" charset="0"/>
                            <a:cs typeface="New York"/>
                          </a:endParaRPr>
                        </a:p>
                      </a:txBody>
                      <a:tcPr marL="68580" marR="68580" marT="0" marB="0" anchor="ctr"/>
                    </a:tc>
                    <a:extLst>
                      <a:ext uri="{0D108BD9-81ED-4DB2-BD59-A6C34878D82A}">
                        <a16:rowId xmlns:a16="http://schemas.microsoft.com/office/drawing/2014/main" val="2251951445"/>
                      </a:ext>
                    </a:extLst>
                  </a:tr>
                  <a:tr h="337113">
                    <a:tc>
                      <a:txBody>
                        <a:bodyPr/>
                        <a:lstStyle/>
                        <a:p>
                          <a:pPr indent="180340" algn="ctr">
                            <a:tabLst>
                              <a:tab pos="215900" algn="l"/>
                            </a:tabLst>
                          </a:pPr>
                          <a:r>
                            <a:rPr lang="en-GB" sz="1000" b="0">
                              <a:effectLst/>
                              <a:latin typeface="+mn-lt"/>
                            </a:rPr>
                            <a:t>039</a:t>
                          </a:r>
                          <a:endParaRPr lang="en-GB" sz="1000" b="0">
                            <a:effectLst/>
                            <a:latin typeface="+mn-lt"/>
                            <a:ea typeface="Times New Roman" panose="02020603050405020304" pitchFamily="18" charset="0"/>
                            <a:cs typeface="New York"/>
                          </a:endParaRPr>
                        </a:p>
                      </a:txBody>
                      <a:tcPr marL="68580" marR="68580" marT="0" marB="0" anchor="ctr"/>
                    </a:tc>
                    <a:tc>
                      <a:txBody>
                        <a:bodyPr/>
                        <a:lstStyle/>
                        <a:p>
                          <a:pPr indent="180340" algn="ctr">
                            <a:tabLst>
                              <a:tab pos="215900" algn="l"/>
                            </a:tabLst>
                          </a:pPr>
                          <a:r>
                            <a:rPr lang="en-GB" sz="1000" b="0">
                              <a:effectLst/>
                              <a:latin typeface="+mn-lt"/>
                            </a:rPr>
                            <a:t>0 – 3.5</a:t>
                          </a:r>
                          <a:endParaRPr lang="en-GB" sz="1000" b="0">
                            <a:effectLst/>
                            <a:latin typeface="+mn-lt"/>
                            <a:ea typeface="Times New Roman" panose="02020603050405020304" pitchFamily="18" charset="0"/>
                            <a:cs typeface="New York"/>
                          </a:endParaRPr>
                        </a:p>
                      </a:txBody>
                      <a:tcPr marL="68580" marR="68580" marT="0" marB="0" anchor="ctr"/>
                    </a:tc>
                    <a:tc>
                      <a:txBody>
                        <a:bodyPr/>
                        <a:lstStyle/>
                        <a:p>
                          <a:pPr indent="180340" algn="ctr">
                            <a:tabLst>
                              <a:tab pos="215900" algn="l"/>
                            </a:tabLst>
                          </a:pPr>
                          <a:r>
                            <a:rPr lang="en-GB" sz="1000" b="0">
                              <a:effectLst/>
                              <a:latin typeface="+mn-lt"/>
                            </a:rPr>
                            <a:t>73 - 97</a:t>
                          </a:r>
                          <a:endParaRPr lang="en-GB" sz="1000" b="0">
                            <a:effectLst/>
                            <a:latin typeface="+mn-lt"/>
                            <a:ea typeface="Times New Roman" panose="02020603050405020304" pitchFamily="18" charset="0"/>
                            <a:cs typeface="New York"/>
                          </a:endParaRPr>
                        </a:p>
                      </a:txBody>
                      <a:tcPr marL="68580" marR="68580" marT="0" marB="0" anchor="ctr"/>
                    </a:tc>
                    <a:extLst>
                      <a:ext uri="{0D108BD9-81ED-4DB2-BD59-A6C34878D82A}">
                        <a16:rowId xmlns:a16="http://schemas.microsoft.com/office/drawing/2014/main" val="1438729489"/>
                      </a:ext>
                    </a:extLst>
                  </a:tr>
                  <a:tr h="337113">
                    <a:tc>
                      <a:txBody>
                        <a:bodyPr/>
                        <a:lstStyle/>
                        <a:p>
                          <a:pPr indent="180340" algn="ctr">
                            <a:tabLst>
                              <a:tab pos="215900" algn="l"/>
                            </a:tabLst>
                          </a:pPr>
                          <a:r>
                            <a:rPr lang="en-GB" sz="1000" b="0">
                              <a:effectLst/>
                              <a:latin typeface="+mn-lt"/>
                            </a:rPr>
                            <a:t>046</a:t>
                          </a:r>
                          <a:endParaRPr lang="en-GB" sz="1000" b="0">
                            <a:effectLst/>
                            <a:latin typeface="+mn-lt"/>
                            <a:ea typeface="Times New Roman" panose="02020603050405020304" pitchFamily="18" charset="0"/>
                            <a:cs typeface="New York"/>
                          </a:endParaRPr>
                        </a:p>
                      </a:txBody>
                      <a:tcPr marL="68580" marR="68580" marT="0" marB="0" anchor="ctr"/>
                    </a:tc>
                    <a:tc>
                      <a:txBody>
                        <a:bodyPr/>
                        <a:lstStyle/>
                        <a:p>
                          <a:pPr indent="180340" algn="ctr">
                            <a:tabLst>
                              <a:tab pos="215900" algn="l"/>
                            </a:tabLst>
                          </a:pPr>
                          <a:r>
                            <a:rPr lang="en-GB" sz="1000" b="0">
                              <a:effectLst/>
                              <a:latin typeface="+mn-lt"/>
                            </a:rPr>
                            <a:t>0 – 4.0</a:t>
                          </a:r>
                          <a:endParaRPr lang="en-GB" sz="1000" b="0">
                            <a:effectLst/>
                            <a:latin typeface="+mn-lt"/>
                            <a:ea typeface="Times New Roman" panose="02020603050405020304" pitchFamily="18" charset="0"/>
                            <a:cs typeface="New York"/>
                          </a:endParaRPr>
                        </a:p>
                      </a:txBody>
                      <a:tcPr marL="68580" marR="68580" marT="0" marB="0" anchor="ctr"/>
                    </a:tc>
                    <a:tc>
                      <a:txBody>
                        <a:bodyPr/>
                        <a:lstStyle/>
                        <a:p>
                          <a:pPr indent="180340" algn="ctr">
                            <a:tabLst>
                              <a:tab pos="215900" algn="l"/>
                            </a:tabLst>
                          </a:pPr>
                          <a:r>
                            <a:rPr lang="en-GB" sz="1000" b="0">
                              <a:effectLst/>
                              <a:latin typeface="+mn-lt"/>
                            </a:rPr>
                            <a:t>73 - 97</a:t>
                          </a:r>
                          <a:endParaRPr lang="en-GB" sz="1000" b="0">
                            <a:effectLst/>
                            <a:latin typeface="+mn-lt"/>
                            <a:ea typeface="Times New Roman" panose="02020603050405020304" pitchFamily="18" charset="0"/>
                            <a:cs typeface="New York"/>
                          </a:endParaRPr>
                        </a:p>
                      </a:txBody>
                      <a:tcPr marL="68580" marR="68580" marT="0" marB="0" anchor="ctr"/>
                    </a:tc>
                    <a:extLst>
                      <a:ext uri="{0D108BD9-81ED-4DB2-BD59-A6C34878D82A}">
                        <a16:rowId xmlns:a16="http://schemas.microsoft.com/office/drawing/2014/main" val="3580684239"/>
                      </a:ext>
                    </a:extLst>
                  </a:tr>
                </a:tbl>
              </a:graphicData>
            </a:graphic>
          </p:graphicFrame>
        </mc:Fallback>
      </mc:AlternateContent>
      <p:sp>
        <p:nvSpPr>
          <p:cNvPr id="2" name="Footer Placeholder 1">
            <a:extLst>
              <a:ext uri="{FF2B5EF4-FFF2-40B4-BE49-F238E27FC236}">
                <a16:creationId xmlns:a16="http://schemas.microsoft.com/office/drawing/2014/main" id="{522D673E-F8FB-4AAB-B17D-1E285C29A38B}"/>
              </a:ext>
            </a:extLst>
          </p:cNvPr>
          <p:cNvSpPr>
            <a:spLocks noGrp="1"/>
          </p:cNvSpPr>
          <p:nvPr>
            <p:ph type="ftr" sz="quarter" idx="11"/>
          </p:nvPr>
        </p:nvSpPr>
        <p:spPr/>
        <p:txBody>
          <a:bodyPr/>
          <a:lstStyle/>
          <a:p>
            <a:r>
              <a:rPr lang="en-GB"/>
              <a:t>21st joint workshop on electron cyclotron emission (ECE) and electron cyclotron resonance heating (ECRH), ITER Organisation, 20-24 June 2022</a:t>
            </a:r>
            <a:endParaRPr lang="en-GB" dirty="0"/>
          </a:p>
        </p:txBody>
      </p:sp>
    </p:spTree>
    <p:extLst>
      <p:ext uri="{BB962C8B-B14F-4D97-AF65-F5344CB8AC3E}">
        <p14:creationId xmlns:p14="http://schemas.microsoft.com/office/powerpoint/2010/main" val="703587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1CEFFE-F2AE-41D5-82BF-1DF4E596DDDF}"/>
              </a:ext>
            </a:extLst>
          </p:cNvPr>
          <p:cNvSpPr>
            <a:spLocks noGrp="1"/>
          </p:cNvSpPr>
          <p:nvPr>
            <p:ph type="title"/>
          </p:nvPr>
        </p:nvSpPr>
        <p:spPr/>
        <p:txBody>
          <a:bodyPr>
            <a:normAutofit fontScale="90000"/>
          </a:bodyPr>
          <a:lstStyle/>
          <a:p>
            <a:r>
              <a:rPr lang="en-GB" dirty="0"/>
              <a:t>GENRAY and CQL3D were used to estimate the optimum EBW current drive efficiency</a:t>
            </a:r>
          </a:p>
        </p:txBody>
      </p:sp>
      <p:sp>
        <p:nvSpPr>
          <p:cNvPr id="11" name="Content Placeholder 10">
            <a:extLst>
              <a:ext uri="{FF2B5EF4-FFF2-40B4-BE49-F238E27FC236}">
                <a16:creationId xmlns:a16="http://schemas.microsoft.com/office/drawing/2014/main" id="{2808C966-5432-477B-AE66-F83051044BB1}"/>
              </a:ext>
            </a:extLst>
          </p:cNvPr>
          <p:cNvSpPr>
            <a:spLocks noGrp="1"/>
          </p:cNvSpPr>
          <p:nvPr>
            <p:ph sz="half" idx="2"/>
          </p:nvPr>
        </p:nvSpPr>
        <p:spPr/>
        <p:txBody>
          <a:bodyPr>
            <a:normAutofit/>
          </a:bodyPr>
          <a:lstStyle/>
          <a:p>
            <a:pPr marL="285750" indent="-285750">
              <a:buFont typeface="Arial" panose="020B0604020202020204" pitchFamily="34" charset="0"/>
              <a:buChar char="•"/>
            </a:pPr>
            <a:r>
              <a:rPr lang="en-GB" sz="2000" dirty="0"/>
              <a:t>Investigated 4 STEP prototype reactors (SPRs): SPR-008, SPR-011, SPR-039 and SPR-046</a:t>
            </a:r>
          </a:p>
          <a:p>
            <a:pPr marL="628544" lvl="1" indent="-285750">
              <a:buFont typeface="Arial" panose="020B0604020202020204" pitchFamily="34" charset="0"/>
              <a:buChar char="•"/>
            </a:pPr>
            <a:r>
              <a:rPr lang="en-GB" sz="2000" dirty="0"/>
              <a:t>Magnetic equilibrium from FIESTA</a:t>
            </a:r>
          </a:p>
          <a:p>
            <a:pPr marL="628544" lvl="1" indent="-285750">
              <a:buFont typeface="Arial" panose="020B0604020202020204" pitchFamily="34" charset="0"/>
              <a:buChar char="•"/>
            </a:pPr>
            <a:r>
              <a:rPr lang="en-GB" sz="2000" dirty="0"/>
              <a:t>Kinetic profiles from </a:t>
            </a:r>
            <a:r>
              <a:rPr lang="en-GB" sz="2000" dirty="0" err="1"/>
              <a:t>Europed</a:t>
            </a:r>
            <a:endParaRPr lang="en-GB" sz="2000" dirty="0"/>
          </a:p>
          <a:p>
            <a:pPr marL="628544" lvl="1" indent="-285750">
              <a:buFont typeface="Arial" panose="020B0604020202020204" pitchFamily="34" charset="0"/>
              <a:buChar char="•"/>
            </a:pPr>
            <a:r>
              <a:rPr lang="en-GB" sz="2000" dirty="0"/>
              <a:t>Flat Z effective profile of 1.8</a:t>
            </a:r>
          </a:p>
        </p:txBody>
      </p:sp>
      <p:sp>
        <p:nvSpPr>
          <p:cNvPr id="5" name="Slide Number Placeholder 4">
            <a:extLst>
              <a:ext uri="{FF2B5EF4-FFF2-40B4-BE49-F238E27FC236}">
                <a16:creationId xmlns:a16="http://schemas.microsoft.com/office/drawing/2014/main" id="{B5D4E393-5E73-44B0-85B2-BFADEBCA6B90}"/>
              </a:ext>
            </a:extLst>
          </p:cNvPr>
          <p:cNvSpPr>
            <a:spLocks noGrp="1"/>
          </p:cNvSpPr>
          <p:nvPr>
            <p:ph type="sldNum" sz="quarter" idx="4"/>
          </p:nvPr>
        </p:nvSpPr>
        <p:spPr/>
        <p:txBody>
          <a:bodyPr/>
          <a:lstStyle/>
          <a:p>
            <a:fld id="{B99D2FB9-09E5-4D19-B83C-3A0BE6A71AF3}" type="slidenum">
              <a:rPr lang="en-GB" smtClean="0"/>
              <a:t>6</a:t>
            </a:fld>
            <a:endParaRPr lang="en-GB" dirty="0"/>
          </a:p>
        </p:txBody>
      </p:sp>
      <p:sp>
        <p:nvSpPr>
          <p:cNvPr id="2" name="Footer Placeholder 1">
            <a:extLst>
              <a:ext uri="{FF2B5EF4-FFF2-40B4-BE49-F238E27FC236}">
                <a16:creationId xmlns:a16="http://schemas.microsoft.com/office/drawing/2014/main" id="{FC56D1D2-9C43-4FB4-ADD4-57138DA38416}"/>
              </a:ext>
            </a:extLst>
          </p:cNvPr>
          <p:cNvSpPr>
            <a:spLocks noGrp="1"/>
          </p:cNvSpPr>
          <p:nvPr>
            <p:ph type="ftr" sz="quarter" idx="11"/>
          </p:nvPr>
        </p:nvSpPr>
        <p:spPr/>
        <p:txBody>
          <a:bodyPr/>
          <a:lstStyle/>
          <a:p>
            <a:r>
              <a:rPr lang="en-GB"/>
              <a:t>21st joint workshop on electron cyclotron emission (ECE) and electron cyclotron resonance heating (ECRH), ITER Organisation, 20-24 June 2022</a:t>
            </a:r>
            <a:endParaRPr lang="en-GB" dirty="0"/>
          </a:p>
        </p:txBody>
      </p:sp>
      <p:pic>
        <p:nvPicPr>
          <p:cNvPr id="1026" name="Picture 2">
            <a:extLst>
              <a:ext uri="{FF2B5EF4-FFF2-40B4-BE49-F238E27FC236}">
                <a16:creationId xmlns:a16="http://schemas.microsoft.com/office/drawing/2014/main" id="{ADABE2D8-9309-47FB-89DF-7F0AAE305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020" y="1704821"/>
            <a:ext cx="232410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1A7E3AA-CD22-4241-ACA0-F05D9226A8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8532" y="1657197"/>
            <a:ext cx="3838575" cy="383857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466D8B2-5558-4496-8809-744143CB27BB}"/>
              </a:ext>
            </a:extLst>
          </p:cNvPr>
          <p:cNvSpPr txBox="1"/>
          <p:nvPr/>
        </p:nvSpPr>
        <p:spPr>
          <a:xfrm>
            <a:off x="8677949" y="3991897"/>
            <a:ext cx="996993" cy="954107"/>
          </a:xfrm>
          <a:prstGeom prst="rect">
            <a:avLst/>
          </a:prstGeom>
          <a:noFill/>
        </p:spPr>
        <p:txBody>
          <a:bodyPr wrap="square">
            <a:spAutoFit/>
          </a:bodyPr>
          <a:lstStyle/>
          <a:p>
            <a:pPr fontAlgn="base"/>
            <a:r>
              <a:rPr lang="en-GB" sz="1400" b="0" i="0" u="none" strike="noStrike" dirty="0">
                <a:solidFill>
                  <a:srgbClr val="168B16"/>
                </a:solidFill>
                <a:effectLst/>
                <a:latin typeface="Arial" panose="020B0604020202020204" pitchFamily="34" charset="0"/>
              </a:rPr>
              <a:t>SPR-008</a:t>
            </a:r>
            <a:r>
              <a:rPr lang="en-US" sz="1400" b="0" i="0" dirty="0">
                <a:solidFill>
                  <a:srgbClr val="002F56"/>
                </a:solidFill>
                <a:effectLst/>
                <a:latin typeface="Arial" panose="020B0604020202020204" pitchFamily="34" charset="0"/>
              </a:rPr>
              <a:t>​</a:t>
            </a:r>
            <a:endParaRPr lang="en-GB" sz="1400" b="0" i="0" u="none" strike="noStrike" dirty="0">
              <a:solidFill>
                <a:srgbClr val="0000FF"/>
              </a:solidFill>
              <a:effectLst/>
              <a:latin typeface="Arial" panose="020B0604020202020204" pitchFamily="34" charset="0"/>
            </a:endParaRPr>
          </a:p>
          <a:p>
            <a:pPr algn="l" rtl="0" fontAlgn="base"/>
            <a:r>
              <a:rPr lang="en-GB" sz="1400" b="0" i="0" u="none" strike="noStrike" dirty="0">
                <a:solidFill>
                  <a:srgbClr val="0000FF"/>
                </a:solidFill>
                <a:effectLst/>
                <a:latin typeface="Arial" panose="020B0604020202020204" pitchFamily="34" charset="0"/>
              </a:rPr>
              <a:t>SPR-011</a:t>
            </a:r>
            <a:r>
              <a:rPr lang="en-US" sz="1400" b="0" i="0" dirty="0">
                <a:solidFill>
                  <a:srgbClr val="002F56"/>
                </a:solidFill>
                <a:effectLst/>
                <a:latin typeface="Arial" panose="020B0604020202020204" pitchFamily="34" charset="0"/>
              </a:rPr>
              <a:t>​</a:t>
            </a:r>
            <a:endParaRPr lang="en-US" sz="1400" b="0" i="0" dirty="0">
              <a:solidFill>
                <a:srgbClr val="002F56"/>
              </a:solidFill>
              <a:effectLst/>
              <a:latin typeface="Segoe UI" panose="020B0502040204020203" pitchFamily="34" charset="0"/>
            </a:endParaRPr>
          </a:p>
          <a:p>
            <a:pPr algn="l" rtl="0" fontAlgn="base"/>
            <a:r>
              <a:rPr lang="en-GB" sz="1400" b="0" i="0" u="none" strike="noStrike" dirty="0">
                <a:solidFill>
                  <a:srgbClr val="000000"/>
                </a:solidFill>
                <a:effectLst/>
                <a:latin typeface="Arial" panose="020B0604020202020204" pitchFamily="34" charset="0"/>
              </a:rPr>
              <a:t>SPR-039 </a:t>
            </a:r>
            <a:r>
              <a:rPr lang="en-US" sz="1400" b="0" i="0" dirty="0">
                <a:solidFill>
                  <a:srgbClr val="002F56"/>
                </a:solidFill>
                <a:effectLst/>
                <a:latin typeface="Arial" panose="020B0604020202020204" pitchFamily="34" charset="0"/>
              </a:rPr>
              <a:t>​</a:t>
            </a:r>
            <a:endParaRPr lang="en-US" sz="1400" b="0" i="0" dirty="0">
              <a:solidFill>
                <a:srgbClr val="002F56"/>
              </a:solidFill>
              <a:effectLst/>
              <a:latin typeface="Segoe UI" panose="020B0502040204020203" pitchFamily="34" charset="0"/>
            </a:endParaRPr>
          </a:p>
          <a:p>
            <a:pPr algn="l" rtl="0" fontAlgn="base"/>
            <a:r>
              <a:rPr lang="en-GB" sz="1400" b="0" i="0" u="none" strike="noStrike" dirty="0">
                <a:solidFill>
                  <a:srgbClr val="FF1414"/>
                </a:solidFill>
                <a:effectLst/>
                <a:latin typeface="Arial" panose="020B0604020202020204" pitchFamily="34" charset="0"/>
              </a:rPr>
              <a:t>SPR-045</a:t>
            </a:r>
            <a:endParaRPr lang="en-US" sz="1400" b="0" i="0" dirty="0">
              <a:solidFill>
                <a:srgbClr val="002F56"/>
              </a:solidFill>
              <a:effectLst/>
              <a:latin typeface="Segoe UI" panose="020B0502040204020203" pitchFamily="34" charset="0"/>
            </a:endParaRPr>
          </a:p>
        </p:txBody>
      </p:sp>
    </p:spTree>
    <p:extLst>
      <p:ext uri="{BB962C8B-B14F-4D97-AF65-F5344CB8AC3E}">
        <p14:creationId xmlns:p14="http://schemas.microsoft.com/office/powerpoint/2010/main" val="827778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tle 4">
                <a:extLst>
                  <a:ext uri="{FF2B5EF4-FFF2-40B4-BE49-F238E27FC236}">
                    <a16:creationId xmlns:a16="http://schemas.microsoft.com/office/drawing/2014/main" id="{CCCEA8EB-1CE8-4949-B6DF-86EA44DA93C1}"/>
                  </a:ext>
                </a:extLst>
              </p:cNvPr>
              <p:cNvSpPr>
                <a:spLocks noGrp="1"/>
              </p:cNvSpPr>
              <p:nvPr>
                <p:ph type="title"/>
              </p:nvPr>
            </p:nvSpPr>
            <p:spPr>
              <a:xfrm>
                <a:off x="166868" y="205430"/>
                <a:ext cx="10112249" cy="1325564"/>
              </a:xfrm>
            </p:spPr>
            <p:txBody>
              <a:bodyPr>
                <a:noAutofit/>
              </a:bodyPr>
              <a:lstStyle/>
              <a:p>
                <a:r>
                  <a:rPr lang="en-GB" dirty="0"/>
                  <a:t>For all SPRs </a:t>
                </a:r>
                <a14:m>
                  <m:oMath xmlns:m="http://schemas.openxmlformats.org/officeDocument/2006/math">
                    <m:sSub>
                      <m:sSubPr>
                        <m:ctrlPr>
                          <a:rPr lang="en-GB" b="0" i="1" smtClean="0">
                            <a:effectLst/>
                            <a:latin typeface="Cambria Math" panose="02040503050406030204" pitchFamily="18" charset="0"/>
                          </a:rPr>
                        </m:ctrlPr>
                      </m:sSubPr>
                      <m:e>
                        <m:r>
                          <a:rPr lang="fr-FR" sz="2800" b="0" i="1" smtClean="0">
                            <a:effectLst/>
                            <a:latin typeface="Cambria Math" panose="02040503050406030204" pitchFamily="18" charset="0"/>
                            <a:ea typeface="Times New Roman" panose="02020603050405020304" pitchFamily="18" charset="0"/>
                            <a:cs typeface="New York"/>
                          </a:rPr>
                          <m:t>𝜁</m:t>
                        </m:r>
                      </m:e>
                      <m:sub>
                        <m:r>
                          <a:rPr lang="fr-FR" sz="2800" b="0" i="1" smtClean="0">
                            <a:effectLst/>
                            <a:latin typeface="Cambria Math" panose="02040503050406030204" pitchFamily="18" charset="0"/>
                            <a:ea typeface="Times New Roman" panose="02020603050405020304" pitchFamily="18" charset="0"/>
                            <a:cs typeface="New York"/>
                          </a:rPr>
                          <m:t>𝐶𝐷</m:t>
                        </m:r>
                      </m:sub>
                    </m:sSub>
                  </m:oMath>
                </a14:m>
                <a:r>
                  <a:rPr lang="en-GB" b="0" dirty="0"/>
                  <a:t> </a:t>
                </a:r>
                <a:r>
                  <a:rPr lang="en-GB" dirty="0"/>
                  <a:t>was ~3 times larger than EC. Access is limited to </a:t>
                </a:r>
                <a14:m>
                  <m:oMath xmlns:m="http://schemas.openxmlformats.org/officeDocument/2006/math">
                    <m:r>
                      <a:rPr lang="en-GB" b="1" i="1" smtClean="0">
                        <a:latin typeface="Cambria Math" panose="02040503050406030204" pitchFamily="18" charset="0"/>
                      </a:rPr>
                      <m:t>𝝆</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𝟓</m:t>
                    </m:r>
                  </m:oMath>
                </a14:m>
                <a:endParaRPr lang="en-GB" dirty="0"/>
              </a:p>
            </p:txBody>
          </p:sp>
        </mc:Choice>
        <mc:Fallback xmlns="">
          <p:sp>
            <p:nvSpPr>
              <p:cNvPr id="5" name="Title 4">
                <a:extLst>
                  <a:ext uri="{FF2B5EF4-FFF2-40B4-BE49-F238E27FC236}">
                    <a16:creationId xmlns:a16="http://schemas.microsoft.com/office/drawing/2014/main" id="{CCCEA8EB-1CE8-4949-B6DF-86EA44DA93C1}"/>
                  </a:ext>
                </a:extLst>
              </p:cNvPr>
              <p:cNvSpPr>
                <a:spLocks noGrp="1" noRot="1" noChangeAspect="1" noMove="1" noResize="1" noEditPoints="1" noAdjustHandles="1" noChangeArrowheads="1" noChangeShapeType="1" noTextEdit="1"/>
              </p:cNvSpPr>
              <p:nvPr>
                <p:ph type="title"/>
              </p:nvPr>
            </p:nvSpPr>
            <p:spPr>
              <a:xfrm>
                <a:off x="166868" y="205430"/>
                <a:ext cx="10112249" cy="1325564"/>
              </a:xfrm>
              <a:blipFill>
                <a:blip r:embed="rId4"/>
                <a:stretch>
                  <a:fillRect l="-1808" t="-7373" b="-737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CB52202-3B6A-4604-9961-CB40EDAD3EBE}"/>
              </a:ext>
            </a:extLst>
          </p:cNvPr>
          <p:cNvSpPr>
            <a:spLocks noGrp="1"/>
          </p:cNvSpPr>
          <p:nvPr>
            <p:ph type="sldNum" sz="quarter" idx="4"/>
          </p:nvPr>
        </p:nvSpPr>
        <p:spPr/>
        <p:txBody>
          <a:bodyPr/>
          <a:lstStyle/>
          <a:p>
            <a:fld id="{B99D2FB9-09E5-4D19-B83C-3A0BE6A71AF3}" type="slidenum">
              <a:rPr lang="en-GB" smtClean="0"/>
              <a:t>7</a:t>
            </a:fld>
            <a:endParaRPr lang="en-GB" dirty="0"/>
          </a:p>
        </p:txBody>
      </p:sp>
      <p:sp>
        <p:nvSpPr>
          <p:cNvPr id="2" name="Footer Placeholder 1">
            <a:extLst>
              <a:ext uri="{FF2B5EF4-FFF2-40B4-BE49-F238E27FC236}">
                <a16:creationId xmlns:a16="http://schemas.microsoft.com/office/drawing/2014/main" id="{2A04A5A2-D75E-4165-BAAA-EDA5D5988AAB}"/>
              </a:ext>
            </a:extLst>
          </p:cNvPr>
          <p:cNvSpPr>
            <a:spLocks noGrp="1"/>
          </p:cNvSpPr>
          <p:nvPr>
            <p:ph type="ftr" sz="quarter" idx="10"/>
          </p:nvPr>
        </p:nvSpPr>
        <p:spPr>
          <a:xfrm>
            <a:off x="876221" y="6387700"/>
            <a:ext cx="10112249" cy="365125"/>
          </a:xfrm>
        </p:spPr>
        <p:txBody>
          <a:bodyPr/>
          <a:lstStyle/>
          <a:p>
            <a:r>
              <a:rPr lang="en-GB"/>
              <a:t>21st joint workshop on electron cyclotron emission (ECE) and electron cyclotron resonance heating (ECRH), ITER Organisation, 20-24 June 2022</a:t>
            </a:r>
            <a:endParaRPr lang="en-GB" dirty="0"/>
          </a:p>
        </p:txBody>
      </p:sp>
      <p:sp>
        <p:nvSpPr>
          <p:cNvPr id="10" name="Content Placeholder 6">
            <a:extLst>
              <a:ext uri="{FF2B5EF4-FFF2-40B4-BE49-F238E27FC236}">
                <a16:creationId xmlns:a16="http://schemas.microsoft.com/office/drawing/2014/main" id="{631EE174-0F8B-495C-8BEB-A6AE482F269A}"/>
              </a:ext>
            </a:extLst>
          </p:cNvPr>
          <p:cNvSpPr txBox="1">
            <a:spLocks/>
          </p:cNvSpPr>
          <p:nvPr/>
        </p:nvSpPr>
        <p:spPr>
          <a:xfrm>
            <a:off x="166868" y="1530994"/>
            <a:ext cx="11465690" cy="4491980"/>
          </a:xfrm>
          <a:prstGeom prst="rect">
            <a:avLst/>
          </a:prstGeom>
        </p:spPr>
        <p:txBody>
          <a:bodyPr vert="horz" lIns="91440" tIns="45720" rIns="91440" bIns="45720" rtlCol="0">
            <a:normAutofit/>
          </a:bodyPr>
          <a:lstStyle>
            <a:lvl1pPr marL="0" indent="0" algn="l" defTabSz="914377" rtl="0" eaLnBrk="1" latinLnBrk="0" hangingPunct="1">
              <a:lnSpc>
                <a:spcPct val="90000"/>
              </a:lnSpc>
              <a:spcBef>
                <a:spcPts val="1000"/>
              </a:spcBef>
              <a:buFont typeface="Arial"/>
              <a:buNone/>
              <a:defRPr sz="2400" kern="1200">
                <a:solidFill>
                  <a:schemeClr val="tx1"/>
                </a:solidFill>
                <a:latin typeface="Arial" charset="0"/>
                <a:ea typeface="Arial" charset="0"/>
                <a:cs typeface="Arial" charset="0"/>
              </a:defRPr>
            </a:lvl1pPr>
            <a:lvl2pPr marL="457189" indent="0" algn="l" defTabSz="914377" rtl="0" eaLnBrk="1" latinLnBrk="0" hangingPunct="1">
              <a:lnSpc>
                <a:spcPct val="90000"/>
              </a:lnSpc>
              <a:spcBef>
                <a:spcPts val="500"/>
              </a:spcBef>
              <a:buFont typeface="Arial"/>
              <a:buNone/>
              <a:defRPr sz="2200" kern="1200">
                <a:solidFill>
                  <a:schemeClr val="tx1"/>
                </a:solidFill>
                <a:latin typeface="Arial" charset="0"/>
                <a:ea typeface="Arial" charset="0"/>
                <a:cs typeface="Arial" charset="0"/>
              </a:defRPr>
            </a:lvl2pPr>
            <a:lvl3pPr marL="914377" indent="0" algn="l" defTabSz="914377"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3pPr>
            <a:lvl4pPr marL="1371566"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4pPr>
            <a:lvl5pPr marL="1828754"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p>
        </p:txBody>
      </p:sp>
      <p:pic>
        <p:nvPicPr>
          <p:cNvPr id="13" name="Content Placeholder 12">
            <a:extLst>
              <a:ext uri="{FF2B5EF4-FFF2-40B4-BE49-F238E27FC236}">
                <a16:creationId xmlns:a16="http://schemas.microsoft.com/office/drawing/2014/main" id="{FF1E049C-389D-452A-93B5-ED0E2E3C8C51}"/>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rcRect/>
          <a:stretch/>
        </p:blipFill>
        <p:spPr>
          <a:xfrm>
            <a:off x="2973858" y="1582098"/>
            <a:ext cx="5852172" cy="4389129"/>
          </a:xfrm>
          <a:prstGeom prst="rect">
            <a:avLst/>
          </a:prstGeom>
        </p:spPr>
      </p:pic>
    </p:spTree>
    <p:extLst>
      <p:ext uri="{BB962C8B-B14F-4D97-AF65-F5344CB8AC3E}">
        <p14:creationId xmlns:p14="http://schemas.microsoft.com/office/powerpoint/2010/main" val="1262055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tle 4">
                <a:extLst>
                  <a:ext uri="{FF2B5EF4-FFF2-40B4-BE49-F238E27FC236}">
                    <a16:creationId xmlns:a16="http://schemas.microsoft.com/office/drawing/2014/main" id="{2CD4A770-00F6-4B63-8F39-04B5293A2068}"/>
                  </a:ext>
                </a:extLst>
              </p:cNvPr>
              <p:cNvSpPr>
                <a:spLocks noGrp="1"/>
              </p:cNvSpPr>
              <p:nvPr>
                <p:ph type="title"/>
              </p:nvPr>
            </p:nvSpPr>
            <p:spPr/>
            <p:txBody>
              <a:bodyPr>
                <a:normAutofit fontScale="90000"/>
              </a:bodyPr>
              <a:lstStyle/>
              <a:p>
                <a:r>
                  <a:rPr lang="en-GB" dirty="0"/>
                  <a:t>2</a:t>
                </a:r>
                <a:r>
                  <a:rPr lang="en-GB" baseline="30000" dirty="0"/>
                  <a:t>nd</a:t>
                </a:r>
                <a:r>
                  <a:rPr lang="en-GB" dirty="0"/>
                  <a:t> harmonic absorption and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𝑵</m:t>
                        </m:r>
                      </m:e>
                      <m:sub>
                        <m:r>
                          <a:rPr lang="en-GB" b="1" i="1" smtClean="0">
                            <a:latin typeface="Cambria Math" panose="02040503050406030204" pitchFamily="18" charset="0"/>
                          </a:rPr>
                          <m:t>∥</m:t>
                        </m:r>
                      </m:sub>
                    </m:sSub>
                    <m:r>
                      <a:rPr lang="en-GB" b="1" i="1" smtClean="0">
                        <a:latin typeface="Cambria Math" panose="02040503050406030204" pitchFamily="18" charset="0"/>
                      </a:rPr>
                      <m:t>&lt;</m:t>
                    </m:r>
                    <m:r>
                      <a:rPr lang="en-GB" b="1" i="1" smtClean="0">
                        <a:latin typeface="Cambria Math" panose="02040503050406030204" pitchFamily="18" charset="0"/>
                      </a:rPr>
                      <m:t>𝟎</m:t>
                    </m:r>
                  </m:oMath>
                </a14:m>
                <a:r>
                  <a:rPr lang="en-GB" dirty="0"/>
                  <a:t> gave optimal current drive for</a:t>
                </a:r>
                <a:r>
                  <a:rPr lang="en-GB" b="1" dirty="0"/>
                  <a:t> </a:t>
                </a:r>
                <a14:m>
                  <m:oMath xmlns:m="http://schemas.openxmlformats.org/officeDocument/2006/math">
                    <m:r>
                      <a:rPr lang="en-GB" b="1" i="1" smtClean="0">
                        <a:latin typeface="Cambria Math" panose="02040503050406030204" pitchFamily="18" charset="0"/>
                      </a:rPr>
                      <m:t>𝝆</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𝟕</m:t>
                    </m:r>
                  </m:oMath>
                </a14:m>
                <a:endParaRPr lang="en-GB" dirty="0"/>
              </a:p>
            </p:txBody>
          </p:sp>
        </mc:Choice>
        <mc:Fallback xmlns="">
          <p:sp>
            <p:nvSpPr>
              <p:cNvPr id="5" name="Title 4">
                <a:extLst>
                  <a:ext uri="{FF2B5EF4-FFF2-40B4-BE49-F238E27FC236}">
                    <a16:creationId xmlns:a16="http://schemas.microsoft.com/office/drawing/2014/main" id="{2CD4A770-00F6-4B63-8F39-04B5293A2068}"/>
                  </a:ext>
                </a:extLst>
              </p:cNvPr>
              <p:cNvSpPr>
                <a:spLocks noGrp="1" noRot="1" noChangeAspect="1" noMove="1" noResize="1" noEditPoints="1" noAdjustHandles="1" noChangeArrowheads="1" noChangeShapeType="1" noTextEdit="1"/>
              </p:cNvSpPr>
              <p:nvPr>
                <p:ph type="title"/>
              </p:nvPr>
            </p:nvSpPr>
            <p:spPr>
              <a:blipFill>
                <a:blip r:embed="rId3"/>
                <a:stretch>
                  <a:fillRect l="-1521" t="-55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EB3E1018-9134-462F-9C1F-843BEDE9B813}"/>
                  </a:ext>
                </a:extLst>
              </p:cNvPr>
              <p:cNvSpPr>
                <a:spLocks noGrp="1"/>
              </p:cNvSpPr>
              <p:nvPr>
                <p:ph sz="half" idx="2"/>
              </p:nvPr>
            </p:nvSpPr>
            <p:spPr>
              <a:xfrm>
                <a:off x="166868" y="1568426"/>
                <a:ext cx="5624603" cy="4491980"/>
              </a:xfrm>
            </p:spPr>
            <p:txBody>
              <a:bodyPr>
                <a:normAutofit/>
              </a:bodyPr>
              <a:lstStyle/>
              <a:p>
                <a:pPr marL="285750" indent="-285750">
                  <a:buFont typeface="Arial" panose="020B0604020202020204" pitchFamily="34" charset="0"/>
                  <a:buChar char="•"/>
                </a:pPr>
                <a:r>
                  <a:rPr lang="en-GB" sz="2000" dirty="0"/>
                  <a:t>Transition from optimal current drive on 1</a:t>
                </a:r>
                <a:r>
                  <a:rPr lang="en-GB" sz="2000" baseline="30000" dirty="0"/>
                  <a:t>st</a:t>
                </a:r>
                <a:r>
                  <a:rPr lang="en-GB" sz="2000" dirty="0"/>
                  <a:t> harmonic to 2</a:t>
                </a:r>
                <a:r>
                  <a:rPr lang="en-GB" sz="2000" baseline="30000" dirty="0"/>
                  <a:t>nd</a:t>
                </a:r>
                <a:r>
                  <a:rPr lang="en-GB" sz="2000" dirty="0"/>
                  <a:t> harmonic at </a:t>
                </a:r>
                <a14:m>
                  <m:oMath xmlns:m="http://schemas.openxmlformats.org/officeDocument/2006/math">
                    <m:r>
                      <a:rPr lang="en-GB" sz="2000" b="0" i="1" smtClean="0">
                        <a:latin typeface="Cambria Math" panose="02040503050406030204" pitchFamily="18" charset="0"/>
                      </a:rPr>
                      <m:t>𝜌</m:t>
                    </m:r>
                    <m:r>
                      <a:rPr lang="en-GB" sz="2000" b="0" i="1" smtClean="0">
                        <a:latin typeface="Cambria Math" panose="02040503050406030204" pitchFamily="18" charset="0"/>
                      </a:rPr>
                      <m:t>~0.9</m:t>
                    </m:r>
                  </m:oMath>
                </a14:m>
                <a:r>
                  <a:rPr lang="en-GB" sz="2000" dirty="0"/>
                  <a:t> for SPR-008 and SPR-011 and </a:t>
                </a:r>
                <a14:m>
                  <m:oMath xmlns:m="http://schemas.openxmlformats.org/officeDocument/2006/math">
                    <m:r>
                      <a:rPr lang="en-GB" sz="2000" i="1">
                        <a:latin typeface="Cambria Math" panose="02040503050406030204" pitchFamily="18" charset="0"/>
                      </a:rPr>
                      <m:t>𝜌</m:t>
                    </m:r>
                    <m:r>
                      <a:rPr lang="en-GB" sz="2000" i="1">
                        <a:latin typeface="Cambria Math" panose="02040503050406030204" pitchFamily="18" charset="0"/>
                      </a:rPr>
                      <m:t>~0.75</m:t>
                    </m:r>
                  </m:oMath>
                </a14:m>
                <a:r>
                  <a:rPr lang="en-GB" sz="2000" dirty="0"/>
                  <a:t> for SPR-039 and SPR-046</a:t>
                </a:r>
              </a:p>
              <a:p>
                <a:pPr marL="285750" indent="-285750">
                  <a:buFont typeface="Arial" panose="020B0604020202020204" pitchFamily="34" charset="0"/>
                  <a:buChar char="•"/>
                </a:pPr>
                <a:r>
                  <a:rPr lang="en-GB" sz="2000" dirty="0"/>
                  <a:t>Best access occurs for rays with negative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𝑁</m:t>
                        </m:r>
                      </m:e>
                      <m:sub>
                        <m:r>
                          <a:rPr lang="en-GB" sz="2000" b="0" i="1" smtClean="0">
                            <a:latin typeface="Cambria Math" panose="02040503050406030204" pitchFamily="18" charset="0"/>
                          </a:rPr>
                          <m:t>∥</m:t>
                        </m:r>
                      </m:sub>
                    </m:sSub>
                  </m:oMath>
                </a14:m>
                <a:endParaRPr lang="en-GB" sz="2000" dirty="0"/>
              </a:p>
            </p:txBody>
          </p:sp>
        </mc:Choice>
        <mc:Fallback xmlns="">
          <p:sp>
            <p:nvSpPr>
              <p:cNvPr id="6" name="Content Placeholder 5">
                <a:extLst>
                  <a:ext uri="{FF2B5EF4-FFF2-40B4-BE49-F238E27FC236}">
                    <a16:creationId xmlns:a16="http://schemas.microsoft.com/office/drawing/2014/main" id="{EB3E1018-9134-462F-9C1F-843BEDE9B813}"/>
                  </a:ext>
                </a:extLst>
              </p:cNvPr>
              <p:cNvSpPr>
                <a:spLocks noGrp="1" noRot="1" noChangeAspect="1" noMove="1" noResize="1" noEditPoints="1" noAdjustHandles="1" noChangeArrowheads="1" noChangeShapeType="1" noTextEdit="1"/>
              </p:cNvSpPr>
              <p:nvPr>
                <p:ph sz="half" idx="2"/>
              </p:nvPr>
            </p:nvSpPr>
            <p:spPr>
              <a:xfrm>
                <a:off x="166868" y="1568426"/>
                <a:ext cx="5624603" cy="4491980"/>
              </a:xfrm>
              <a:blipFill>
                <a:blip r:embed="rId4"/>
                <a:stretch>
                  <a:fillRect l="-975" t="-1221"/>
                </a:stretch>
              </a:blipFill>
            </p:spPr>
            <p:txBody>
              <a:bodyPr/>
              <a:lstStyle/>
              <a:p>
                <a:r>
                  <a:rPr lang="en-US">
                    <a:noFill/>
                  </a:rPr>
                  <a:t> </a:t>
                </a:r>
              </a:p>
            </p:txBody>
          </p:sp>
        </mc:Fallback>
      </mc:AlternateContent>
      <p:pic>
        <p:nvPicPr>
          <p:cNvPr id="9" name="Content Placeholder 8">
            <a:extLst>
              <a:ext uri="{FF2B5EF4-FFF2-40B4-BE49-F238E27FC236}">
                <a16:creationId xmlns:a16="http://schemas.microsoft.com/office/drawing/2014/main" id="{417C5FC0-472F-4A30-843D-3DD686165224}"/>
              </a:ext>
            </a:extLst>
          </p:cNvPr>
          <p:cNvPicPr>
            <a:picLocks noGrp="1"/>
          </p:cNvPicPr>
          <p:nvPr>
            <p:ph sz="quarter" idx="10"/>
          </p:nvPr>
        </p:nvPicPr>
        <p:blipFill>
          <a:blip r:embed="rId5">
            <a:extLst>
              <a:ext uri="{28A0092B-C50C-407E-A947-70E740481C1C}">
                <a14:useLocalDpi xmlns:a14="http://schemas.microsoft.com/office/drawing/2010/main" val="0"/>
              </a:ext>
            </a:extLst>
          </a:blip>
          <a:srcRect/>
          <a:stretch/>
        </p:blipFill>
        <p:spPr>
          <a:xfrm>
            <a:off x="5980114" y="1568426"/>
            <a:ext cx="5653085" cy="4416473"/>
          </a:xfrm>
          <a:prstGeom prst="rect">
            <a:avLst/>
          </a:prstGeom>
        </p:spPr>
      </p:pic>
      <p:sp>
        <p:nvSpPr>
          <p:cNvPr id="4" name="Slide Number Placeholder 3">
            <a:extLst>
              <a:ext uri="{FF2B5EF4-FFF2-40B4-BE49-F238E27FC236}">
                <a16:creationId xmlns:a16="http://schemas.microsoft.com/office/drawing/2014/main" id="{38AE4A10-DDA0-4B25-B6D5-EA77E86D523F}"/>
              </a:ext>
            </a:extLst>
          </p:cNvPr>
          <p:cNvSpPr>
            <a:spLocks noGrp="1"/>
          </p:cNvSpPr>
          <p:nvPr>
            <p:ph type="sldNum" sz="quarter" idx="4"/>
          </p:nvPr>
        </p:nvSpPr>
        <p:spPr/>
        <p:txBody>
          <a:bodyPr/>
          <a:lstStyle/>
          <a:p>
            <a:fld id="{B99D2FB9-09E5-4D19-B83C-3A0BE6A71AF3}" type="slidenum">
              <a:rPr lang="en-GB" smtClean="0"/>
              <a:t>8</a:t>
            </a:fld>
            <a:endParaRPr lang="en-GB" dirty="0"/>
          </a:p>
        </p:txBody>
      </p:sp>
      <p:sp>
        <p:nvSpPr>
          <p:cNvPr id="2" name="Footer Placeholder 1">
            <a:extLst>
              <a:ext uri="{FF2B5EF4-FFF2-40B4-BE49-F238E27FC236}">
                <a16:creationId xmlns:a16="http://schemas.microsoft.com/office/drawing/2014/main" id="{46529D5D-9342-4956-A88E-6B83284F7F76}"/>
              </a:ext>
            </a:extLst>
          </p:cNvPr>
          <p:cNvSpPr>
            <a:spLocks noGrp="1"/>
          </p:cNvSpPr>
          <p:nvPr>
            <p:ph type="ftr" sz="quarter" idx="11"/>
          </p:nvPr>
        </p:nvSpPr>
        <p:spPr/>
        <p:txBody>
          <a:bodyPr/>
          <a:lstStyle/>
          <a:p>
            <a:r>
              <a:rPr lang="en-GB"/>
              <a:t>21st joint workshop on electron cyclotron emission (ECE) and electron cyclotron resonance heating (ECRH), ITER Organisation, 20-24 June 2022</a:t>
            </a:r>
            <a:endParaRPr lang="en-GB" dirty="0"/>
          </a:p>
        </p:txBody>
      </p:sp>
    </p:spTree>
    <p:extLst>
      <p:ext uri="{BB962C8B-B14F-4D97-AF65-F5344CB8AC3E}">
        <p14:creationId xmlns:p14="http://schemas.microsoft.com/office/powerpoint/2010/main" val="109868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A15E2-83DA-42F2-BF7F-609AD068CDFB}"/>
              </a:ext>
            </a:extLst>
          </p:cNvPr>
          <p:cNvSpPr>
            <a:spLocks noGrp="1"/>
          </p:cNvSpPr>
          <p:nvPr>
            <p:ph type="title"/>
          </p:nvPr>
        </p:nvSpPr>
        <p:spPr/>
        <p:txBody>
          <a:bodyPr/>
          <a:lstStyle/>
          <a:p>
            <a:r>
              <a:rPr lang="en-GB" dirty="0" err="1"/>
              <a:t>Okhawa</a:t>
            </a:r>
            <a:r>
              <a:rPr lang="en-GB" dirty="0"/>
              <a:t> was the most efficient current drive mechanism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3AAFC7-3B26-438B-93E3-DB51BCB7C3C9}"/>
                  </a:ext>
                </a:extLst>
              </p:cNvPr>
              <p:cNvSpPr>
                <a:spLocks noGrp="1"/>
              </p:cNvSpPr>
              <p:nvPr>
                <p:ph sz="half" idx="2"/>
              </p:nvPr>
            </p:nvSpPr>
            <p:spPr/>
            <p:txBody>
              <a:bodyPr>
                <a:normAutofit/>
              </a:bodyPr>
              <a:lstStyle/>
              <a:p>
                <a:pPr marL="285750" indent="-285750">
                  <a:buFont typeface="Arial" panose="020B0604020202020204" pitchFamily="34" charset="0"/>
                  <a:buChar char="•"/>
                </a:pPr>
                <a:r>
                  <a:rPr lang="en-GB" sz="2000" dirty="0"/>
                  <a:t>Know harmonic and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𝑁</m:t>
                        </m:r>
                      </m:e>
                      <m:sub>
                        <m:r>
                          <a:rPr lang="en-GB" sz="2000" b="0" i="1" smtClean="0">
                            <a:latin typeface="Cambria Math" panose="02040503050406030204" pitchFamily="18" charset="0"/>
                          </a:rPr>
                          <m:t>∥</m:t>
                        </m:r>
                      </m:sub>
                    </m:sSub>
                  </m:oMath>
                </a14:m>
                <a:r>
                  <a:rPr lang="en-GB" sz="2000" dirty="0"/>
                  <a:t> so we know sign of resonant electron velocity</a:t>
                </a:r>
              </a:p>
              <a:p>
                <a:pPr marL="285750" indent="-285750">
                  <a:buFont typeface="Arial" panose="020B0604020202020204" pitchFamily="34" charset="0"/>
                  <a:buChar char="•"/>
                </a:pPr>
                <a:endParaRPr lang="en-GB" sz="2000" dirty="0"/>
              </a:p>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1=</m:t>
                      </m:r>
                      <m:f>
                        <m:fPr>
                          <m:ctrlPr>
                            <a:rPr lang="en-GB" i="1">
                              <a:latin typeface="Cambria Math" panose="02040503050406030204" pitchFamily="18" charset="0"/>
                            </a:rPr>
                          </m:ctrlPr>
                        </m:fPr>
                        <m:num>
                          <m:r>
                            <a:rPr lang="en-GB" i="1">
                              <a:latin typeface="Cambria Math" panose="02040503050406030204" pitchFamily="18" charset="0"/>
                            </a:rPr>
                            <m:t>𝑛𝑌</m:t>
                          </m:r>
                        </m:num>
                        <m:den>
                          <m:r>
                            <a:rPr lang="en-GB" i="1">
                              <a:latin typeface="Cambria Math" panose="02040503050406030204" pitchFamily="18" charset="0"/>
                            </a:rPr>
                            <m:t>𝛾</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m:t>
                              </m:r>
                            </m:sub>
                          </m:sSub>
                          <m:r>
                            <a:rPr lang="en-GB" i="1">
                              <a:latin typeface="Cambria Math" panose="02040503050406030204" pitchFamily="18" charset="0"/>
                            </a:rPr>
                            <m:t>)</m:t>
                          </m:r>
                        </m:den>
                      </m:f>
                      <m:r>
                        <a:rPr lang="fr-FR" i="1">
                          <a:latin typeface="Cambria Math" panose="02040503050406030204" pitchFamily="18" charset="0"/>
                        </a:rPr>
                        <m:t>+</m:t>
                      </m:r>
                      <m:sSub>
                        <m:sSubPr>
                          <m:ctrlPr>
                            <a:rPr lang="en-GB" i="1">
                              <a:latin typeface="Cambria Math" panose="02040503050406030204" pitchFamily="18" charset="0"/>
                            </a:rPr>
                          </m:ctrlPr>
                        </m:sSubPr>
                        <m:e>
                          <m:r>
                            <a:rPr lang="fr-FR" i="1">
                              <a:latin typeface="Cambria Math" panose="02040503050406030204" pitchFamily="18" charset="0"/>
                            </a:rPr>
                            <m:t>𝑁</m:t>
                          </m:r>
                        </m:e>
                        <m:sub>
                          <m:r>
                            <a:rPr lang="fr-FR">
                              <a:latin typeface="Cambria Math" panose="02040503050406030204" pitchFamily="18" charset="0"/>
                            </a:rPr>
                            <m:t>∥</m:t>
                          </m:r>
                        </m:sub>
                      </m:sSub>
                      <m:sSub>
                        <m:sSubPr>
                          <m:ctrlPr>
                            <a:rPr lang="en-GB" i="1">
                              <a:latin typeface="Cambria Math" panose="02040503050406030204" pitchFamily="18" charset="0"/>
                            </a:rPr>
                          </m:ctrlPr>
                        </m:sSubPr>
                        <m:e>
                          <m:r>
                            <m:rPr>
                              <m:sty m:val="p"/>
                            </m:rPr>
                            <a:rPr lang="fr-FR">
                              <a:latin typeface="Cambria Math" panose="02040503050406030204" pitchFamily="18" charset="0"/>
                            </a:rPr>
                            <m:t>β</m:t>
                          </m:r>
                        </m:e>
                        <m:sub>
                          <m:r>
                            <a:rPr lang="fr-FR">
                              <a:latin typeface="Cambria Math" panose="02040503050406030204" pitchFamily="18" charset="0"/>
                            </a:rPr>
                            <m:t>∥</m:t>
                          </m:r>
                        </m:sub>
                      </m:sSub>
                    </m:oMath>
                  </m:oMathPara>
                </a14:m>
                <a:endParaRPr lang="en-GB" dirty="0"/>
              </a:p>
              <a:p>
                <a:endParaRPr lang="en-GB" sz="2000" dirty="0"/>
              </a:p>
              <a:p>
                <a:pPr marL="285750" indent="-285750">
                  <a:buFont typeface="Arial" panose="020B0604020202020204" pitchFamily="34" charset="0"/>
                  <a:buChar char="•"/>
                </a:pPr>
                <a:r>
                  <a:rPr lang="en-GB" sz="2000" dirty="0"/>
                  <a:t>Using sign of current we can figure out if Fisch-Boozer or </a:t>
                </a:r>
                <a:r>
                  <a:rPr lang="en-GB" sz="2000" dirty="0" err="1"/>
                  <a:t>Okhawa</a:t>
                </a:r>
                <a:r>
                  <a:rPr lang="en-GB" sz="2000" dirty="0"/>
                  <a:t> current</a:t>
                </a:r>
              </a:p>
              <a:p>
                <a:pPr marL="285750" indent="-285750">
                  <a:buFont typeface="Arial" panose="020B0604020202020204" pitchFamily="34" charset="0"/>
                  <a:buChar char="•"/>
                </a:pPr>
                <a:r>
                  <a:rPr lang="en-GB" sz="2000" dirty="0"/>
                  <a:t>All optimal cases drive </a:t>
                </a:r>
                <a:r>
                  <a:rPr lang="en-GB" sz="2000" dirty="0" err="1"/>
                  <a:t>Okhawa</a:t>
                </a:r>
                <a:r>
                  <a:rPr lang="en-GB" sz="2000" dirty="0"/>
                  <a:t> current</a:t>
                </a:r>
              </a:p>
            </p:txBody>
          </p:sp>
        </mc:Choice>
        <mc:Fallback xmlns="">
          <p:sp>
            <p:nvSpPr>
              <p:cNvPr id="3" name="Content Placeholder 2">
                <a:extLst>
                  <a:ext uri="{FF2B5EF4-FFF2-40B4-BE49-F238E27FC236}">
                    <a16:creationId xmlns:a16="http://schemas.microsoft.com/office/drawing/2014/main" id="{943AAFC7-3B26-438B-93E3-DB51BCB7C3C9}"/>
                  </a:ext>
                </a:extLst>
              </p:cNvPr>
              <p:cNvSpPr>
                <a:spLocks noGrp="1" noRot="1" noChangeAspect="1" noMove="1" noResize="1" noEditPoints="1" noAdjustHandles="1" noChangeArrowheads="1" noChangeShapeType="1" noTextEdit="1"/>
              </p:cNvSpPr>
              <p:nvPr>
                <p:ph sz="half" idx="2"/>
              </p:nvPr>
            </p:nvSpPr>
            <p:spPr>
              <a:blipFill>
                <a:blip r:embed="rId4"/>
                <a:stretch>
                  <a:fillRect l="-975" t="-135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7A9DD20-C11F-4DB0-9D46-11E86338CB9A}"/>
              </a:ext>
            </a:extLst>
          </p:cNvPr>
          <p:cNvSpPr>
            <a:spLocks noGrp="1"/>
          </p:cNvSpPr>
          <p:nvPr>
            <p:ph type="sldNum" sz="quarter" idx="4"/>
          </p:nvPr>
        </p:nvSpPr>
        <p:spPr/>
        <p:txBody>
          <a:bodyPr/>
          <a:lstStyle/>
          <a:p>
            <a:fld id="{B99D2FB9-09E5-4D19-B83C-3A0BE6A71AF3}" type="slidenum">
              <a:rPr lang="en-GB" smtClean="0"/>
              <a:t>9</a:t>
            </a:fld>
            <a:endParaRPr lang="en-GB" dirty="0"/>
          </a:p>
        </p:txBody>
      </p:sp>
      <p:sp>
        <p:nvSpPr>
          <p:cNvPr id="7" name="Footer Placeholder 6">
            <a:extLst>
              <a:ext uri="{FF2B5EF4-FFF2-40B4-BE49-F238E27FC236}">
                <a16:creationId xmlns:a16="http://schemas.microsoft.com/office/drawing/2014/main" id="{87460F05-A9BA-4A42-B0DF-C1AD23F02BD4}"/>
              </a:ext>
            </a:extLst>
          </p:cNvPr>
          <p:cNvSpPr>
            <a:spLocks noGrp="1"/>
          </p:cNvSpPr>
          <p:nvPr>
            <p:ph type="ftr" sz="quarter" idx="11"/>
          </p:nvPr>
        </p:nvSpPr>
        <p:spPr/>
        <p:txBody>
          <a:bodyPr/>
          <a:lstStyle/>
          <a:p>
            <a:r>
              <a:rPr lang="en-GB"/>
              <a:t>21st joint workshop on electron cyclotron emission (ECE) and electron cyclotron resonance heating (ECRH), ITER Organisation, 20-24 June 2022</a:t>
            </a:r>
            <a:endParaRPr lang="en-GB" dirty="0"/>
          </a:p>
        </p:txBody>
      </p:sp>
      <p:pic>
        <p:nvPicPr>
          <p:cNvPr id="10" name="Content Placeholder 9" descr="Chart, scatter chart&#10;&#10;Description automatically generated">
            <a:extLst>
              <a:ext uri="{FF2B5EF4-FFF2-40B4-BE49-F238E27FC236}">
                <a16:creationId xmlns:a16="http://schemas.microsoft.com/office/drawing/2014/main" id="{365EBFF6-78F9-48B1-91D8-0357D69FF406}"/>
              </a:ext>
            </a:extLst>
          </p:cNvPr>
          <p:cNvPicPr>
            <a:picLocks noGrp="1" noChangeAspect="1"/>
          </p:cNvPicPr>
          <p:nvPr>
            <p:ph sz="quarter" idx="10"/>
          </p:nvPr>
        </p:nvPicPr>
        <p:blipFill>
          <a:blip r:embed="rId5">
            <a:extLst>
              <a:ext uri="{28A0092B-C50C-407E-A947-70E740481C1C}">
                <a14:useLocalDpi xmlns:a14="http://schemas.microsoft.com/office/drawing/2010/main" val="0"/>
              </a:ext>
            </a:extLst>
          </a:blip>
          <a:stretch>
            <a:fillRect/>
          </a:stretch>
        </p:blipFill>
        <p:spPr>
          <a:xfrm>
            <a:off x="5980113" y="1656755"/>
            <a:ext cx="5653087" cy="4239815"/>
          </a:xfrm>
          <a:prstGeom prst="rect">
            <a:avLst/>
          </a:prstGeom>
        </p:spPr>
      </p:pic>
    </p:spTree>
    <p:extLst>
      <p:ext uri="{BB962C8B-B14F-4D97-AF65-F5344CB8AC3E}">
        <p14:creationId xmlns:p14="http://schemas.microsoft.com/office/powerpoint/2010/main" val="2108704015"/>
      </p:ext>
    </p:extLst>
  </p:cSld>
  <p:clrMapOvr>
    <a:masterClrMapping/>
  </p:clrMapOvr>
</p:sld>
</file>

<file path=ppt/theme/theme1.xml><?xml version="1.0" encoding="utf-8"?>
<a:theme xmlns:a="http://schemas.openxmlformats.org/drawingml/2006/main" name="UKAEA-w">
  <a:themeElements>
    <a:clrScheme name="Custom 1">
      <a:dk1>
        <a:srgbClr val="002F56"/>
      </a:dk1>
      <a:lt1>
        <a:srgbClr val="FFFFFF"/>
      </a:lt1>
      <a:dk2>
        <a:srgbClr val="000000"/>
      </a:dk2>
      <a:lt2>
        <a:srgbClr val="D1D2D3"/>
      </a:lt2>
      <a:accent1>
        <a:srgbClr val="002F56"/>
      </a:accent1>
      <a:accent2>
        <a:srgbClr val="F6D34D"/>
      </a:accent2>
      <a:accent3>
        <a:srgbClr val="006F45"/>
      </a:accent3>
      <a:accent4>
        <a:srgbClr val="0082CA"/>
      </a:accent4>
      <a:accent5>
        <a:srgbClr val="C9242C"/>
      </a:accent5>
      <a:accent6>
        <a:srgbClr val="808283"/>
      </a:accent6>
      <a:hlink>
        <a:srgbClr val="002F56"/>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2" id="{A91B6F11-F28B-3645-974B-3C6C4F75442A}" vid="{BB82078F-5EBB-014B-AD18-E9A65C103E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6C5CB6A2B9D84C84AB4146AE42AD99" ma:contentTypeVersion="13" ma:contentTypeDescription="Create a new document." ma:contentTypeScope="" ma:versionID="1b70acb1f8cac74f765d56afab4f7776">
  <xsd:schema xmlns:xsd="http://www.w3.org/2001/XMLSchema" xmlns:xs="http://www.w3.org/2001/XMLSchema" xmlns:p="http://schemas.microsoft.com/office/2006/metadata/properties" xmlns:ns3="644d43cc-d34d-4b4c-8c9d-5d2fbae3af3b" xmlns:ns4="071bdee2-2c4e-41ca-9226-dff32729e29b" targetNamespace="http://schemas.microsoft.com/office/2006/metadata/properties" ma:root="true" ma:fieldsID="9e6bf9bf37ae43d7c437c7b679296718" ns3:_="" ns4:_="">
    <xsd:import namespace="644d43cc-d34d-4b4c-8c9d-5d2fbae3af3b"/>
    <xsd:import namespace="071bdee2-2c4e-41ca-9226-dff32729e29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4d43cc-d34d-4b4c-8c9d-5d2fbae3af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1bdee2-2c4e-41ca-9226-dff32729e29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41B29D-9C8B-4B18-B3E4-8F0F84A2092F}">
  <ds:schemaRefs>
    <ds:schemaRef ds:uri="http://schemas.microsoft.com/sharepoint/v3/contenttype/forms"/>
  </ds:schemaRefs>
</ds:datastoreItem>
</file>

<file path=customXml/itemProps2.xml><?xml version="1.0" encoding="utf-8"?>
<ds:datastoreItem xmlns:ds="http://schemas.openxmlformats.org/officeDocument/2006/customXml" ds:itemID="{4860E050-270F-43C6-AE26-3755398F7A62}">
  <ds:schemaRefs>
    <ds:schemaRef ds:uri="071bdee2-2c4e-41ca-9226-dff32729e29b"/>
    <ds:schemaRef ds:uri="644d43cc-d34d-4b4c-8c9d-5d2fbae3af3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32AA14C-0780-4C7C-971D-DDE0252FCBD1}">
  <ds:schemaRefs>
    <ds:schemaRef ds:uri="071bdee2-2c4e-41ca-9226-dff32729e29b"/>
    <ds:schemaRef ds:uri="644d43cc-d34d-4b4c-8c9d-5d2fbae3af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UKAEA-w</Template>
  <TotalTime>1659</TotalTime>
  <Words>2907</Words>
  <Application>Microsoft Office PowerPoint</Application>
  <PresentationFormat>Widescreen</PresentationFormat>
  <Paragraphs>184</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Cambria Math</vt:lpstr>
      <vt:lpstr>Segoe UI</vt:lpstr>
      <vt:lpstr>UKAEA-w</vt:lpstr>
      <vt:lpstr>PowerPoint Presentation</vt:lpstr>
      <vt:lpstr>STEP has an option for EBW due to high predicted current drive efficiency</vt:lpstr>
      <vt:lpstr>Large parameter spaces necessitates a simplified modelling approach</vt:lpstr>
      <vt:lpstr>GENRAY and CQL3D were used to estimate the optimum EBW current drive efficiency</vt:lpstr>
      <vt:lpstr>GENRAY and CQL3D were used to estimate the optimum EBW current drive efficiency</vt:lpstr>
      <vt:lpstr>GENRAY and CQL3D were used to estimate the optimum EBW current drive efficiency</vt:lpstr>
      <vt:lpstr>For all SPRs ζ_CD was ~3 times larger than EC. Access is limited to ρ≥0.5</vt:lpstr>
      <vt:lpstr>2nd harmonic absorption and N_∥&lt;0 gave optimal current drive for ρ=0.5-0.7</vt:lpstr>
      <vt:lpstr>Okhawa was the most efficient current drive mechanism</vt:lpstr>
      <vt:lpstr>The EBW resonant interaction is close to the trapped-passing boundary</vt:lpstr>
      <vt:lpstr>The absorption is affected by both Doppler broadening and relativistic downshifting</vt:lpstr>
      <vt:lpstr>The absorption is affected by both Doppler broadening and relativistic downshifting</vt:lpstr>
      <vt:lpstr>Negative N_∥ reduces Doppler broadening as 〖|N〗_∥ | shrinks </vt:lpstr>
      <vt:lpstr>Conclusions</vt:lpstr>
      <vt:lpstr>Further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 Thomas</dc:creator>
  <cp:lastModifiedBy>Wilson, Thomas</cp:lastModifiedBy>
  <cp:revision>10</cp:revision>
  <dcterms:created xsi:type="dcterms:W3CDTF">2022-06-06T08:51:02Z</dcterms:created>
  <dcterms:modified xsi:type="dcterms:W3CDTF">2022-06-23T14:45:55Z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759de7-3255-46b5-8dfe-736652f9c6c1_Enabled">
    <vt:lpwstr>true</vt:lpwstr>
  </property>
  <property fmtid="{D5CDD505-2E9C-101B-9397-08002B2CF9AE}" pid="3" name="MSIP_Label_22759de7-3255-46b5-8dfe-736652f9c6c1_SetDate">
    <vt:lpwstr>2022-06-06T08:51:02Z</vt:lpwstr>
  </property>
  <property fmtid="{D5CDD505-2E9C-101B-9397-08002B2CF9AE}" pid="4" name="MSIP_Label_22759de7-3255-46b5-8dfe-736652f9c6c1_Method">
    <vt:lpwstr>Standard</vt:lpwstr>
  </property>
  <property fmtid="{D5CDD505-2E9C-101B-9397-08002B2CF9AE}" pid="5" name="MSIP_Label_22759de7-3255-46b5-8dfe-736652f9c6c1_Name">
    <vt:lpwstr>22759de7-3255-46b5-8dfe-736652f9c6c1</vt:lpwstr>
  </property>
  <property fmtid="{D5CDD505-2E9C-101B-9397-08002B2CF9AE}" pid="6" name="MSIP_Label_22759de7-3255-46b5-8dfe-736652f9c6c1_SiteId">
    <vt:lpwstr>c6ac664b-ae27-4d5d-b4e6-bb5717196fc7</vt:lpwstr>
  </property>
  <property fmtid="{D5CDD505-2E9C-101B-9397-08002B2CF9AE}" pid="7" name="MSIP_Label_22759de7-3255-46b5-8dfe-736652f9c6c1_ActionId">
    <vt:lpwstr>b63da18d-7a3d-4efd-90e5-0de9275d06af</vt:lpwstr>
  </property>
  <property fmtid="{D5CDD505-2E9C-101B-9397-08002B2CF9AE}" pid="8" name="MSIP_Label_22759de7-3255-46b5-8dfe-736652f9c6c1_ContentBits">
    <vt:lpwstr>0</vt:lpwstr>
  </property>
  <property fmtid="{D5CDD505-2E9C-101B-9397-08002B2CF9AE}" pid="9" name="ContentTypeId">
    <vt:lpwstr>0x0101008A6C5CB6A2B9D84C84AB4146AE42AD99</vt:lpwstr>
  </property>
</Properties>
</file>