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65" r:id="rId2"/>
    <p:sldId id="1017" r:id="rId3"/>
    <p:sldId id="1040" r:id="rId4"/>
    <p:sldId id="1061" r:id="rId5"/>
    <p:sldId id="1062" r:id="rId6"/>
    <p:sldId id="1063" r:id="rId7"/>
    <p:sldId id="1064" r:id="rId8"/>
    <p:sldId id="1065" r:id="rId9"/>
    <p:sldId id="1073" r:id="rId10"/>
    <p:sldId id="1074" r:id="rId11"/>
    <p:sldId id="1076" r:id="rId12"/>
    <p:sldId id="1066" r:id="rId13"/>
    <p:sldId id="1067" r:id="rId14"/>
    <p:sldId id="1068" r:id="rId15"/>
    <p:sldId id="1070" r:id="rId16"/>
    <p:sldId id="1069" r:id="rId17"/>
    <p:sldId id="1075" r:id="rId18"/>
    <p:sldId id="1071" r:id="rId19"/>
    <p:sldId id="1072" r:id="rId20"/>
    <p:sldId id="1012" r:id="rId21"/>
    <p:sldId id="1015" r:id="rId22"/>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6600"/>
    <a:srgbClr val="FFFFCC"/>
    <a:srgbClr val="000066"/>
    <a:srgbClr val="CCFFFF"/>
    <a:srgbClr val="003300"/>
    <a:srgbClr val="CCFFCC"/>
    <a:srgbClr val="0000FF"/>
    <a:srgbClr val="CC0000"/>
    <a:srgbClr val="EAE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81" autoAdjust="0"/>
    <p:restoredTop sz="90929"/>
  </p:normalViewPr>
  <p:slideViewPr>
    <p:cSldViewPr>
      <p:cViewPr varScale="1">
        <p:scale>
          <a:sx n="58" d="100"/>
          <a:sy n="58" d="100"/>
        </p:scale>
        <p:origin x="-129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29BDB431-57D8-4029-93AF-23D5174508EC}" type="datetimeFigureOut">
              <a:rPr lang="en-US"/>
              <a:pPr>
                <a:defRPr/>
              </a:pPr>
              <a:t>6/20/2022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C39C70AA-4872-48D4-B5E5-8FAD017F9E0B}" type="slidenum">
              <a:rPr lang="en-US"/>
              <a:pPr>
                <a:defRPr/>
              </a:pPr>
              <a:t>‹#›</a:t>
            </a:fld>
            <a:endParaRPr lang="en-US"/>
          </a:p>
        </p:txBody>
      </p:sp>
    </p:spTree>
    <p:extLst>
      <p:ext uri="{BB962C8B-B14F-4D97-AF65-F5344CB8AC3E}">
        <p14:creationId xmlns="" xmlns:p14="http://schemas.microsoft.com/office/powerpoint/2010/main" val="287139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3E2214-5EC7-4D3E-9F9B-3DD2996183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60920-05D7-40F5-808F-56ECFC2655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6A761-9CB4-4AC2-B28A-CF8BB8A130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8156D-DC55-4746-AAB4-B0B97753CA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98BA55-4F1D-409F-A8FE-5953B3A50E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C35-1EB2-4CD4-AF93-C990E5CE82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D18A0-4DB5-4487-BDB5-ED30129658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4D9B6C-F59A-43D9-943E-608F6BC251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12521B-28B7-4A70-B8DF-B857F4BAC6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FDB90B-26C0-44BD-A634-37C40D6C1B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D2E37A-6321-4DD9-9ADB-74610AF3AA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D2C90-EFA8-405A-A71C-0E121E0C09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C4263E-C098-4702-BDF0-895915CFF7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C21951-5E58-47D5-8E42-8198A787FD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533400"/>
            <a:ext cx="9144000" cy="990600"/>
          </a:xfrm>
        </p:spPr>
        <p:txBody>
          <a:bodyPr/>
          <a:lstStyle/>
          <a:p>
            <a:r>
              <a:rPr lang="en-GB" sz="2400" b="1" dirty="0" smtClean="0">
                <a:latin typeface="Arial" pitchFamily="34" charset="0"/>
                <a:cs typeface="Arial" pitchFamily="34" charset="0"/>
              </a:rPr>
              <a:t>ECRH experiments on </a:t>
            </a:r>
            <a:r>
              <a:rPr lang="en-GB" sz="2400" b="1" dirty="0" err="1" smtClean="0">
                <a:latin typeface="Arial" pitchFamily="34" charset="0"/>
                <a:cs typeface="Arial" pitchFamily="34" charset="0"/>
              </a:rPr>
              <a:t>Tokamaks</a:t>
            </a:r>
            <a:r>
              <a:rPr lang="en-GB" sz="2400" b="1" dirty="0" smtClean="0">
                <a:latin typeface="Arial" pitchFamily="34" charset="0"/>
                <a:cs typeface="Arial" pitchFamily="34" charset="0"/>
              </a:rPr>
              <a:t> SST-1 &amp; </a:t>
            </a:r>
            <a:r>
              <a:rPr lang="en-GB" sz="2400" b="1" dirty="0" err="1" smtClean="0">
                <a:latin typeface="Arial" pitchFamily="34" charset="0"/>
                <a:cs typeface="Arial" pitchFamily="34" charset="0"/>
              </a:rPr>
              <a:t>Aditya</a:t>
            </a:r>
            <a:r>
              <a:rPr lang="en-GB" sz="2400" b="1" dirty="0" smtClean="0">
                <a:latin typeface="Arial" pitchFamily="34" charset="0"/>
                <a:cs typeface="Arial" pitchFamily="34" charset="0"/>
              </a:rPr>
              <a:t>-U</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GB" sz="2400" b="1" dirty="0" smtClean="0">
                <a:latin typeface="Arial" pitchFamily="34" charset="0"/>
                <a:cs typeface="Arial" pitchFamily="34" charset="0"/>
              </a:rPr>
              <a:t>and ECRH </a:t>
            </a:r>
            <a:r>
              <a:rPr lang="en-GB" sz="2400" b="1" dirty="0" err="1" smtClean="0">
                <a:latin typeface="Arial" pitchFamily="34" charset="0"/>
                <a:cs typeface="Arial" pitchFamily="34" charset="0"/>
              </a:rPr>
              <a:t>upgradation</a:t>
            </a:r>
            <a:r>
              <a:rPr lang="en-GB" sz="2400" b="1" dirty="0" smtClean="0">
                <a:latin typeface="Arial" pitchFamily="34" charset="0"/>
                <a:cs typeface="Arial" pitchFamily="34" charset="0"/>
              </a:rPr>
              <a:t> plan for SST-1</a:t>
            </a:r>
            <a:endParaRPr lang="en-US" sz="2400" b="1" dirty="0" smtClean="0">
              <a:solidFill>
                <a:srgbClr val="000066"/>
              </a:solidFill>
              <a:latin typeface="Arial" pitchFamily="34" charset="0"/>
              <a:cs typeface="Arial" pitchFamily="34" charset="0"/>
            </a:endParaRPr>
          </a:p>
        </p:txBody>
      </p:sp>
      <p:sp>
        <p:nvSpPr>
          <p:cNvPr id="11267" name="Rectangle 3"/>
          <p:cNvSpPr>
            <a:spLocks noGrp="1" noChangeArrowheads="1"/>
          </p:cNvSpPr>
          <p:nvPr>
            <p:ph type="subTitle" idx="1"/>
          </p:nvPr>
        </p:nvSpPr>
        <p:spPr>
          <a:xfrm>
            <a:off x="533400" y="5334000"/>
            <a:ext cx="7924800" cy="914400"/>
          </a:xfrm>
        </p:spPr>
        <p:txBody>
          <a:bodyPr/>
          <a:lstStyle/>
          <a:p>
            <a:pPr eaLnBrk="1" hangingPunct="1"/>
            <a:r>
              <a:rPr lang="en-US" sz="2000" b="1" dirty="0" smtClean="0"/>
              <a:t>Institute for Plasma Research</a:t>
            </a:r>
          </a:p>
          <a:p>
            <a:pPr eaLnBrk="1" hangingPunct="1"/>
            <a:r>
              <a:rPr lang="en-US" sz="2000" b="1" dirty="0" err="1" smtClean="0"/>
              <a:t>Bhat</a:t>
            </a:r>
            <a:r>
              <a:rPr lang="en-US" sz="2000" b="1" dirty="0" smtClean="0"/>
              <a:t>, </a:t>
            </a:r>
            <a:r>
              <a:rPr lang="en-US" sz="2000" b="1" dirty="0" err="1" smtClean="0"/>
              <a:t>Gandhinagar</a:t>
            </a:r>
            <a:r>
              <a:rPr lang="en-US" sz="2000" b="1" dirty="0" smtClean="0"/>
              <a:t> (Gujarat), India</a:t>
            </a:r>
          </a:p>
        </p:txBody>
      </p:sp>
      <p:sp>
        <p:nvSpPr>
          <p:cNvPr id="11268" name="Line 4"/>
          <p:cNvSpPr>
            <a:spLocks noChangeShapeType="1"/>
          </p:cNvSpPr>
          <p:nvPr/>
        </p:nvSpPr>
        <p:spPr bwMode="auto">
          <a:xfrm>
            <a:off x="1066800" y="1524000"/>
            <a:ext cx="7162800" cy="0"/>
          </a:xfrm>
          <a:prstGeom prst="line">
            <a:avLst/>
          </a:prstGeom>
          <a:noFill/>
          <a:ln w="76200">
            <a:solidFill>
              <a:srgbClr val="800000"/>
            </a:solidFill>
            <a:round/>
            <a:headEnd/>
            <a:tailEnd/>
          </a:ln>
        </p:spPr>
        <p:txBody>
          <a:bodyPr/>
          <a:lstStyle/>
          <a:p>
            <a:endParaRPr lang="en-US"/>
          </a:p>
        </p:txBody>
      </p:sp>
      <p:sp>
        <p:nvSpPr>
          <p:cNvPr id="43009" name="Rectangle 1"/>
          <p:cNvSpPr>
            <a:spLocks noChangeArrowheads="1"/>
          </p:cNvSpPr>
          <p:nvPr/>
        </p:nvSpPr>
        <p:spPr bwMode="auto">
          <a:xfrm>
            <a:off x="542925" y="3962400"/>
            <a:ext cx="8305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Dr. </a:t>
            </a:r>
            <a:r>
              <a:rPr kumimoji="0" lang="en-US" b="1" i="0" u="none" strike="noStrike" cap="none" normalizeH="0" baseline="0" dirty="0" err="1" smtClean="0">
                <a:ln>
                  <a:noFill/>
                </a:ln>
                <a:effectLst/>
                <a:latin typeface="Arial" pitchFamily="34" charset="0"/>
                <a:ea typeface="Times New Roman" pitchFamily="18" charset="0"/>
                <a:cs typeface="Arial" pitchFamily="34" charset="0"/>
              </a:rPr>
              <a:t>Braj</a:t>
            </a:r>
            <a:r>
              <a:rPr kumimoji="0" lang="en-US" b="1" i="0" u="none" strike="noStrike" cap="none" normalizeH="0" baseline="0" dirty="0" smtClean="0">
                <a:ln>
                  <a:noFill/>
                </a:ln>
                <a:effectLst/>
                <a:latin typeface="Arial" pitchFamily="34" charset="0"/>
                <a:ea typeface="Times New Roman" pitchFamily="18" charset="0"/>
                <a:cs typeface="Arial" pitchFamily="34" charset="0"/>
              </a:rPr>
              <a:t> Kishore Shukla</a:t>
            </a:r>
          </a:p>
          <a:p>
            <a:pPr marL="0" marR="0" lvl="0" indent="228600" algn="ctr"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cs typeface="Arial" pitchFamily="34" charset="0"/>
              </a:rPr>
              <a:t>(Division Head, High Power ECRH Systems)</a:t>
            </a:r>
            <a:endParaRPr kumimoji="0" lang="en-US" i="0" u="none" strike="noStrike" cap="none" normalizeH="0" baseline="0" dirty="0" smtClean="0">
              <a:ln>
                <a:noFill/>
              </a:ln>
              <a:effectLst/>
              <a:latin typeface="Arial" pitchFamily="34" charset="0"/>
              <a:cs typeface="Arial" pitchFamily="34" charset="0"/>
            </a:endParaRPr>
          </a:p>
        </p:txBody>
      </p:sp>
      <p:pic>
        <p:nvPicPr>
          <p:cNvPr id="9" name="Picture 1029" descr="http://www.ipr.res.in/iaeatm2015/images/IPR1.jpg"/>
          <p:cNvPicPr>
            <a:picLocks noChangeAspect="1" noChangeArrowheads="1"/>
          </p:cNvPicPr>
          <p:nvPr/>
        </p:nvPicPr>
        <p:blipFill>
          <a:blip r:embed="rId2"/>
          <a:srcRect l="10345" r="17241" b="27586"/>
          <a:stretch>
            <a:fillRect/>
          </a:stretch>
        </p:blipFill>
        <p:spPr bwMode="auto">
          <a:xfrm>
            <a:off x="3665219" y="2133600"/>
            <a:ext cx="1813562" cy="1295400"/>
          </a:xfrm>
          <a:prstGeom prst="rect">
            <a:avLst/>
          </a:prstGeom>
          <a:noFill/>
        </p:spPr>
      </p:pic>
      <p:sp>
        <p:nvSpPr>
          <p:cNvPr id="8"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Integration of new AMPS</a:t>
            </a:r>
          </a:p>
        </p:txBody>
      </p:sp>
      <p:pic>
        <p:nvPicPr>
          <p:cNvPr id="34818" name="Picture 2" descr="C:\Users\BK Shukla\Desktop\EC-22\Multi-Pulse Operation of gyrotron\Multi-Pulse Operation of gyrotron\FST\Fig 4.jpg"/>
          <p:cNvPicPr>
            <a:picLocks noChangeAspect="1" noChangeArrowheads="1"/>
          </p:cNvPicPr>
          <p:nvPr/>
        </p:nvPicPr>
        <p:blipFill>
          <a:blip r:embed="rId2" cstate="print"/>
          <a:srcRect/>
          <a:stretch>
            <a:fillRect/>
          </a:stretch>
        </p:blipFill>
        <p:spPr bwMode="auto">
          <a:xfrm>
            <a:off x="152400" y="3048000"/>
            <a:ext cx="3810000" cy="2857500"/>
          </a:xfrm>
          <a:prstGeom prst="rect">
            <a:avLst/>
          </a:prstGeom>
          <a:noFill/>
        </p:spPr>
      </p:pic>
      <p:pic>
        <p:nvPicPr>
          <p:cNvPr id="34819" name="Picture 3" descr="C:\Users\BK Shukla\Desktop\EC-22\Multi-Pulse Operation of gyrotron\Multi-Pulse Operation of gyrotron\FST\Fig 8.jpg"/>
          <p:cNvPicPr>
            <a:picLocks noChangeAspect="1" noChangeArrowheads="1"/>
          </p:cNvPicPr>
          <p:nvPr/>
        </p:nvPicPr>
        <p:blipFill>
          <a:blip r:embed="rId3"/>
          <a:srcRect/>
          <a:stretch>
            <a:fillRect/>
          </a:stretch>
        </p:blipFill>
        <p:spPr bwMode="auto">
          <a:xfrm>
            <a:off x="4267200" y="2692518"/>
            <a:ext cx="4567237" cy="3480821"/>
          </a:xfrm>
          <a:prstGeom prst="rect">
            <a:avLst/>
          </a:prstGeom>
          <a:noFill/>
        </p:spPr>
      </p:pic>
      <p:sp>
        <p:nvSpPr>
          <p:cNvPr id="11" name="Rectangle 10"/>
          <p:cNvSpPr/>
          <p:nvPr/>
        </p:nvSpPr>
        <p:spPr>
          <a:xfrm>
            <a:off x="381000" y="838200"/>
            <a:ext cx="8458200" cy="1323439"/>
          </a:xfrm>
          <a:prstGeom prst="rect">
            <a:avLst/>
          </a:prstGeom>
        </p:spPr>
        <p:txBody>
          <a:bodyPr wrap="square">
            <a:spAutoFit/>
          </a:bodyPr>
          <a:lstStyle/>
          <a:p>
            <a:pPr algn="just"/>
            <a:r>
              <a:rPr lang="en-GB" sz="2000" dirty="0" smtClean="0"/>
              <a:t>New AMPS is IGBT based power supply has 3 Phase AC input voltage, which is rectified and filtered to obtain un-regulated DC Voltage, which is fed to a PWM Controlled Inverter. The power supply is designed suitably to meet the critical requirement of pulsing with 1ms rise and 1ms fall time at full voltage 30kV</a:t>
            </a:r>
            <a:endParaRPr lang="en-US" sz="2000" dirty="0"/>
          </a:p>
        </p:txBody>
      </p:sp>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Integration of new </a:t>
            </a:r>
            <a:r>
              <a:rPr lang="en-US" b="1" dirty="0" smtClean="0">
                <a:latin typeface="Arial" charset="0"/>
              </a:rPr>
              <a:t>AMPS – DAC software </a:t>
            </a:r>
            <a:r>
              <a:rPr lang="en-US" b="1" dirty="0" err="1" smtClean="0">
                <a:latin typeface="Arial" charset="0"/>
              </a:rPr>
              <a:t>upgradation</a:t>
            </a:r>
            <a:endParaRPr lang="en-US" b="1" dirty="0" smtClean="0">
              <a:latin typeface="Arial" charset="0"/>
            </a:endParaRPr>
          </a:p>
        </p:txBody>
      </p:sp>
      <p:sp>
        <p:nvSpPr>
          <p:cNvPr id="11" name="Rectangle 10"/>
          <p:cNvSpPr/>
          <p:nvPr/>
        </p:nvSpPr>
        <p:spPr>
          <a:xfrm>
            <a:off x="152400" y="685800"/>
            <a:ext cx="8839200" cy="1323439"/>
          </a:xfrm>
          <a:prstGeom prst="rect">
            <a:avLst/>
          </a:prstGeom>
        </p:spPr>
        <p:txBody>
          <a:bodyPr wrap="square">
            <a:spAutoFit/>
          </a:bodyPr>
          <a:lstStyle/>
          <a:p>
            <a:pPr algn="just"/>
            <a:r>
              <a:rPr lang="en-GB" sz="2000" dirty="0" smtClean="0"/>
              <a:t>Power supply is interfaced with ECRH DAC and Software is modified accordingly</a:t>
            </a:r>
          </a:p>
          <a:p>
            <a:pPr algn="just"/>
            <a:r>
              <a:rPr lang="en-GB" sz="2000" dirty="0" smtClean="0"/>
              <a:t>Variable input to the power supply: </a:t>
            </a:r>
            <a:r>
              <a:rPr lang="en-GB" sz="2000" dirty="0" smtClean="0"/>
              <a:t>Time and voltage variation among the power supply to launch desired power  in different pulses</a:t>
            </a:r>
          </a:p>
          <a:p>
            <a:pPr algn="just"/>
            <a:r>
              <a:rPr lang="en-US" sz="2000" dirty="0" smtClean="0"/>
              <a:t>Software has option of 5 pulses in one shot, not any modulation at this moment</a:t>
            </a:r>
            <a:endParaRPr lang="en-GB" sz="2000" dirty="0" smtClean="0"/>
          </a:p>
        </p:txBody>
      </p:sp>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pic>
        <p:nvPicPr>
          <p:cNvPr id="2050" name="Picture 2" descr="C:\Users\BK Shukla\Desktop\EC-22\Multi-Pulse Operation of gyrotron\Figure 6.JPG"/>
          <p:cNvPicPr>
            <a:picLocks noChangeAspect="1" noChangeArrowheads="1"/>
          </p:cNvPicPr>
          <p:nvPr/>
        </p:nvPicPr>
        <p:blipFill>
          <a:blip r:embed="rId2"/>
          <a:srcRect/>
          <a:stretch>
            <a:fillRect/>
          </a:stretch>
        </p:blipFill>
        <p:spPr bwMode="auto">
          <a:xfrm>
            <a:off x="173862" y="2514600"/>
            <a:ext cx="8817738" cy="3430476"/>
          </a:xfrm>
          <a:prstGeom prst="rect">
            <a:avLst/>
          </a:prstGeom>
          <a:noFill/>
        </p:spPr>
      </p:pic>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Multi-pulse operation of 42GHz Gyrotron</a:t>
            </a:r>
            <a:endParaRPr lang="en-US" b="1" dirty="0" smtClean="0">
              <a:latin typeface="Arial" charset="0"/>
            </a:endParaRPr>
          </a:p>
        </p:txBody>
      </p:sp>
      <p:pic>
        <p:nvPicPr>
          <p:cNvPr id="458754" name="Picture 2" descr="C:\Users\BK Shukla\Desktop\RR-3 Two pulse Expt\IEEE-TPS2022\Fig 2.JPG"/>
          <p:cNvPicPr>
            <a:picLocks noChangeAspect="1" noChangeArrowheads="1"/>
          </p:cNvPicPr>
          <p:nvPr/>
        </p:nvPicPr>
        <p:blipFill>
          <a:blip r:embed="rId2"/>
          <a:srcRect/>
          <a:stretch>
            <a:fillRect/>
          </a:stretch>
        </p:blipFill>
        <p:spPr bwMode="auto">
          <a:xfrm>
            <a:off x="3297808" y="654050"/>
            <a:ext cx="5693791" cy="5670550"/>
          </a:xfrm>
          <a:prstGeom prst="rect">
            <a:avLst/>
          </a:prstGeom>
          <a:noFill/>
        </p:spPr>
      </p:pic>
      <p:sp>
        <p:nvSpPr>
          <p:cNvPr id="458755" name="Rectangle 3"/>
          <p:cNvSpPr>
            <a:spLocks noChangeArrowheads="1"/>
          </p:cNvSpPr>
          <p:nvPr/>
        </p:nvSpPr>
        <p:spPr bwMode="auto">
          <a:xfrm>
            <a:off x="76200" y="609600"/>
            <a:ext cx="32004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The power supply system of 42GHz Gyrotron is upgraded with a new advance anode power supply.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The rise and fall time of this power supply is ~1ms.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The main cathode high voltage power supply remains ON throughout the pulse and anode is pulsed to get the ECRH power for more than one pulse.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The pulse duration and ECRH power can be varied as per the requirement.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1</a:t>
            </a:r>
            <a:r>
              <a:rPr kumimoji="0" lang="en-GB" sz="1400" b="1" i="0" u="none" strike="noStrike" cap="none" normalizeH="0" baseline="30000" dirty="0" smtClean="0">
                <a:ln>
                  <a:noFill/>
                </a:ln>
                <a:solidFill>
                  <a:schemeClr val="tx1"/>
                </a:solidFill>
                <a:effectLst/>
                <a:latin typeface="Arial" pitchFamily="34" charset="0"/>
                <a:ea typeface="Times New Roman" pitchFamily="18" charset="0"/>
                <a:cs typeface="Mangal" pitchFamily="18" charset="0"/>
              </a:rPr>
              <a:t>st</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 pulse 13kV and 2</a:t>
            </a:r>
            <a:r>
              <a:rPr kumimoji="0" lang="en-GB" sz="1400" b="1" i="0" u="none" strike="noStrike" cap="none" normalizeH="0" baseline="30000" dirty="0" smtClean="0">
                <a:ln>
                  <a:noFill/>
                </a:ln>
                <a:solidFill>
                  <a:schemeClr val="tx1"/>
                </a:solidFill>
                <a:effectLst/>
                <a:latin typeface="Arial" pitchFamily="34" charset="0"/>
                <a:ea typeface="Times New Roman" pitchFamily="18" charset="0"/>
                <a:cs typeface="Mangal" pitchFamily="18" charset="0"/>
              </a:rPr>
              <a:t>nd</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 pulse 14kV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The power in first pulse is ~100kW and duration is 60ms. After a gap of 30ms second pulse is launched which has power ~150kW and duration is 100ms. </a:t>
            </a: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dirty="0" smtClean="0">
              <a:latin typeface="Arial" pitchFamily="34" charset="0"/>
              <a:ea typeface="Times New Roman" pitchFamily="18"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Thus ECRH power can be launched in the </a:t>
            </a:r>
            <a:r>
              <a:rPr kumimoji="0" lang="en-GB" sz="1400" b="1" i="0" u="none" strike="noStrike" cap="none" normalizeH="0" baseline="0" dirty="0" err="1" smtClean="0">
                <a:ln>
                  <a:noFill/>
                </a:ln>
                <a:solidFill>
                  <a:schemeClr val="tx1"/>
                </a:solidFill>
                <a:effectLst/>
                <a:latin typeface="Arial" pitchFamily="34" charset="0"/>
                <a:ea typeface="Times New Roman" pitchFamily="18" charset="0"/>
                <a:cs typeface="Mangal" pitchFamily="18" charset="0"/>
              </a:rPr>
              <a:t>tokamak</a:t>
            </a: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Mangal" pitchFamily="18" charset="0"/>
              </a:rPr>
              <a:t> as per the experimental demand</a:t>
            </a:r>
            <a:r>
              <a:rPr kumimoji="0" lang="en-US" sz="800" b="1" i="0" u="none" strike="noStrike" cap="none" normalizeH="0" baseline="0" dirty="0" smtClean="0">
                <a:ln>
                  <a:noFill/>
                </a:ln>
                <a:solidFill>
                  <a:schemeClr val="tx1"/>
                </a:solidFill>
                <a:effectLst/>
                <a:latin typeface="Arial" pitchFamily="34"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two pulse experiments in SST-1</a:t>
            </a:r>
          </a:p>
        </p:txBody>
      </p:sp>
      <p:sp>
        <p:nvSpPr>
          <p:cNvPr id="458755" name="Rectangle 3"/>
          <p:cNvSpPr>
            <a:spLocks noChangeArrowheads="1"/>
          </p:cNvSpPr>
          <p:nvPr/>
        </p:nvSpPr>
        <p:spPr bwMode="auto">
          <a:xfrm>
            <a:off x="76200" y="457200"/>
            <a:ext cx="9067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GB" sz="1400" b="1" dirty="0" smtClean="0"/>
              <a:t>In the recent ECRH results in SST-1, two ECRH pulses launched for plasma breakdown and heating simultaneously. The first pulse of 150kW power for 50ms duration and after a gap of 25ms another pulse is launched for 75ms. The breakdown is achieved successfully with first pulse as </a:t>
            </a:r>
            <a:r>
              <a:rPr lang="en-GB" sz="1400" b="1" dirty="0" err="1" smtClean="0"/>
              <a:t>H_alpha</a:t>
            </a:r>
            <a:r>
              <a:rPr lang="en-GB" sz="1400" b="1" dirty="0" smtClean="0"/>
              <a:t> appears with ECRH. The appearance of H</a:t>
            </a:r>
            <a:r>
              <a:rPr lang="en-GB" sz="1400" b="1" dirty="0" smtClean="0">
                <a:sym typeface="Symbol"/>
              </a:rPr>
              <a:t></a:t>
            </a:r>
            <a:r>
              <a:rPr lang="en-GB" sz="1400" b="1" dirty="0" smtClean="0"/>
              <a:t> with ECRH confirms the breakdown but variation of H</a:t>
            </a:r>
            <a:r>
              <a:rPr lang="en-GB" sz="1400" b="1" dirty="0" smtClean="0">
                <a:sym typeface="Symbol"/>
              </a:rPr>
              <a:t></a:t>
            </a:r>
            <a:r>
              <a:rPr lang="en-GB" sz="1400" b="1" dirty="0" smtClean="0"/>
              <a:t> throughout the plasma shot indicates that burn-through is not complete, could be due to presence of impurity in the plasma as carbon increases during the plasma shot. Although there is increase in soft X-ray signal with ECRH 2nd pulse but  at this moment, it is not conclusive for plasma heating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C:\Users\BK Shukla\Desktop\EC-22\Figure 1.jpg"/>
          <p:cNvPicPr/>
          <p:nvPr/>
        </p:nvPicPr>
        <p:blipFill>
          <a:blip r:embed="rId2"/>
          <a:srcRect/>
          <a:stretch>
            <a:fillRect/>
          </a:stretch>
        </p:blipFill>
        <p:spPr bwMode="auto">
          <a:xfrm>
            <a:off x="1066800" y="1828800"/>
            <a:ext cx="7467600" cy="4572000"/>
          </a:xfrm>
          <a:prstGeom prst="rect">
            <a:avLst/>
          </a:prstGeom>
          <a:noFill/>
          <a:ln w="9525">
            <a:noFill/>
            <a:miter lim="800000"/>
            <a:headEnd/>
            <a:tailEnd/>
          </a:ln>
        </p:spPr>
      </p:pic>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two pulse experiments in </a:t>
            </a:r>
            <a:r>
              <a:rPr lang="en-US" b="1" dirty="0" err="1" smtClean="0">
                <a:latin typeface="Arial" charset="0"/>
              </a:rPr>
              <a:t>Aditya</a:t>
            </a:r>
            <a:r>
              <a:rPr lang="en-US" b="1" dirty="0" smtClean="0">
                <a:latin typeface="Arial" charset="0"/>
              </a:rPr>
              <a:t>-U</a:t>
            </a:r>
          </a:p>
        </p:txBody>
      </p:sp>
      <p:sp>
        <p:nvSpPr>
          <p:cNvPr id="458755" name="Rectangle 3"/>
          <p:cNvSpPr>
            <a:spLocks noChangeArrowheads="1"/>
          </p:cNvSpPr>
          <p:nvPr/>
        </p:nvSpPr>
        <p:spPr bwMode="auto">
          <a:xfrm>
            <a:off x="0" y="457200"/>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GB" sz="1400" b="1" dirty="0" smtClean="0"/>
              <a:t>In </a:t>
            </a:r>
            <a:r>
              <a:rPr lang="en-GB" sz="1400" b="1" dirty="0" err="1" smtClean="0"/>
              <a:t>Aditya</a:t>
            </a:r>
            <a:r>
              <a:rPr lang="en-GB" sz="1400" b="1" dirty="0" smtClean="0"/>
              <a:t>-U </a:t>
            </a:r>
            <a:r>
              <a:rPr lang="en-GB" sz="1400" b="1" dirty="0" err="1" smtClean="0"/>
              <a:t>tokamak</a:t>
            </a:r>
            <a:r>
              <a:rPr lang="en-GB" sz="1400" b="1" dirty="0" smtClean="0"/>
              <a:t>, two ECRH pulses launched in </a:t>
            </a:r>
            <a:r>
              <a:rPr lang="en-GB" sz="1400" b="1" dirty="0" err="1" smtClean="0"/>
              <a:t>Aditya</a:t>
            </a:r>
            <a:r>
              <a:rPr lang="en-GB" sz="1400" b="1" dirty="0" smtClean="0"/>
              <a:t>-U plasma, first pulse of ECRH is launched before the loop voltage and after a gap of 30ms another pulse is launched for plasma heating. The power in first pulse is 100kW while in second pulse 150kW power launched. In </a:t>
            </a:r>
            <a:r>
              <a:rPr lang="en-GB" sz="1400" b="1" dirty="0" err="1" smtClean="0"/>
              <a:t>Aditya</a:t>
            </a:r>
            <a:r>
              <a:rPr lang="en-GB" sz="1400" b="1" dirty="0" smtClean="0"/>
              <a:t>-U </a:t>
            </a:r>
            <a:r>
              <a:rPr lang="en-GB" sz="1400" b="1" dirty="0" err="1" smtClean="0"/>
              <a:t>tokamak</a:t>
            </a:r>
            <a:r>
              <a:rPr lang="en-GB" sz="1400" b="1" dirty="0" smtClean="0"/>
              <a:t>, the operating </a:t>
            </a:r>
            <a:r>
              <a:rPr lang="en-GB" sz="1400" b="1" dirty="0" err="1" smtClean="0"/>
              <a:t>toroidal</a:t>
            </a:r>
            <a:r>
              <a:rPr lang="en-GB" sz="1400" b="1" dirty="0" smtClean="0"/>
              <a:t> magnetic field is 1.35T, so ECR layer lies inboard side the plasma. The loop voltage is around 13V and successful discharge of more than 200ms is achieved with plasma current close to 150kA.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2265" t="6425" r="7691" b="8169"/>
          <a:stretch/>
        </p:blipFill>
        <p:spPr bwMode="auto">
          <a:xfrm>
            <a:off x="990601" y="1600200"/>
            <a:ext cx="6629399" cy="48006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two pulse experiments in </a:t>
            </a:r>
            <a:r>
              <a:rPr lang="en-US" b="1" dirty="0" err="1" smtClean="0">
                <a:latin typeface="Arial" charset="0"/>
              </a:rPr>
              <a:t>Aditya</a:t>
            </a:r>
            <a:r>
              <a:rPr lang="en-US" b="1" dirty="0" smtClean="0">
                <a:latin typeface="Arial" charset="0"/>
              </a:rPr>
              <a:t>-U</a:t>
            </a:r>
          </a:p>
        </p:txBody>
      </p:sp>
      <p:sp>
        <p:nvSpPr>
          <p:cNvPr id="458755" name="Rectangle 3"/>
          <p:cNvSpPr>
            <a:spLocks noChangeArrowheads="1"/>
          </p:cNvSpPr>
          <p:nvPr/>
        </p:nvSpPr>
        <p:spPr bwMode="auto">
          <a:xfrm>
            <a:off x="76200" y="533400"/>
            <a:ext cx="8915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sz="1400" b="1" dirty="0" smtClean="0"/>
              <a:t>In </a:t>
            </a:r>
            <a:r>
              <a:rPr lang="en-GB" sz="1400" b="1" dirty="0" err="1" smtClean="0"/>
              <a:t>Aditya</a:t>
            </a:r>
            <a:r>
              <a:rPr lang="en-GB" sz="1400" b="1" dirty="0" smtClean="0"/>
              <a:t>-U,  the effect of plasma heating is observed as soft X-ray (SXR) exactly follows the ECH power . </a:t>
            </a:r>
            <a:r>
              <a:rPr lang="en-US" sz="1400" b="1" dirty="0" smtClean="0"/>
              <a:t>The soft x-ray (SXR) radiation depends on both electron density </a:t>
            </a:r>
            <a:r>
              <a:rPr lang="en-US" sz="1400" b="1" i="1" dirty="0" smtClean="0"/>
              <a:t>n</a:t>
            </a:r>
            <a:r>
              <a:rPr lang="en-US" sz="1400" b="1" i="1" baseline="-25000" dirty="0" smtClean="0"/>
              <a:t>e</a:t>
            </a:r>
            <a:r>
              <a:rPr lang="en-US" sz="1400" b="1" dirty="0" smtClean="0"/>
              <a:t> and temperature </a:t>
            </a:r>
            <a:r>
              <a:rPr lang="en-US" sz="1400" b="1" i="1" dirty="0" smtClean="0"/>
              <a:t>T</a:t>
            </a:r>
            <a:r>
              <a:rPr lang="en-US" sz="1400" b="1" i="1" baseline="-25000" dirty="0" smtClean="0"/>
              <a:t>e</a:t>
            </a:r>
            <a:r>
              <a:rPr lang="en-US" sz="1400" b="1" dirty="0" smtClean="0"/>
              <a:t>:  </a:t>
            </a:r>
            <a:r>
              <a:rPr lang="en-US" sz="1400" b="1" i="1" dirty="0" err="1" smtClean="0"/>
              <a:t>P</a:t>
            </a:r>
            <a:r>
              <a:rPr lang="en-US" sz="1400" b="1" i="1" baseline="-25000" dirty="0" err="1" smtClean="0"/>
              <a:t>brem</a:t>
            </a:r>
            <a:r>
              <a:rPr lang="en-US" sz="1400" b="1" i="1" dirty="0" smtClean="0"/>
              <a:t> ~ </a:t>
            </a:r>
            <a:r>
              <a:rPr lang="en-US" sz="1400" b="1" i="1" dirty="0" err="1" smtClean="0"/>
              <a:t>Z</a:t>
            </a:r>
            <a:r>
              <a:rPr lang="en-US" sz="1400" b="1" i="1" baseline="-25000" dirty="0" err="1" smtClean="0"/>
              <a:t>eff</a:t>
            </a:r>
            <a:r>
              <a:rPr lang="en-US" sz="1400" b="1" i="1" dirty="0" smtClean="0"/>
              <a:t> n</a:t>
            </a:r>
            <a:r>
              <a:rPr lang="en-US" sz="1400" b="1" i="1" baseline="-25000" dirty="0" smtClean="0"/>
              <a:t>e</a:t>
            </a:r>
            <a:r>
              <a:rPr lang="en-US" sz="1400" b="1" i="1" baseline="30000" dirty="0" smtClean="0"/>
              <a:t>2</a:t>
            </a:r>
            <a:r>
              <a:rPr lang="en-US" sz="1400" b="1" i="1" dirty="0" smtClean="0">
                <a:sym typeface="Symbol"/>
              </a:rPr>
              <a:t></a:t>
            </a:r>
            <a:r>
              <a:rPr lang="en-US" sz="1400" b="1" i="1" dirty="0" smtClean="0"/>
              <a:t>Te. </a:t>
            </a:r>
            <a:r>
              <a:rPr lang="en-US" sz="1400" b="1" dirty="0" smtClean="0"/>
              <a:t>So the increase in flux at the detector due to ECRH power could be either due to increase in density or due to increase in electron temperature. Considering the </a:t>
            </a:r>
            <a:r>
              <a:rPr lang="en-US" sz="1400" b="1" dirty="0" err="1" smtClean="0"/>
              <a:t>Aditya</a:t>
            </a:r>
            <a:r>
              <a:rPr lang="en-US" sz="1400" b="1" dirty="0" smtClean="0"/>
              <a:t>-U plasma is fully ionized, the increase in soft X-ray could be due to increase in electron temperature. This need to be further confirmed with supporting diagnostics and it is planned in next campaigns.</a:t>
            </a:r>
            <a:endParaRPr lang="en-US" sz="1400" b="1" dirty="0"/>
          </a:p>
        </p:txBody>
      </p:sp>
      <p:pic>
        <p:nvPicPr>
          <p:cNvPr id="9" name="Picture 8"/>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756" t="4078" r="7495" b="3158"/>
          <a:stretch/>
        </p:blipFill>
        <p:spPr bwMode="auto">
          <a:xfrm>
            <a:off x="1447801" y="2057400"/>
            <a:ext cx="6553199" cy="42672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 Heating in Deuterium Plasma in </a:t>
            </a:r>
            <a:r>
              <a:rPr lang="en-US" b="1" dirty="0" err="1" smtClean="0">
                <a:latin typeface="Arial" charset="0"/>
              </a:rPr>
              <a:t>Aditya</a:t>
            </a:r>
            <a:r>
              <a:rPr lang="en-US" b="1" dirty="0" smtClean="0">
                <a:latin typeface="Arial" charset="0"/>
              </a:rPr>
              <a:t>-U</a:t>
            </a:r>
          </a:p>
        </p:txBody>
      </p:sp>
      <p:sp>
        <p:nvSpPr>
          <p:cNvPr id="458755" name="Rectangle 3"/>
          <p:cNvSpPr>
            <a:spLocks noChangeArrowheads="1"/>
          </p:cNvSpPr>
          <p:nvPr/>
        </p:nvSpPr>
        <p:spPr bwMode="auto">
          <a:xfrm>
            <a:off x="152400" y="838200"/>
            <a:ext cx="27432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GB" sz="1800" b="1" dirty="0" smtClean="0"/>
              <a:t>In </a:t>
            </a:r>
            <a:r>
              <a:rPr lang="en-GB" sz="1800" b="1" dirty="0" err="1" smtClean="0"/>
              <a:t>Aditya</a:t>
            </a:r>
            <a:r>
              <a:rPr lang="en-GB" sz="1800" b="1" dirty="0" smtClean="0"/>
              <a:t>-U, deuterium plasma experiments were carried and ECR heating used during this campaign. Around  200kW ECRH power for 50 ms duration is launched in deuterium plasma from 160ms to 210ms. The total plasma discharge length in this shot is around 245ms and plasma current close to 150kA . The effect of heating with ECRH power in D2-Plasma is also seen with the increasing trend of soft X-ray with ECRH power.</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566" t="-1" r="5420" b="960"/>
          <a:stretch/>
        </p:blipFill>
        <p:spPr bwMode="auto">
          <a:xfrm>
            <a:off x="3090805" y="762000"/>
            <a:ext cx="5824595" cy="5559627"/>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Replacement of 42GHz Gyrotron</a:t>
            </a:r>
            <a:endParaRPr lang="en-US" b="1" dirty="0" smtClean="0">
              <a:latin typeface="Arial" charset="0"/>
            </a:endParaRPr>
          </a:p>
        </p:txBody>
      </p:sp>
      <p:sp>
        <p:nvSpPr>
          <p:cNvPr id="458755" name="Rectangle 3"/>
          <p:cNvSpPr>
            <a:spLocks noChangeArrowheads="1"/>
          </p:cNvSpPr>
          <p:nvPr/>
        </p:nvSpPr>
        <p:spPr bwMode="auto">
          <a:xfrm>
            <a:off x="3657600" y="698718"/>
            <a:ext cx="5257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GB" sz="1600" b="1" dirty="0" smtClean="0"/>
              <a:t>In the SST-1, 42GHz-500kW ECRH system </a:t>
            </a:r>
            <a:r>
              <a:rPr lang="en-GB" sz="1600" b="1" dirty="0" smtClean="0"/>
              <a:t>commissioned in 2013</a:t>
            </a:r>
          </a:p>
          <a:p>
            <a:pPr lvl="0" algn="just" eaLnBrk="0" hangingPunct="0"/>
            <a:r>
              <a:rPr lang="en-GB" sz="1600" b="1" dirty="0" smtClean="0"/>
              <a:t>Filament Hours of Gyrotron almost consumed</a:t>
            </a:r>
          </a:p>
          <a:p>
            <a:pPr lvl="0" algn="just" eaLnBrk="0" hangingPunct="0"/>
            <a:r>
              <a:rPr lang="en-GB" sz="1600" b="1" dirty="0" smtClean="0"/>
              <a:t>The system is renewed by replacing the existing Gyrotron with new Gyrotron in 2021</a:t>
            </a:r>
          </a:p>
          <a:p>
            <a:pPr lvl="0" algn="just" eaLnBrk="0" hangingPunct="0"/>
            <a:r>
              <a:rPr lang="en-GB" sz="1600" b="1" dirty="0" smtClean="0"/>
              <a:t>New Gyrotron commissioned for full parameters 500kW-500ms</a:t>
            </a:r>
            <a:endParaRPr lang="en-GB" sz="1600" b="1" dirty="0" smtClean="0"/>
          </a:p>
        </p:txBody>
      </p:sp>
      <p:pic>
        <p:nvPicPr>
          <p:cNvPr id="1026" name="Picture 2"/>
          <p:cNvPicPr>
            <a:picLocks noChangeAspect="1" noChangeArrowheads="1"/>
          </p:cNvPicPr>
          <p:nvPr/>
        </p:nvPicPr>
        <p:blipFill>
          <a:blip r:embed="rId2"/>
          <a:srcRect/>
          <a:stretch>
            <a:fillRect/>
          </a:stretch>
        </p:blipFill>
        <p:spPr bwMode="auto">
          <a:xfrm>
            <a:off x="228600" y="533400"/>
            <a:ext cx="3149440" cy="54483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886200" y="2933700"/>
            <a:ext cx="5088109" cy="3086100"/>
          </a:xfrm>
          <a:prstGeom prst="rect">
            <a:avLst/>
          </a:prstGeom>
          <a:noFill/>
          <a:ln w="9525">
            <a:noFill/>
            <a:miter lim="800000"/>
            <a:headEnd/>
            <a:tailEnd/>
          </a:ln>
          <a:effectLst/>
        </p:spPr>
      </p:pic>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a:t>
            </a:r>
            <a:r>
              <a:rPr lang="en-US" b="1" dirty="0" err="1" smtClean="0">
                <a:latin typeface="Arial" charset="0"/>
              </a:rPr>
              <a:t>upgradation</a:t>
            </a:r>
            <a:r>
              <a:rPr lang="en-US" b="1" dirty="0" smtClean="0">
                <a:latin typeface="Arial" charset="0"/>
              </a:rPr>
              <a:t> Plan for SST-1</a:t>
            </a:r>
          </a:p>
        </p:txBody>
      </p:sp>
      <p:sp>
        <p:nvSpPr>
          <p:cNvPr id="458755" name="Rectangle 3"/>
          <p:cNvSpPr>
            <a:spLocks noChangeArrowheads="1"/>
          </p:cNvSpPr>
          <p:nvPr/>
        </p:nvSpPr>
        <p:spPr bwMode="auto">
          <a:xfrm>
            <a:off x="76200" y="664488"/>
            <a:ext cx="88392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GB" sz="1800" b="1" dirty="0" smtClean="0"/>
              <a:t>In the SST-1, 42GHz-500kW ECRH system is used to carry out breakdown and heating at fundamental harmonic (1.5T operating </a:t>
            </a:r>
            <a:r>
              <a:rPr lang="en-GB" sz="1800" b="1" dirty="0" err="1" smtClean="0"/>
              <a:t>toroidal</a:t>
            </a:r>
            <a:r>
              <a:rPr lang="en-GB" sz="1800" b="1" dirty="0" smtClean="0"/>
              <a:t> magnetic field).</a:t>
            </a:r>
          </a:p>
          <a:p>
            <a:pPr lvl="0" algn="just" eaLnBrk="0" hangingPunct="0"/>
            <a:endParaRPr lang="en-GB" sz="1800" b="1" dirty="0" smtClean="0"/>
          </a:p>
          <a:p>
            <a:pPr lvl="0" algn="just" eaLnBrk="0" hangingPunct="0"/>
            <a:r>
              <a:rPr lang="en-GB" sz="1800" b="1" dirty="0" smtClean="0"/>
              <a:t>The ECRH will upgraded by </a:t>
            </a:r>
            <a:r>
              <a:rPr lang="en-GB" sz="1800" b="1" dirty="0" smtClean="0"/>
              <a:t>adding </a:t>
            </a:r>
            <a:r>
              <a:rPr lang="en-GB" sz="1800" b="1" dirty="0" smtClean="0"/>
              <a:t>one more ECRH system in SST-1.</a:t>
            </a:r>
          </a:p>
          <a:p>
            <a:pPr lvl="0" algn="just" eaLnBrk="0" hangingPunct="0"/>
            <a:endParaRPr lang="en-GB" sz="1800" b="1" dirty="0" smtClean="0"/>
          </a:p>
          <a:p>
            <a:pPr lvl="0" algn="just" eaLnBrk="0" hangingPunct="0"/>
            <a:r>
              <a:rPr lang="en-GB" sz="1800" b="1" dirty="0" smtClean="0"/>
              <a:t>In 2010, 82.6GHz-200kW ECRH system commissioned on SST-1 to carry out breakdown and heating at 3.0T operation (fundamental harmonic) and 1.5T operation (second harmonic). This 200kW ECRH power </a:t>
            </a:r>
            <a:r>
              <a:rPr lang="en-GB" sz="1800" b="1" dirty="0" smtClean="0"/>
              <a:t>was </a:t>
            </a:r>
            <a:r>
              <a:rPr lang="en-GB" sz="1800" b="1" dirty="0" smtClean="0"/>
              <a:t>not sufficient for plasma start-up at second harmonic (1.5T) and ECR heating also demands higher power.</a:t>
            </a:r>
          </a:p>
          <a:p>
            <a:pPr lvl="0" algn="just" eaLnBrk="0" hangingPunct="0"/>
            <a:endParaRPr lang="en-GB" sz="1800" b="1" dirty="0" smtClean="0"/>
          </a:p>
          <a:p>
            <a:pPr lvl="0" algn="just" eaLnBrk="0" hangingPunct="0"/>
            <a:r>
              <a:rPr lang="en-GB" sz="1800" b="1" dirty="0" smtClean="0"/>
              <a:t>In order to carry out plasma experiments at higher ECRH power, the 82.6GHz is being upgraded in terms of power. The system is planned to achieve double power (400kW) at 82.6GHz frequency. This 82.6GHz ECRH system is already connected with SST-1 </a:t>
            </a:r>
            <a:r>
              <a:rPr lang="en-GB" sz="1800" b="1" dirty="0" err="1" smtClean="0"/>
              <a:t>tokamak</a:t>
            </a:r>
            <a:r>
              <a:rPr lang="en-GB" sz="1800" b="1" dirty="0" smtClean="0"/>
              <a:t>.</a:t>
            </a:r>
          </a:p>
          <a:p>
            <a:pPr lvl="0" algn="just" eaLnBrk="0" hangingPunct="0"/>
            <a:endParaRPr lang="en-GB" sz="1800" b="1" dirty="0" smtClean="0"/>
          </a:p>
          <a:p>
            <a:pPr lvl="0" algn="just" eaLnBrk="0" hangingPunct="0"/>
            <a:r>
              <a:rPr lang="en-GB" sz="1800" b="1" dirty="0" smtClean="0"/>
              <a:t>The Gyrotron will be upgraded in terms of power. With this </a:t>
            </a:r>
            <a:r>
              <a:rPr lang="en-GB" sz="1800" b="1" dirty="0" err="1" smtClean="0"/>
              <a:t>upgradation</a:t>
            </a:r>
            <a:r>
              <a:rPr lang="en-GB" sz="1800" b="1" dirty="0" smtClean="0"/>
              <a:t>, the entire ECRH system will be upgraded for SST-1 and total ECRH power in SST-1 will be increased to 900kW and it will facilitate to carry out several experiments related to plasma start-up at fundamental harmonic and heating at both the harmonics.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Current status of 82.6GHz ECRH system</a:t>
            </a:r>
          </a:p>
        </p:txBody>
      </p:sp>
      <p:sp>
        <p:nvSpPr>
          <p:cNvPr id="458755" name="Rectangle 3"/>
          <p:cNvSpPr>
            <a:spLocks noChangeArrowheads="1"/>
          </p:cNvSpPr>
          <p:nvPr/>
        </p:nvSpPr>
        <p:spPr bwMode="auto">
          <a:xfrm>
            <a:off x="228600" y="1447800"/>
            <a:ext cx="2819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GB" sz="2000" b="1" dirty="0" smtClean="0">
                <a:latin typeface="Arial" pitchFamily="34" charset="0"/>
                <a:cs typeface="Arial" pitchFamily="34" charset="0"/>
              </a:rPr>
              <a:t>The 82.6GHz ECH system </a:t>
            </a:r>
            <a:r>
              <a:rPr lang="en-GB" sz="2000" b="1" dirty="0" smtClean="0">
                <a:latin typeface="Arial" pitchFamily="34" charset="0"/>
                <a:cs typeface="Arial" pitchFamily="34" charset="0"/>
              </a:rPr>
              <a:t>is connected already, </a:t>
            </a:r>
            <a:r>
              <a:rPr lang="en-GB" sz="2000" b="1" dirty="0" smtClean="0">
                <a:latin typeface="Arial" pitchFamily="34" charset="0"/>
                <a:cs typeface="Arial" pitchFamily="34" charset="0"/>
              </a:rPr>
              <a:t>old </a:t>
            </a:r>
            <a:r>
              <a:rPr lang="en-GB" sz="2000" b="1" dirty="0" smtClean="0">
                <a:latin typeface="Arial" pitchFamily="34" charset="0"/>
                <a:cs typeface="Arial" pitchFamily="34" charset="0"/>
              </a:rPr>
              <a:t>Gyrotron is in process to upgrade from 200kW to 400kW</a:t>
            </a:r>
          </a:p>
          <a:p>
            <a:pPr lvl="0" algn="just" eaLnBrk="0" hangingPunct="0"/>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p>
            <a:pPr lvl="0" algn="just" eaLnBrk="0" hangingPunct="0"/>
            <a:r>
              <a:rPr lang="en-GB" sz="2000" b="1" dirty="0" smtClean="0">
                <a:latin typeface="Arial" pitchFamily="34" charset="0"/>
                <a:cs typeface="Arial" pitchFamily="34" charset="0"/>
              </a:rPr>
              <a:t>Power supplies are </a:t>
            </a:r>
            <a:r>
              <a:rPr lang="en-GB" sz="2000" b="1" dirty="0" smtClean="0">
                <a:latin typeface="Arial" pitchFamily="34" charset="0"/>
                <a:cs typeface="Arial" pitchFamily="34" charset="0"/>
              </a:rPr>
              <a:t> </a:t>
            </a:r>
            <a:r>
              <a:rPr lang="en-GB" sz="2000" b="1" dirty="0" smtClean="0">
                <a:latin typeface="Arial" pitchFamily="34" charset="0"/>
                <a:cs typeface="Arial" pitchFamily="34" charset="0"/>
              </a:rPr>
              <a:t>under commissioning  stage</a:t>
            </a:r>
          </a:p>
          <a:p>
            <a:pPr lvl="0" algn="just" eaLnBrk="0" hangingPunct="0"/>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p>
            <a:pPr lvl="0" algn="just" eaLnBrk="0" hangingPunct="0"/>
            <a:r>
              <a:rPr lang="en-GB" sz="2000" b="1" dirty="0" smtClean="0">
                <a:latin typeface="Arial" pitchFamily="34" charset="0"/>
                <a:cs typeface="Arial" pitchFamily="34" charset="0"/>
              </a:rPr>
              <a:t>Dedicated DAC is under procurement</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BK Shukla\Desktop\EC-22\20220620_102415.jpg"/>
          <p:cNvPicPr>
            <a:picLocks noChangeAspect="1" noChangeArrowheads="1"/>
          </p:cNvPicPr>
          <p:nvPr/>
        </p:nvPicPr>
        <p:blipFill>
          <a:blip r:embed="rId2" cstate="print"/>
          <a:srcRect/>
          <a:stretch>
            <a:fillRect/>
          </a:stretch>
        </p:blipFill>
        <p:spPr bwMode="auto">
          <a:xfrm>
            <a:off x="3429000" y="1066800"/>
            <a:ext cx="2362200" cy="5058243"/>
          </a:xfrm>
          <a:prstGeom prst="rect">
            <a:avLst/>
          </a:prstGeom>
          <a:noFill/>
        </p:spPr>
      </p:pic>
      <p:pic>
        <p:nvPicPr>
          <p:cNvPr id="1027" name="Picture 3" descr="C:\Users\BK Shukla\Desktop\EC-22\20220620_102142.jpg"/>
          <p:cNvPicPr>
            <a:picLocks noChangeAspect="1" noChangeArrowheads="1"/>
          </p:cNvPicPr>
          <p:nvPr/>
        </p:nvPicPr>
        <p:blipFill>
          <a:blip r:embed="rId3" cstate="print"/>
          <a:srcRect/>
          <a:stretch>
            <a:fillRect/>
          </a:stretch>
        </p:blipFill>
        <p:spPr bwMode="auto">
          <a:xfrm>
            <a:off x="6268415" y="1066800"/>
            <a:ext cx="2342185" cy="5015385"/>
          </a:xfrm>
          <a:prstGeom prst="rect">
            <a:avLst/>
          </a:prstGeom>
          <a:noFill/>
        </p:spPr>
      </p:pic>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58477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sz="3200" b="1" dirty="0"/>
              <a:t>Plan of Talk</a:t>
            </a:r>
          </a:p>
        </p:txBody>
      </p:sp>
      <p:sp>
        <p:nvSpPr>
          <p:cNvPr id="12291" name="Text Box 2"/>
          <p:cNvSpPr txBox="1">
            <a:spLocks noChangeArrowheads="1"/>
          </p:cNvSpPr>
          <p:nvPr/>
        </p:nvSpPr>
        <p:spPr bwMode="auto">
          <a:xfrm>
            <a:off x="304800" y="1066800"/>
            <a:ext cx="8610600" cy="4862870"/>
          </a:xfrm>
          <a:prstGeom prst="rect">
            <a:avLst/>
          </a:prstGeom>
          <a:solidFill>
            <a:schemeClr val="bg1">
              <a:lumMod val="95000"/>
            </a:schemeClr>
          </a:solidFill>
          <a:ln w="9525">
            <a:noFill/>
            <a:miter lim="800000"/>
            <a:headEnd/>
            <a:tailEnd/>
          </a:ln>
        </p:spPr>
        <p:txBody>
          <a:bodyPr wrap="square">
            <a:spAutoFit/>
          </a:bodyPr>
          <a:lstStyle/>
          <a:p>
            <a:pPr>
              <a:lnSpc>
                <a:spcPct val="150000"/>
              </a:lnSpc>
              <a:spcBef>
                <a:spcPct val="50000"/>
              </a:spcBef>
              <a:buFont typeface="Arial" charset="0"/>
              <a:buChar char="•"/>
            </a:pPr>
            <a:r>
              <a:rPr lang="en-US" sz="2000" b="1" dirty="0" smtClean="0"/>
              <a:t>Talk is mainly an overview of ECRH experiments on SST-1 and </a:t>
            </a:r>
            <a:r>
              <a:rPr lang="en-US" sz="2000" b="1" dirty="0" err="1" smtClean="0"/>
              <a:t>Aditya</a:t>
            </a:r>
            <a:r>
              <a:rPr lang="en-US" sz="2000" b="1" dirty="0" smtClean="0"/>
              <a:t>-U</a:t>
            </a:r>
          </a:p>
          <a:p>
            <a:pPr>
              <a:lnSpc>
                <a:spcPct val="150000"/>
              </a:lnSpc>
              <a:spcBef>
                <a:spcPct val="50000"/>
              </a:spcBef>
              <a:buFont typeface="Arial" charset="0"/>
              <a:buChar char="•"/>
            </a:pPr>
            <a:r>
              <a:rPr lang="en-US" sz="2000" b="1" dirty="0" smtClean="0"/>
              <a:t>Introduction (42GHz ECRH system and old experiments)</a:t>
            </a:r>
          </a:p>
          <a:p>
            <a:pPr>
              <a:lnSpc>
                <a:spcPct val="150000"/>
              </a:lnSpc>
              <a:spcBef>
                <a:spcPct val="50000"/>
              </a:spcBef>
              <a:buFont typeface="Arial" charset="0"/>
              <a:buChar char="•"/>
            </a:pPr>
            <a:r>
              <a:rPr lang="en-US" sz="2000" b="1" dirty="0" smtClean="0"/>
              <a:t>Need of two ECRH pulses</a:t>
            </a:r>
          </a:p>
          <a:p>
            <a:pPr>
              <a:lnSpc>
                <a:spcPct val="150000"/>
              </a:lnSpc>
              <a:spcBef>
                <a:spcPct val="50000"/>
              </a:spcBef>
              <a:buFont typeface="Arial" charset="0"/>
              <a:buChar char="•"/>
            </a:pPr>
            <a:r>
              <a:rPr lang="en-US" sz="2000" b="1" dirty="0" err="1" smtClean="0"/>
              <a:t>Upgradation</a:t>
            </a:r>
            <a:r>
              <a:rPr lang="en-US" sz="2000" b="1" dirty="0" smtClean="0"/>
              <a:t> of Power supply system for two pulse operation </a:t>
            </a:r>
          </a:p>
          <a:p>
            <a:pPr>
              <a:lnSpc>
                <a:spcPct val="150000"/>
              </a:lnSpc>
              <a:spcBef>
                <a:spcPct val="50000"/>
              </a:spcBef>
              <a:buFont typeface="Arial" charset="0"/>
              <a:buChar char="•"/>
            </a:pPr>
            <a:r>
              <a:rPr lang="en-US" sz="2000" b="1" dirty="0" smtClean="0"/>
              <a:t>ECRH Two Pulse operation in SST-1</a:t>
            </a:r>
            <a:endParaRPr lang="en-US" sz="2000" b="1" dirty="0"/>
          </a:p>
          <a:p>
            <a:pPr>
              <a:lnSpc>
                <a:spcPct val="150000"/>
              </a:lnSpc>
              <a:spcBef>
                <a:spcPct val="50000"/>
              </a:spcBef>
              <a:buFont typeface="Arial" charset="0"/>
              <a:buChar char="•"/>
            </a:pPr>
            <a:r>
              <a:rPr lang="en-US" sz="2000" b="1" dirty="0" smtClean="0"/>
              <a:t>ECRH experiments on </a:t>
            </a:r>
            <a:r>
              <a:rPr lang="en-US" sz="2000" b="1" dirty="0" err="1" smtClean="0"/>
              <a:t>Aditya</a:t>
            </a:r>
            <a:r>
              <a:rPr lang="en-US" sz="2000" b="1" dirty="0" smtClean="0"/>
              <a:t>-U</a:t>
            </a:r>
          </a:p>
          <a:p>
            <a:pPr>
              <a:lnSpc>
                <a:spcPct val="150000"/>
              </a:lnSpc>
              <a:spcBef>
                <a:spcPct val="50000"/>
              </a:spcBef>
              <a:buFont typeface="Arial" charset="0"/>
              <a:buChar char="•"/>
            </a:pPr>
            <a:r>
              <a:rPr lang="en-US" sz="2000" b="1" dirty="0" err="1" smtClean="0"/>
              <a:t>Upgradation</a:t>
            </a:r>
            <a:r>
              <a:rPr lang="en-US" sz="2000" b="1" dirty="0" smtClean="0"/>
              <a:t> plan of old 82.6GHz ECRH system for SST-1</a:t>
            </a:r>
            <a:endParaRPr lang="en-US" sz="2000" b="1" dirty="0"/>
          </a:p>
          <a:p>
            <a:pPr>
              <a:lnSpc>
                <a:spcPct val="150000"/>
              </a:lnSpc>
              <a:spcBef>
                <a:spcPct val="50000"/>
              </a:spcBef>
              <a:buFont typeface="Arial" charset="0"/>
              <a:buChar char="•"/>
            </a:pPr>
            <a:r>
              <a:rPr lang="en-US" sz="2000" b="1" dirty="0" smtClean="0"/>
              <a:t>Summary</a:t>
            </a:r>
            <a:endParaRPr lang="en-US" sz="2000" b="1" dirty="0"/>
          </a:p>
        </p:txBody>
      </p:sp>
      <p:sp>
        <p:nvSpPr>
          <p:cNvPr id="5"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128444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10180"/>
            <a:ext cx="9144000" cy="523220"/>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sz="2800" b="1" dirty="0" smtClean="0"/>
              <a:t>Summary</a:t>
            </a:r>
            <a:endParaRPr lang="en-US" sz="2800" b="1" dirty="0"/>
          </a:p>
        </p:txBody>
      </p:sp>
      <p:sp>
        <p:nvSpPr>
          <p:cNvPr id="8" name="TextBox 7"/>
          <p:cNvSpPr txBox="1"/>
          <p:nvPr/>
        </p:nvSpPr>
        <p:spPr>
          <a:xfrm>
            <a:off x="228600" y="762000"/>
            <a:ext cx="8610600" cy="5324535"/>
          </a:xfrm>
          <a:prstGeom prst="rect">
            <a:avLst/>
          </a:prstGeom>
          <a:noFill/>
        </p:spPr>
        <p:txBody>
          <a:bodyPr wrap="square" rtlCol="0">
            <a:spAutoFit/>
          </a:bodyPr>
          <a:lstStyle/>
          <a:p>
            <a:pPr>
              <a:buFont typeface="Arial" pitchFamily="34" charset="0"/>
              <a:buChar char="•"/>
            </a:pPr>
            <a:r>
              <a:rPr lang="en-US" sz="2000" b="1" dirty="0" smtClean="0"/>
              <a:t>Last few years several ECRH experiments were carried out on </a:t>
            </a:r>
            <a:r>
              <a:rPr lang="en-US" sz="2000" b="1" dirty="0" err="1" smtClean="0"/>
              <a:t>tokamaks</a:t>
            </a:r>
            <a:r>
              <a:rPr lang="en-US" sz="2000" b="1" dirty="0" smtClean="0"/>
              <a:t> SST-1 and </a:t>
            </a:r>
            <a:r>
              <a:rPr lang="en-US" sz="2000" b="1" dirty="0" err="1" smtClean="0"/>
              <a:t>Aditya</a:t>
            </a:r>
            <a:r>
              <a:rPr lang="en-US" sz="2000" b="1" dirty="0" smtClean="0"/>
              <a:t>-U</a:t>
            </a:r>
          </a:p>
          <a:p>
            <a:pPr>
              <a:buFont typeface="Arial" pitchFamily="34" charset="0"/>
              <a:buChar char="•"/>
            </a:pPr>
            <a:endParaRPr lang="en-US" sz="2000" b="1" dirty="0" smtClean="0"/>
          </a:p>
          <a:p>
            <a:pPr>
              <a:buFont typeface="Arial" pitchFamily="34" charset="0"/>
              <a:buChar char="•"/>
            </a:pPr>
            <a:r>
              <a:rPr lang="en-US" sz="2000" b="1" dirty="0" smtClean="0"/>
              <a:t>The Power supply system is upgraded to launch two ECRH pulses from single </a:t>
            </a:r>
            <a:r>
              <a:rPr lang="en-US" sz="2000" b="1" dirty="0" smtClean="0"/>
              <a:t>Gyrotron and two ECRH </a:t>
            </a:r>
            <a:r>
              <a:rPr lang="en-US" sz="2000" b="1" dirty="0" smtClean="0"/>
              <a:t>pulse experiments are carried out in both the </a:t>
            </a:r>
            <a:r>
              <a:rPr lang="en-US" sz="2000" b="1" dirty="0" err="1" smtClean="0"/>
              <a:t>tokamaks</a:t>
            </a:r>
            <a:r>
              <a:rPr lang="en-US" sz="2000" b="1" dirty="0" smtClean="0"/>
              <a:t> successfully.</a:t>
            </a:r>
          </a:p>
          <a:p>
            <a:pPr>
              <a:buFont typeface="Arial" pitchFamily="34" charset="0"/>
              <a:buChar char="•"/>
            </a:pPr>
            <a:endParaRPr lang="en-US" sz="2000" b="1" dirty="0" smtClean="0"/>
          </a:p>
          <a:p>
            <a:pPr>
              <a:buFont typeface="Arial" pitchFamily="34" charset="0"/>
              <a:buChar char="•"/>
            </a:pPr>
            <a:r>
              <a:rPr lang="en-US" sz="2000" b="1" dirty="0" smtClean="0"/>
              <a:t>ECR Heating effect is observed in both the </a:t>
            </a:r>
            <a:r>
              <a:rPr lang="en-US" sz="2000" b="1" dirty="0" err="1" smtClean="0"/>
              <a:t>tokamaks</a:t>
            </a:r>
            <a:r>
              <a:rPr lang="en-US" sz="2000" b="1" dirty="0" smtClean="0"/>
              <a:t> but not very conclusive as we need more data from the diagnostics.</a:t>
            </a:r>
          </a:p>
          <a:p>
            <a:pPr>
              <a:buFont typeface="Arial" pitchFamily="34" charset="0"/>
              <a:buChar char="•"/>
            </a:pPr>
            <a:endParaRPr lang="en-US" sz="2000" b="1" dirty="0" smtClean="0"/>
          </a:p>
          <a:p>
            <a:pPr>
              <a:buFont typeface="Arial" pitchFamily="34" charset="0"/>
              <a:buChar char="•"/>
            </a:pPr>
            <a:r>
              <a:rPr lang="en-US" sz="2000" b="1" dirty="0" smtClean="0"/>
              <a:t>The 82.6GHz ECRH system will be upgraded for 400kW system, the Gyrotron </a:t>
            </a:r>
            <a:r>
              <a:rPr lang="en-US" sz="2000" b="1" dirty="0" err="1" smtClean="0"/>
              <a:t>upgradation</a:t>
            </a:r>
            <a:r>
              <a:rPr lang="en-US" sz="2000" b="1" dirty="0" smtClean="0"/>
              <a:t> is under process and expecting this system would be operational in a year.</a:t>
            </a:r>
          </a:p>
          <a:p>
            <a:pPr>
              <a:buFont typeface="Arial" pitchFamily="34" charset="0"/>
              <a:buChar char="•"/>
            </a:pPr>
            <a:endParaRPr lang="en-US" sz="2000" b="1" dirty="0" smtClean="0"/>
          </a:p>
          <a:p>
            <a:pPr>
              <a:buFont typeface="Arial" pitchFamily="34" charset="0"/>
              <a:buChar char="•"/>
            </a:pPr>
            <a:r>
              <a:rPr lang="en-US" sz="2000" b="1" dirty="0" smtClean="0"/>
              <a:t>ECRH experiments are scheduled in </a:t>
            </a:r>
            <a:r>
              <a:rPr lang="en-US" sz="2000" b="1" dirty="0" smtClean="0"/>
              <a:t>forthcoming campaigns, for SST-1 ECRH is mandatory system for start-up and for </a:t>
            </a:r>
            <a:r>
              <a:rPr lang="en-US" sz="2000" b="1" dirty="0" err="1" smtClean="0"/>
              <a:t>Aditya</a:t>
            </a:r>
            <a:r>
              <a:rPr lang="en-US" sz="2000" b="1" dirty="0" smtClean="0"/>
              <a:t>-U, there is flexibility to carry out dedicated experiments.</a:t>
            </a:r>
            <a:endParaRPr lang="en-US" sz="2000" b="1" dirty="0" smtClean="0"/>
          </a:p>
        </p:txBody>
      </p:sp>
      <p:sp>
        <p:nvSpPr>
          <p:cNvPr id="5"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257800"/>
            <a:ext cx="8229600" cy="707886"/>
          </a:xfrm>
          <a:prstGeom prst="rect">
            <a:avLst/>
          </a:prstGeom>
          <a:noFill/>
        </p:spPr>
        <p:txBody>
          <a:bodyPr wrap="square" rtlCol="0">
            <a:spAutoFit/>
          </a:bodyPr>
          <a:lstStyle/>
          <a:p>
            <a:pPr algn="ctr"/>
            <a:r>
              <a:rPr lang="en-US" sz="4000" b="1" dirty="0" smtClean="0">
                <a:solidFill>
                  <a:srgbClr val="C00000"/>
                </a:solidFill>
                <a:latin typeface="Cooper Black" pitchFamily="18" charset="0"/>
              </a:rPr>
              <a:t>Thanks You</a:t>
            </a:r>
            <a:endParaRPr lang="en-US" sz="4000" b="1" dirty="0">
              <a:solidFill>
                <a:srgbClr val="C00000"/>
              </a:solidFill>
              <a:latin typeface="Cooper Black" pitchFamily="18" charset="0"/>
            </a:endParaRPr>
          </a:p>
        </p:txBody>
      </p:sp>
      <p:pic>
        <p:nvPicPr>
          <p:cNvPr id="492546" name="Picture 2" descr="C:\Users\BK Shukla\Desktop\General\images.png"/>
          <p:cNvPicPr>
            <a:picLocks noChangeAspect="1" noChangeArrowheads="1"/>
          </p:cNvPicPr>
          <p:nvPr/>
        </p:nvPicPr>
        <p:blipFill>
          <a:blip r:embed="rId2"/>
          <a:srcRect/>
          <a:stretch>
            <a:fillRect/>
          </a:stretch>
        </p:blipFill>
        <p:spPr bwMode="auto">
          <a:xfrm>
            <a:off x="5943600" y="3581400"/>
            <a:ext cx="1524000" cy="1524000"/>
          </a:xfrm>
          <a:prstGeom prst="rect">
            <a:avLst/>
          </a:prstGeom>
          <a:noFill/>
        </p:spPr>
      </p:pic>
      <p:pic>
        <p:nvPicPr>
          <p:cNvPr id="492548" name="Picture 4" descr="C:\Users\BK Shukla\Desktop\General\images - Copy.png"/>
          <p:cNvPicPr>
            <a:picLocks noChangeAspect="1" noChangeArrowheads="1"/>
          </p:cNvPicPr>
          <p:nvPr/>
        </p:nvPicPr>
        <p:blipFill>
          <a:blip r:embed="rId3"/>
          <a:srcRect/>
          <a:stretch>
            <a:fillRect/>
          </a:stretch>
        </p:blipFill>
        <p:spPr bwMode="auto">
          <a:xfrm>
            <a:off x="1676400" y="3581400"/>
            <a:ext cx="1493838" cy="1493838"/>
          </a:xfrm>
          <a:prstGeom prst="rect">
            <a:avLst/>
          </a:prstGeom>
          <a:noFill/>
        </p:spPr>
      </p:pic>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pic>
        <p:nvPicPr>
          <p:cNvPr id="3076" name="Picture 4" descr="C:\Users\BK Shukla\Desktop\FB\Braj\269372483_4843456009050547_2215297564969022444_n - Copy.jpg"/>
          <p:cNvPicPr>
            <a:picLocks noChangeAspect="1" noChangeArrowheads="1"/>
          </p:cNvPicPr>
          <p:nvPr/>
        </p:nvPicPr>
        <p:blipFill>
          <a:blip r:embed="rId4"/>
          <a:srcRect/>
          <a:stretch>
            <a:fillRect/>
          </a:stretch>
        </p:blipFill>
        <p:spPr bwMode="auto">
          <a:xfrm>
            <a:off x="3276600" y="1066800"/>
            <a:ext cx="2739757" cy="3341688"/>
          </a:xfrm>
          <a:prstGeom prst="rect">
            <a:avLst/>
          </a:prstGeom>
          <a:noFill/>
        </p:spPr>
      </p:pic>
    </p:spTree>
    <p:extLst>
      <p:ext uri="{BB962C8B-B14F-4D97-AF65-F5344CB8AC3E}">
        <p14:creationId xmlns="" xmlns:p14="http://schemas.microsoft.com/office/powerpoint/2010/main" val="2213916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descr="C:\Users\BK Shukla\Desktop\EC-18-f\20140418_125953.jpg"/>
          <p:cNvPicPr>
            <a:picLocks noChangeAspect="1" noChangeArrowheads="1"/>
          </p:cNvPicPr>
          <p:nvPr/>
        </p:nvPicPr>
        <p:blipFill>
          <a:blip r:embed="rId2"/>
          <a:srcRect l="16667" r="4902"/>
          <a:stretch>
            <a:fillRect/>
          </a:stretch>
        </p:blipFill>
        <p:spPr bwMode="auto">
          <a:xfrm>
            <a:off x="3200400" y="838200"/>
            <a:ext cx="5791200" cy="5537835"/>
          </a:xfrm>
          <a:prstGeom prst="rect">
            <a:avLst/>
          </a:prstGeom>
          <a:noFill/>
        </p:spPr>
      </p:pic>
      <p:sp>
        <p:nvSpPr>
          <p:cNvPr id="8" name="Text Box 2"/>
          <p:cNvSpPr txBox="1">
            <a:spLocks noChangeArrowheads="1"/>
          </p:cNvSpPr>
          <p:nvPr/>
        </p:nvSpPr>
        <p:spPr bwMode="auto">
          <a:xfrm>
            <a:off x="0" y="0"/>
            <a:ext cx="9144000" cy="580541"/>
          </a:xfrm>
          <a:prstGeom prst="rect">
            <a:avLst/>
          </a:prstGeom>
          <a:solidFill>
            <a:schemeClr val="accent5">
              <a:lumMod val="40000"/>
              <a:lumOff val="60000"/>
            </a:schemeClr>
          </a:solidFill>
          <a:ln w="9525">
            <a:noFill/>
            <a:miter lim="800000"/>
            <a:headEnd/>
            <a:tailEnd/>
          </a:ln>
          <a:effectLst/>
        </p:spPr>
        <p:txBody>
          <a:bodyPr wrap="square" lIns="20190" tIns="10095" rIns="20190" bIns="10095">
            <a:spAutoFit/>
          </a:bodyPr>
          <a:lstStyle/>
          <a:p>
            <a:pPr marL="101600" indent="-101600" algn="ctr" defTabSz="201613" eaLnBrk="0" hangingPunct="0">
              <a:lnSpc>
                <a:spcPct val="130000"/>
              </a:lnSpc>
              <a:defRPr/>
            </a:pPr>
            <a:r>
              <a:rPr lang="en-US" sz="2800" b="1" dirty="0" smtClean="0"/>
              <a:t>42GHz ECRH system in SST-1</a:t>
            </a:r>
            <a:endParaRPr lang="en-US" sz="1100" dirty="0"/>
          </a:p>
        </p:txBody>
      </p:sp>
      <p:sp>
        <p:nvSpPr>
          <p:cNvPr id="5" name="Text Box 3"/>
          <p:cNvSpPr txBox="1">
            <a:spLocks noChangeArrowheads="1"/>
          </p:cNvSpPr>
          <p:nvPr/>
        </p:nvSpPr>
        <p:spPr bwMode="auto">
          <a:xfrm>
            <a:off x="76200" y="838200"/>
            <a:ext cx="2971800" cy="5486400"/>
          </a:xfrm>
          <a:prstGeom prst="rect">
            <a:avLst/>
          </a:prstGeom>
          <a:solidFill>
            <a:schemeClr val="accent3">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10000"/>
              </a:lnSpc>
              <a:spcBef>
                <a:spcPct val="20000"/>
              </a:spcBef>
              <a:spcAft>
                <a:spcPct val="0"/>
              </a:spcAft>
              <a:buClr>
                <a:schemeClr val="tx2"/>
              </a:buClr>
              <a:buSzTx/>
              <a:buFont typeface="Wingdings" pitchFamily="2" charset="2"/>
              <a:buNone/>
              <a:tabLst/>
              <a:defRPr/>
            </a:pPr>
            <a:r>
              <a:rPr kumimoji="0" lang="en-US" sz="1800" b="1" i="0" u="none" strike="noStrike" kern="0" cap="none" spc="0" normalizeH="0" baseline="0" noProof="0" dirty="0" smtClean="0">
                <a:ln>
                  <a:noFill/>
                </a:ln>
                <a:solidFill>
                  <a:srgbClr val="003399"/>
                </a:solidFill>
                <a:effectLst/>
                <a:uLnTx/>
                <a:uFillTx/>
                <a:latin typeface="+mn-lt"/>
                <a:ea typeface="+mn-ea"/>
                <a:cs typeface="+mn-cs"/>
              </a:rPr>
              <a:t>Microwave Source (Gyrotron):</a:t>
            </a:r>
          </a:p>
          <a:p>
            <a:pPr marL="0" marR="0" lvl="0" indent="0" algn="ctr" defTabSz="914400" rtl="0" eaLnBrk="1" fontAlgn="base" latinLnBrk="0" hangingPunct="1">
              <a:lnSpc>
                <a:spcPct val="110000"/>
              </a:lnSpc>
              <a:spcBef>
                <a:spcPct val="20000"/>
              </a:spcBef>
              <a:spcAft>
                <a:spcPct val="0"/>
              </a:spcAft>
              <a:buClr>
                <a:srgbClr val="993300"/>
              </a:buClr>
              <a:buSzTx/>
              <a:buFont typeface="Wingdings" pitchFamily="2" charset="2"/>
              <a:buChar char="§"/>
              <a:tabLst/>
              <a:defRPr/>
            </a:pPr>
            <a:r>
              <a:rPr kumimoji="0" lang="en-US" sz="1600" b="1" i="0" u="none" strike="noStrike" kern="0" cap="none" spc="0" normalizeH="0" baseline="0" noProof="0" dirty="0" smtClean="0">
                <a:ln>
                  <a:noFill/>
                </a:ln>
                <a:solidFill>
                  <a:srgbClr val="003399"/>
                </a:solidFill>
                <a:effectLst/>
                <a:uLnTx/>
                <a:uFillTx/>
                <a:latin typeface="+mn-lt"/>
                <a:ea typeface="+mn-ea"/>
                <a:cs typeface="+mn-cs"/>
              </a:rPr>
              <a:t>Frequency </a:t>
            </a:r>
            <a:r>
              <a:rPr kumimoji="0" lang="en-US" sz="1600" b="1" i="0" u="none" strike="noStrike" kern="0" cap="none" spc="0" normalizeH="0" baseline="0" noProof="0" dirty="0" smtClean="0">
                <a:ln>
                  <a:noFill/>
                </a:ln>
                <a:solidFill>
                  <a:srgbClr val="003399"/>
                </a:solidFill>
                <a:effectLst/>
                <a:uLnTx/>
                <a:uFillTx/>
                <a:latin typeface="+mn-lt"/>
                <a:ea typeface="+mn-ea"/>
                <a:cs typeface="+mn-cs"/>
              </a:rPr>
              <a:t>: 42GHz</a:t>
            </a:r>
          </a:p>
          <a:p>
            <a:pPr marL="0" marR="0" lvl="0" indent="0" algn="ctr" defTabSz="914400" rtl="0" eaLnBrk="1" fontAlgn="base" latinLnBrk="0" hangingPunct="1">
              <a:lnSpc>
                <a:spcPct val="110000"/>
              </a:lnSpc>
              <a:spcBef>
                <a:spcPct val="20000"/>
              </a:spcBef>
              <a:spcAft>
                <a:spcPct val="0"/>
              </a:spcAft>
              <a:buClr>
                <a:srgbClr val="993300"/>
              </a:buClr>
              <a:buSzTx/>
              <a:buFont typeface="Wingdings" pitchFamily="2" charset="2"/>
              <a:buChar char="§"/>
              <a:tabLst/>
              <a:defRPr/>
            </a:pPr>
            <a:r>
              <a:rPr kumimoji="0" lang="en-US" sz="1600" b="1" i="0" u="none" strike="noStrike" kern="0" cap="none" spc="0" normalizeH="0" baseline="0" noProof="0" dirty="0" smtClean="0">
                <a:ln>
                  <a:noFill/>
                </a:ln>
                <a:solidFill>
                  <a:srgbClr val="003399"/>
                </a:solidFill>
                <a:effectLst/>
                <a:uLnTx/>
                <a:uFillTx/>
                <a:latin typeface="+mn-lt"/>
                <a:ea typeface="+mn-ea"/>
                <a:cs typeface="+mn-cs"/>
              </a:rPr>
              <a:t>Power : 500 kW</a:t>
            </a:r>
          </a:p>
          <a:p>
            <a:pPr marL="0" marR="0" lvl="0" indent="0" algn="ctr" defTabSz="914400" rtl="0" eaLnBrk="1" fontAlgn="base" latinLnBrk="0" hangingPunct="1">
              <a:lnSpc>
                <a:spcPct val="110000"/>
              </a:lnSpc>
              <a:spcBef>
                <a:spcPct val="20000"/>
              </a:spcBef>
              <a:spcAft>
                <a:spcPct val="0"/>
              </a:spcAft>
              <a:buClr>
                <a:srgbClr val="993300"/>
              </a:buClr>
              <a:buSzTx/>
              <a:buFont typeface="Wingdings" pitchFamily="2" charset="2"/>
              <a:buChar char="§"/>
              <a:tabLst/>
              <a:defRPr/>
            </a:pPr>
            <a:r>
              <a:rPr kumimoji="0" lang="en-US" sz="1600" b="1" i="0" u="none" strike="noStrike" kern="0" cap="none" spc="0" normalizeH="0" baseline="0" noProof="0" dirty="0" smtClean="0">
                <a:ln>
                  <a:noFill/>
                </a:ln>
                <a:solidFill>
                  <a:srgbClr val="003399"/>
                </a:solidFill>
                <a:effectLst/>
                <a:uLnTx/>
                <a:uFillTx/>
                <a:latin typeface="+mn-lt"/>
                <a:ea typeface="+mn-ea"/>
                <a:cs typeface="+mn-cs"/>
              </a:rPr>
              <a:t>Pulse duration : 500ms</a:t>
            </a:r>
          </a:p>
          <a:p>
            <a:pPr marL="0" marR="0" lvl="0" indent="0" algn="ctr" defTabSz="914400" rtl="0" eaLnBrk="1" fontAlgn="base" latinLnBrk="0" hangingPunct="1">
              <a:lnSpc>
                <a:spcPct val="110000"/>
              </a:lnSpc>
              <a:spcBef>
                <a:spcPct val="20000"/>
              </a:spcBef>
              <a:spcAft>
                <a:spcPct val="0"/>
              </a:spcAft>
              <a:buClr>
                <a:srgbClr val="993300"/>
              </a:buClr>
              <a:buSzTx/>
              <a:buFont typeface="Wingdings" pitchFamily="2" charset="2"/>
              <a:buChar char="§"/>
              <a:tabLst/>
              <a:defRPr/>
            </a:pPr>
            <a:r>
              <a:rPr kumimoji="0" lang="en-US" sz="1600" b="1" i="0" u="none" strike="noStrike" kern="0" cap="none" spc="0" normalizeH="0" baseline="0" noProof="0" dirty="0" smtClean="0">
                <a:ln>
                  <a:noFill/>
                </a:ln>
                <a:solidFill>
                  <a:srgbClr val="003399"/>
                </a:solidFill>
                <a:effectLst/>
                <a:uLnTx/>
                <a:uFillTx/>
                <a:latin typeface="+mn-lt"/>
                <a:ea typeface="+mn-ea"/>
                <a:cs typeface="+mn-cs"/>
              </a:rPr>
              <a:t>Magnet of gyrotron : </a:t>
            </a:r>
            <a:r>
              <a:rPr kumimoji="0" lang="en-US" sz="1600" b="1" i="0" u="none" strike="noStrike" kern="0" cap="none" spc="0" normalizeH="0" baseline="0" noProof="0" dirty="0" err="1" smtClean="0">
                <a:ln>
                  <a:noFill/>
                </a:ln>
                <a:solidFill>
                  <a:srgbClr val="003399"/>
                </a:solidFill>
                <a:effectLst/>
                <a:uLnTx/>
                <a:uFillTx/>
                <a:latin typeface="+mn-lt"/>
                <a:ea typeface="+mn-ea"/>
                <a:cs typeface="+mn-cs"/>
              </a:rPr>
              <a:t>cryo</a:t>
            </a:r>
            <a:r>
              <a:rPr kumimoji="0" lang="en-US" sz="1600" b="1" i="0" u="none" strike="noStrike" kern="0" cap="none" spc="0" normalizeH="0" baseline="0" noProof="0" dirty="0" smtClean="0">
                <a:ln>
                  <a:noFill/>
                </a:ln>
                <a:solidFill>
                  <a:srgbClr val="003399"/>
                </a:solidFill>
                <a:effectLst/>
                <a:uLnTx/>
                <a:uFillTx/>
                <a:latin typeface="+mn-lt"/>
                <a:ea typeface="+mn-ea"/>
                <a:cs typeface="+mn-cs"/>
              </a:rPr>
              <a:t>-cooled</a:t>
            </a:r>
          </a:p>
          <a:p>
            <a:pPr marL="0" marR="0" lvl="0" indent="0" algn="ctr" defTabSz="914400" rtl="0" eaLnBrk="1" fontAlgn="base" latinLnBrk="0" hangingPunct="1">
              <a:lnSpc>
                <a:spcPct val="110000"/>
              </a:lnSpc>
              <a:spcBef>
                <a:spcPct val="20000"/>
              </a:spcBef>
              <a:spcAft>
                <a:spcPct val="0"/>
              </a:spcAft>
              <a:buClr>
                <a:srgbClr val="993300"/>
              </a:buClr>
              <a:buSzTx/>
              <a:buFont typeface="Wingdings" pitchFamily="2" charset="2"/>
              <a:buNone/>
              <a:tabLst/>
              <a:defRPr/>
            </a:pPr>
            <a:r>
              <a:rPr kumimoji="0" lang="en-US" sz="2000" b="1" i="0" u="none" strike="noStrike" kern="0" cap="none" spc="0" normalizeH="0" baseline="0" noProof="0" dirty="0" smtClean="0">
                <a:ln>
                  <a:noFill/>
                </a:ln>
                <a:solidFill>
                  <a:srgbClr val="003399"/>
                </a:solidFill>
                <a:effectLst/>
                <a:uLnTx/>
                <a:uFillTx/>
                <a:latin typeface="+mn-lt"/>
                <a:ea typeface="+mn-ea"/>
                <a:cs typeface="+mn-cs"/>
              </a:rPr>
              <a:t>Operating parameters:</a:t>
            </a:r>
          </a:p>
          <a:p>
            <a:pPr marL="0" marR="0" lvl="0" indent="0" algn="ctr" defTabSz="914400" rtl="0" eaLnBrk="1" fontAlgn="base" latinLnBrk="0" hangingPunct="1">
              <a:lnSpc>
                <a:spcPct val="110000"/>
              </a:lnSpc>
              <a:spcBef>
                <a:spcPct val="20000"/>
              </a:spcBef>
              <a:spcAft>
                <a:spcPct val="0"/>
              </a:spcAft>
              <a:buClr>
                <a:srgbClr val="993300"/>
              </a:buClr>
              <a:buSzTx/>
              <a:buFont typeface="Wingdings" pitchFamily="2" charset="2"/>
              <a:buChar char="§"/>
              <a:tabLst/>
              <a:defRPr/>
            </a:pPr>
            <a:r>
              <a:rPr kumimoji="0" lang="en-US" sz="1800" b="1" i="0" u="none" strike="noStrike" kern="0" cap="none" spc="0" normalizeH="0" baseline="0" noProof="0" dirty="0" smtClean="0">
                <a:ln>
                  <a:noFill/>
                </a:ln>
                <a:solidFill>
                  <a:srgbClr val="003399"/>
                </a:solidFill>
                <a:effectLst/>
                <a:uLnTx/>
                <a:uFillTx/>
                <a:latin typeface="+mn-lt"/>
                <a:ea typeface="+mn-ea"/>
                <a:cs typeface="+mn-cs"/>
              </a:rPr>
              <a:t>- 50kV-20A and + 20kV</a:t>
            </a:r>
          </a:p>
          <a:p>
            <a:pPr lvl="0" algn="ctr">
              <a:lnSpc>
                <a:spcPct val="110000"/>
              </a:lnSpc>
              <a:spcBef>
                <a:spcPct val="20000"/>
              </a:spcBef>
              <a:buClr>
                <a:srgbClr val="993300"/>
              </a:buClr>
              <a:defRPr/>
            </a:pPr>
            <a:endParaRPr lang="en-US" sz="1800" b="1" kern="0" dirty="0" smtClean="0">
              <a:solidFill>
                <a:srgbClr val="003399"/>
              </a:solidFill>
            </a:endParaRPr>
          </a:p>
          <a:p>
            <a:pPr lvl="0" algn="ctr">
              <a:lnSpc>
                <a:spcPct val="110000"/>
              </a:lnSpc>
              <a:spcBef>
                <a:spcPct val="20000"/>
              </a:spcBef>
              <a:buClr>
                <a:srgbClr val="993300"/>
              </a:buClr>
              <a:defRPr/>
            </a:pPr>
            <a:r>
              <a:rPr lang="en-US" sz="1800" b="1" kern="0" dirty="0" smtClean="0">
                <a:solidFill>
                  <a:srgbClr val="003399"/>
                </a:solidFill>
              </a:rPr>
              <a:t>Transmission Line:</a:t>
            </a:r>
          </a:p>
          <a:p>
            <a:pPr lvl="0" algn="ctr">
              <a:lnSpc>
                <a:spcPct val="110000"/>
              </a:lnSpc>
              <a:spcBef>
                <a:spcPct val="20000"/>
              </a:spcBef>
              <a:buClr>
                <a:srgbClr val="993300"/>
              </a:buClr>
              <a:buFont typeface="Wingdings" pitchFamily="2" charset="2"/>
              <a:buChar char="§"/>
              <a:defRPr/>
            </a:pPr>
            <a:r>
              <a:rPr lang="en-US" sz="1600" b="1" kern="0" dirty="0" smtClean="0">
                <a:solidFill>
                  <a:srgbClr val="003399"/>
                </a:solidFill>
              </a:rPr>
              <a:t>Corrugated transmission line</a:t>
            </a:r>
          </a:p>
          <a:p>
            <a:pPr lvl="0" algn="ctr">
              <a:lnSpc>
                <a:spcPct val="110000"/>
              </a:lnSpc>
              <a:spcBef>
                <a:spcPct val="20000"/>
              </a:spcBef>
              <a:buClr>
                <a:srgbClr val="993300"/>
              </a:buClr>
              <a:defRPr/>
            </a:pPr>
            <a:endParaRPr lang="en-US" sz="1800" b="1" kern="0" dirty="0" smtClean="0">
              <a:solidFill>
                <a:srgbClr val="003399"/>
              </a:solidFill>
            </a:endParaRPr>
          </a:p>
          <a:p>
            <a:pPr lvl="0" algn="ctr">
              <a:lnSpc>
                <a:spcPct val="110000"/>
              </a:lnSpc>
              <a:spcBef>
                <a:spcPct val="20000"/>
              </a:spcBef>
              <a:buClr>
                <a:srgbClr val="993300"/>
              </a:buClr>
              <a:defRPr/>
            </a:pPr>
            <a:r>
              <a:rPr lang="en-US" sz="1800" b="1" kern="0" dirty="0" smtClean="0">
                <a:solidFill>
                  <a:srgbClr val="003399"/>
                </a:solidFill>
              </a:rPr>
              <a:t>Launcher</a:t>
            </a:r>
          </a:p>
          <a:p>
            <a:pPr lvl="0" algn="ctr">
              <a:lnSpc>
                <a:spcPct val="110000"/>
              </a:lnSpc>
              <a:spcBef>
                <a:spcPct val="20000"/>
              </a:spcBef>
              <a:buClr>
                <a:srgbClr val="993300"/>
              </a:buClr>
              <a:buFont typeface="Wingdings" pitchFamily="2" charset="2"/>
              <a:buChar char="§"/>
              <a:defRPr/>
            </a:pPr>
            <a:r>
              <a:rPr lang="en-US" sz="1600" b="1" kern="0" dirty="0" smtClean="0">
                <a:solidFill>
                  <a:srgbClr val="003399"/>
                </a:solidFill>
              </a:rPr>
              <a:t>Two mirrors (Focusing and plane mirror combination)</a:t>
            </a:r>
          </a:p>
        </p:txBody>
      </p:sp>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7529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1015663"/>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Fundamental harmonic ECRH assisted</a:t>
            </a:r>
          </a:p>
          <a:p>
            <a:pPr algn="ctr">
              <a:spcBef>
                <a:spcPct val="50000"/>
              </a:spcBef>
            </a:pPr>
            <a:r>
              <a:rPr lang="en-US" b="1" dirty="0" smtClean="0">
                <a:latin typeface="Arial" charset="0"/>
              </a:rPr>
              <a:t>plasma start-up in SST-1</a:t>
            </a:r>
          </a:p>
        </p:txBody>
      </p:sp>
      <p:pic>
        <p:nvPicPr>
          <p:cNvPr id="4372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b="5714"/>
          <a:stretch>
            <a:fillRect/>
          </a:stretch>
        </p:blipFill>
        <p:spPr bwMode="auto">
          <a:xfrm>
            <a:off x="152400" y="1295400"/>
            <a:ext cx="8859686"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need – single long pulse or two pulses</a:t>
            </a:r>
          </a:p>
        </p:txBody>
      </p:sp>
      <p:pic>
        <p:nvPicPr>
          <p:cNvPr id="4372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762000"/>
            <a:ext cx="8859686" cy="5333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p:nvPr/>
        </p:nvCxnSpPr>
        <p:spPr>
          <a:xfrm rot="5400000" flipH="1" flipV="1">
            <a:off x="876300" y="2781300"/>
            <a:ext cx="762000" cy="762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295400" y="2438400"/>
            <a:ext cx="6172200" cy="158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5400000">
            <a:off x="7010400" y="2895600"/>
            <a:ext cx="914400" cy="1588"/>
          </a:xfrm>
          <a:prstGeom prst="line">
            <a:avLst/>
          </a:prstGeom>
        </p:spPr>
        <p:style>
          <a:lnRef idx="3">
            <a:schemeClr val="accent4"/>
          </a:lnRef>
          <a:fillRef idx="0">
            <a:schemeClr val="accent4"/>
          </a:fillRef>
          <a:effectRef idx="2">
            <a:schemeClr val="accent4"/>
          </a:effectRef>
          <a:fontRef idx="minor">
            <a:schemeClr val="tx1"/>
          </a:fontRef>
        </p:style>
      </p:cxnSp>
      <p:sp>
        <p:nvSpPr>
          <p:cNvPr id="10"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need – single long pulse or two pulses</a:t>
            </a:r>
          </a:p>
        </p:txBody>
      </p:sp>
      <p:pic>
        <p:nvPicPr>
          <p:cNvPr id="4372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714" y="762000"/>
            <a:ext cx="9012086" cy="542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Straight Connector 10"/>
          <p:cNvCxnSpPr/>
          <p:nvPr/>
        </p:nvCxnSpPr>
        <p:spPr>
          <a:xfrm>
            <a:off x="2743200" y="2438400"/>
            <a:ext cx="4724400" cy="158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5400000">
            <a:off x="7010400" y="2895600"/>
            <a:ext cx="914400"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rot="5400000">
            <a:off x="2286794" y="2894806"/>
            <a:ext cx="914400" cy="1588"/>
          </a:xfrm>
          <a:prstGeom prst="line">
            <a:avLst/>
          </a:prstGeom>
        </p:spPr>
        <p:style>
          <a:lnRef idx="3">
            <a:schemeClr val="accent4"/>
          </a:lnRef>
          <a:fillRef idx="0">
            <a:schemeClr val="accent4"/>
          </a:fillRef>
          <a:effectRef idx="2">
            <a:schemeClr val="accent4"/>
          </a:effectRef>
          <a:fontRef idx="minor">
            <a:schemeClr val="tx1"/>
          </a:fontRef>
        </p:style>
      </p:cxnSp>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461665"/>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ECRH two pulses desirable </a:t>
            </a:r>
            <a:r>
              <a:rPr lang="en-US" sz="2000" b="1" dirty="0" smtClean="0">
                <a:latin typeface="Arial" charset="0"/>
              </a:rPr>
              <a:t>(breakdown and heating simultaneously)</a:t>
            </a:r>
            <a:endParaRPr lang="en-US" b="1" dirty="0" smtClean="0">
              <a:latin typeface="Arial" charset="0"/>
            </a:endParaRPr>
          </a:p>
        </p:txBody>
      </p:sp>
      <p:pic>
        <p:nvPicPr>
          <p:cNvPr id="457730" name="Picture 2" descr="C:\Users\BK Shukla\Desktop\RR-3 Two pulse Expt\IEEE-TPS2022\Fig 1.jpg"/>
          <p:cNvPicPr>
            <a:picLocks noChangeAspect="1" noChangeArrowheads="1"/>
          </p:cNvPicPr>
          <p:nvPr/>
        </p:nvPicPr>
        <p:blipFill>
          <a:blip r:embed="rId2"/>
          <a:srcRect/>
          <a:stretch>
            <a:fillRect/>
          </a:stretch>
        </p:blipFill>
        <p:spPr bwMode="auto">
          <a:xfrm>
            <a:off x="268421" y="990600"/>
            <a:ext cx="8745986" cy="4800600"/>
          </a:xfrm>
          <a:prstGeom prst="rect">
            <a:avLst/>
          </a:prstGeom>
          <a:noFill/>
        </p:spPr>
      </p:pic>
      <p:sp>
        <p:nvSpPr>
          <p:cNvPr id="7"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877163"/>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err="1" smtClean="0">
                <a:latin typeface="Arial" charset="0"/>
              </a:rPr>
              <a:t>Upgradation</a:t>
            </a:r>
            <a:r>
              <a:rPr lang="en-US" b="1" dirty="0" smtClean="0">
                <a:latin typeface="Arial" charset="0"/>
              </a:rPr>
              <a:t> plan of power supply </a:t>
            </a:r>
            <a:r>
              <a:rPr lang="en-US" b="1" dirty="0" smtClean="0">
                <a:latin typeface="Arial" charset="0"/>
              </a:rPr>
              <a:t>system</a:t>
            </a:r>
          </a:p>
          <a:p>
            <a:pPr algn="ctr">
              <a:spcBef>
                <a:spcPct val="50000"/>
              </a:spcBef>
            </a:pPr>
            <a:r>
              <a:rPr lang="en-US" sz="1800" b="1" dirty="0" smtClean="0">
                <a:latin typeface="Arial" charset="0"/>
              </a:rPr>
              <a:t>Gyrotron with associated power supplies</a:t>
            </a:r>
            <a:endParaRPr lang="en-US" b="1" dirty="0" smtClean="0">
              <a:latin typeface="Arial" charset="0"/>
            </a:endParaRPr>
          </a:p>
        </p:txBody>
      </p:sp>
      <p:pic>
        <p:nvPicPr>
          <p:cNvPr id="7" name="Picture 6" descr="C:\Users\B.K.Shukla\Desktop\Multi-Pulse Operation of gyrotron\Gyrotron-PS - modified.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600" y="1219200"/>
            <a:ext cx="7924800" cy="5029200"/>
          </a:xfrm>
          <a:prstGeom prst="rect">
            <a:avLst/>
          </a:prstGeom>
          <a:noFill/>
          <a:ln>
            <a:noFill/>
          </a:ln>
        </p:spPr>
      </p:pic>
      <p:sp>
        <p:nvSpPr>
          <p:cNvPr id="9"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Text Box 2"/>
          <p:cNvSpPr txBox="1">
            <a:spLocks noChangeArrowheads="1"/>
          </p:cNvSpPr>
          <p:nvPr/>
        </p:nvSpPr>
        <p:spPr bwMode="auto">
          <a:xfrm>
            <a:off x="0" y="0"/>
            <a:ext cx="9143999" cy="1015663"/>
          </a:xfrm>
          <a:prstGeom prst="rect">
            <a:avLst/>
          </a:prstGeom>
          <a:solidFill>
            <a:schemeClr val="accent5">
              <a:lumMod val="40000"/>
              <a:lumOff val="60000"/>
            </a:schemeClr>
          </a:solidFill>
          <a:ln w="9525">
            <a:noFill/>
            <a:miter lim="800000"/>
            <a:headEnd/>
            <a:tailEnd/>
          </a:ln>
        </p:spPr>
        <p:txBody>
          <a:bodyPr wrap="square">
            <a:spAutoFit/>
          </a:bodyPr>
          <a:lstStyle/>
          <a:p>
            <a:pPr algn="ctr">
              <a:spcBef>
                <a:spcPct val="50000"/>
              </a:spcBef>
            </a:pPr>
            <a:r>
              <a:rPr lang="en-US" b="1" dirty="0" smtClean="0">
                <a:latin typeface="Arial" charset="0"/>
              </a:rPr>
              <a:t>Integration of new </a:t>
            </a:r>
            <a:r>
              <a:rPr lang="en-US" b="1" dirty="0" smtClean="0">
                <a:latin typeface="Arial" charset="0"/>
              </a:rPr>
              <a:t>AMPS</a:t>
            </a:r>
          </a:p>
          <a:p>
            <a:pPr algn="ctr">
              <a:spcBef>
                <a:spcPct val="50000"/>
              </a:spcBef>
            </a:pPr>
            <a:r>
              <a:rPr lang="en-US" b="1" dirty="0" smtClean="0">
                <a:latin typeface="Arial" charset="0"/>
              </a:rPr>
              <a:t>Power supply with fast Rise and fall time</a:t>
            </a:r>
            <a:endParaRPr lang="en-US" b="1" dirty="0" smtClean="0">
              <a:latin typeface="Arial" charset="0"/>
            </a:endParaRPr>
          </a:p>
        </p:txBody>
      </p:sp>
      <p:pic>
        <p:nvPicPr>
          <p:cNvPr id="2050" name="Picture 2" descr="C:\Users\BK Shukla\Desktop\EC-22\Multi-Pulse Operation of gyrotron\20220106_152722.jpg"/>
          <p:cNvPicPr>
            <a:picLocks noChangeAspect="1" noChangeArrowheads="1"/>
          </p:cNvPicPr>
          <p:nvPr/>
        </p:nvPicPr>
        <p:blipFill>
          <a:blip r:embed="rId2" cstate="print"/>
          <a:srcRect/>
          <a:stretch>
            <a:fillRect/>
          </a:stretch>
        </p:blipFill>
        <p:spPr bwMode="auto">
          <a:xfrm>
            <a:off x="152400" y="4090565"/>
            <a:ext cx="2971800" cy="1587907"/>
          </a:xfrm>
          <a:prstGeom prst="rect">
            <a:avLst/>
          </a:prstGeom>
          <a:noFill/>
        </p:spPr>
      </p:pic>
      <p:pic>
        <p:nvPicPr>
          <p:cNvPr id="2051" name="Picture 3" descr="C:\Users\BK Shukla\Desktop\EC-22\Multi-Pulse Operation of gyrotron\Multi-Pulse Operation of gyrotron\FST\Fig 6.jpg"/>
          <p:cNvPicPr>
            <a:picLocks noChangeAspect="1" noChangeArrowheads="1"/>
          </p:cNvPicPr>
          <p:nvPr/>
        </p:nvPicPr>
        <p:blipFill>
          <a:blip r:embed="rId3"/>
          <a:srcRect/>
          <a:stretch>
            <a:fillRect/>
          </a:stretch>
        </p:blipFill>
        <p:spPr bwMode="auto">
          <a:xfrm>
            <a:off x="3352800" y="3404765"/>
            <a:ext cx="5651500" cy="2615035"/>
          </a:xfrm>
          <a:prstGeom prst="rect">
            <a:avLst/>
          </a:prstGeom>
          <a:noFill/>
        </p:spPr>
      </p:pic>
      <p:graphicFrame>
        <p:nvGraphicFramePr>
          <p:cNvPr id="9" name="Table 8"/>
          <p:cNvGraphicFramePr>
            <a:graphicFrameLocks noGrp="1"/>
          </p:cNvGraphicFramePr>
          <p:nvPr/>
        </p:nvGraphicFramePr>
        <p:xfrm>
          <a:off x="1371600" y="1676400"/>
          <a:ext cx="6128067" cy="1447800"/>
        </p:xfrm>
        <a:graphic>
          <a:graphicData uri="http://schemas.openxmlformats.org/drawingml/2006/table">
            <a:tbl>
              <a:tblPr/>
              <a:tblGrid>
                <a:gridCol w="1428032"/>
                <a:gridCol w="2248376"/>
                <a:gridCol w="2451659"/>
              </a:tblGrid>
              <a:tr h="289560">
                <a:tc>
                  <a:txBody>
                    <a:bodyPr/>
                    <a:lstStyle/>
                    <a:p>
                      <a:pPr marL="0" marR="0" hangingPunct="0">
                        <a:spcBef>
                          <a:spcPts val="0"/>
                        </a:spcBef>
                        <a:spcAft>
                          <a:spcPts val="0"/>
                        </a:spcAft>
                      </a:pPr>
                      <a:r>
                        <a:rPr lang="en-US" sz="1200" b="1" dirty="0">
                          <a:latin typeface="Times New Roman"/>
                          <a:ea typeface="Times New Roman"/>
                          <a:cs typeface="Times New Roman"/>
                        </a:rPr>
                        <a:t>Parameters</a:t>
                      </a:r>
                      <a:endParaRPr lang="en-US" sz="1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b="1">
                          <a:latin typeface="Times New Roman"/>
                          <a:ea typeface="Times New Roman"/>
                          <a:cs typeface="Times New Roman"/>
                        </a:rPr>
                        <a:t>Value (Old Power Supply)</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b="1">
                          <a:latin typeface="Times New Roman"/>
                          <a:ea typeface="Times New Roman"/>
                          <a:cs typeface="Times New Roman"/>
                        </a:rPr>
                        <a:t>New Anode Power Supply</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marL="0" marR="0" hangingPunct="0">
                        <a:spcBef>
                          <a:spcPts val="0"/>
                        </a:spcBef>
                        <a:spcAft>
                          <a:spcPts val="0"/>
                        </a:spcAft>
                      </a:pPr>
                      <a:r>
                        <a:rPr lang="en-US" sz="1200">
                          <a:latin typeface="Times New Roman"/>
                          <a:ea typeface="Times New Roman"/>
                          <a:cs typeface="Times New Roman"/>
                        </a:rPr>
                        <a:t>Voltage </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dirty="0">
                          <a:latin typeface="Times New Roman"/>
                          <a:ea typeface="Times New Roman"/>
                          <a:cs typeface="Times New Roman"/>
                        </a:rPr>
                        <a:t>30kV (max)</a:t>
                      </a:r>
                      <a:endParaRPr lang="en-US" sz="1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a:latin typeface="Times New Roman"/>
                          <a:ea typeface="Times New Roman"/>
                          <a:cs typeface="Times New Roman"/>
                        </a:rPr>
                        <a:t>30kV (max)</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marL="0" marR="0" hangingPunct="0">
                        <a:spcBef>
                          <a:spcPts val="0"/>
                        </a:spcBef>
                        <a:spcAft>
                          <a:spcPts val="0"/>
                        </a:spcAft>
                      </a:pPr>
                      <a:r>
                        <a:rPr lang="en-US" sz="1200">
                          <a:latin typeface="Times New Roman"/>
                          <a:ea typeface="Times New Roman"/>
                          <a:cs typeface="Times New Roman"/>
                        </a:rPr>
                        <a:t>Current </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a:latin typeface="Times New Roman"/>
                          <a:ea typeface="Times New Roman"/>
                          <a:cs typeface="Times New Roman"/>
                        </a:rPr>
                        <a:t>100mA</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a:latin typeface="Times New Roman"/>
                          <a:ea typeface="Times New Roman"/>
                          <a:cs typeface="Times New Roman"/>
                        </a:rPr>
                        <a:t>100mA</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marL="0" marR="0" hangingPunct="0">
                        <a:spcBef>
                          <a:spcPts val="0"/>
                        </a:spcBef>
                        <a:spcAft>
                          <a:spcPts val="0"/>
                        </a:spcAft>
                      </a:pPr>
                      <a:r>
                        <a:rPr lang="en-US" sz="1200" b="1">
                          <a:latin typeface="Times New Roman"/>
                          <a:ea typeface="Times New Roman"/>
                          <a:cs typeface="Times New Roman"/>
                        </a:rPr>
                        <a:t>Voltage rise time</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b="1">
                          <a:latin typeface="Times New Roman"/>
                          <a:ea typeface="Times New Roman"/>
                          <a:cs typeface="Times New Roman"/>
                        </a:rPr>
                        <a:t>25ms</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b="1">
                          <a:latin typeface="Times New Roman"/>
                          <a:ea typeface="Times New Roman"/>
                          <a:cs typeface="Times New Roman"/>
                        </a:rPr>
                        <a:t>0.5ms</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marL="0" marR="0" hangingPunct="0">
                        <a:spcBef>
                          <a:spcPts val="0"/>
                        </a:spcBef>
                        <a:spcAft>
                          <a:spcPts val="0"/>
                        </a:spcAft>
                      </a:pPr>
                      <a:r>
                        <a:rPr lang="en-US" sz="1200" b="1" dirty="0">
                          <a:latin typeface="Times New Roman"/>
                          <a:ea typeface="Times New Roman"/>
                          <a:cs typeface="Times New Roman"/>
                        </a:rPr>
                        <a:t>Voltage fall time</a:t>
                      </a:r>
                      <a:endParaRPr lang="en-US" sz="1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b="1">
                          <a:latin typeface="Times New Roman"/>
                          <a:ea typeface="Times New Roman"/>
                          <a:cs typeface="Times New Roman"/>
                        </a:rPr>
                        <a:t>100ms</a:t>
                      </a:r>
                      <a:endParaRPr lang="en-US" sz="10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200" b="1" dirty="0">
                          <a:latin typeface="Times New Roman"/>
                          <a:ea typeface="Times New Roman"/>
                          <a:cs typeface="Times New Roman"/>
                        </a:rPr>
                        <a:t>1.0ms</a:t>
                      </a:r>
                      <a:endParaRPr lang="en-US" sz="10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2" name="Rectangle 4"/>
          <p:cNvSpPr>
            <a:spLocks noChangeArrowheads="1"/>
          </p:cNvSpPr>
          <p:nvPr/>
        </p:nvSpPr>
        <p:spPr bwMode="auto">
          <a:xfrm>
            <a:off x="1828800" y="1219200"/>
            <a:ext cx="6781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(voltage rise and fall time for old and new AMPS)</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txBox="1">
            <a:spLocks noChangeArrowheads="1"/>
          </p:cNvSpPr>
          <p:nvPr/>
        </p:nvSpPr>
        <p:spPr bwMode="auto">
          <a:xfrm>
            <a:off x="0" y="6477000"/>
            <a:ext cx="9144000" cy="381000"/>
          </a:xfrm>
          <a:prstGeom prst="rect">
            <a:avLst/>
          </a:prstGeom>
          <a:solidFill>
            <a:schemeClr val="accent5">
              <a:lumMod val="40000"/>
              <a:lumOff val="60000"/>
            </a:schemeClr>
          </a:solidFill>
          <a:ln w="9525">
            <a:noFill/>
            <a:miter lim="800000"/>
            <a:headEnd/>
            <a:tailEnd/>
          </a:ln>
        </p:spPr>
        <p:style>
          <a:lnRef idx="0">
            <a:scrgbClr r="0" g="0" b="0"/>
          </a:lnRef>
          <a:fillRef idx="1002">
            <a:schemeClr val="lt1"/>
          </a:fillRef>
          <a:effectRef idx="0">
            <a:scrgbClr r="0" g="0" b="0"/>
          </a:effectRef>
          <a:fontRef idx="major"/>
        </p:style>
        <p:txBody>
          <a:bodyPr anchor="ctr"/>
          <a:lstStyle/>
          <a:p>
            <a:pPr algn="ctr">
              <a:defRPr/>
            </a:pPr>
            <a:r>
              <a:rPr lang="en-US" sz="1400" b="1" kern="0" dirty="0" smtClean="0"/>
              <a:t>Braj Shukla, EC</a:t>
            </a:r>
            <a:r>
              <a:rPr lang="en-US" sz="1400" b="1" kern="0" dirty="0" smtClean="0">
                <a:latin typeface="+mj-lt"/>
                <a:ea typeface="+mj-ea"/>
                <a:cs typeface="+mj-cs"/>
              </a:rPr>
              <a:t>-21</a:t>
            </a:r>
            <a:r>
              <a:rPr lang="en-US" sz="1400" b="1" kern="0" dirty="0" smtClean="0">
                <a:latin typeface="+mj-lt"/>
                <a:ea typeface="+mj-ea"/>
                <a:cs typeface="+mj-cs"/>
              </a:rPr>
              <a:t>, June 20-24, 2022, ITER-IO</a:t>
            </a:r>
            <a:endParaRPr lang="en-US" sz="1000" b="1" kern="0" dirty="0">
              <a:latin typeface="+mj-lt"/>
              <a:ea typeface="+mj-ea"/>
              <a:cs typeface="+mj-cs"/>
            </a:endParaRPr>
          </a:p>
        </p:txBody>
      </p:sp>
    </p:spTree>
    <p:extLst>
      <p:ext uri="{BB962C8B-B14F-4D97-AF65-F5344CB8AC3E}">
        <p14:creationId xmlns="" xmlns:p14="http://schemas.microsoft.com/office/powerpoint/2010/main" val="3481322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7873</TotalTime>
  <Words>1467</Words>
  <Application>Microsoft Office PowerPoint</Application>
  <PresentationFormat>On-screen Show (4:3)</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ECRH experiments on Tokamaks SST-1 &amp; Aditya-U and ECRH upgradation plan for SST-1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ECRH system for SST-1</dc:title>
  <dc:creator>BK Shukla</dc:creator>
  <cp:lastModifiedBy>BK Shukla</cp:lastModifiedBy>
  <cp:revision>188</cp:revision>
  <dcterms:created xsi:type="dcterms:W3CDTF">2011-01-28T11:37:02Z</dcterms:created>
  <dcterms:modified xsi:type="dcterms:W3CDTF">2022-06-20T11:47:59Z</dcterms:modified>
</cp:coreProperties>
</file>