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9" r:id="rId2"/>
    <p:sldId id="260" r:id="rId3"/>
    <p:sldId id="261" r:id="rId4"/>
    <p:sldId id="269" r:id="rId5"/>
    <p:sldId id="270" r:id="rId6"/>
    <p:sldId id="271" r:id="rId7"/>
    <p:sldId id="273" r:id="rId8"/>
    <p:sldId id="278" r:id="rId9"/>
    <p:sldId id="274" r:id="rId10"/>
    <p:sldId id="280" r:id="rId11"/>
    <p:sldId id="279" r:id="rId12"/>
    <p:sldId id="291" r:id="rId13"/>
    <p:sldId id="292" r:id="rId14"/>
    <p:sldId id="281" r:id="rId15"/>
    <p:sldId id="275" r:id="rId16"/>
    <p:sldId id="293" r:id="rId17"/>
    <p:sldId id="294" r:id="rId18"/>
    <p:sldId id="295" r:id="rId19"/>
    <p:sldId id="298" r:id="rId20"/>
    <p:sldId id="299" r:id="rId21"/>
    <p:sldId id="262" r:id="rId22"/>
    <p:sldId id="305" r:id="rId23"/>
    <p:sldId id="277" r:id="rId24"/>
    <p:sldId id="283" r:id="rId25"/>
    <p:sldId id="284" r:id="rId26"/>
    <p:sldId id="285" r:id="rId27"/>
    <p:sldId id="288" r:id="rId28"/>
    <p:sldId id="286" r:id="rId29"/>
    <p:sldId id="287" r:id="rId30"/>
    <p:sldId id="300" r:id="rId31"/>
    <p:sldId id="301" r:id="rId32"/>
    <p:sldId id="289" r:id="rId33"/>
    <p:sldId id="307" r:id="rId34"/>
    <p:sldId id="302" r:id="rId35"/>
    <p:sldId id="303" r:id="rId36"/>
    <p:sldId id="304" r:id="rId37"/>
    <p:sldId id="306" r:id="rId38"/>
    <p:sldId id="296" r:id="rId39"/>
    <p:sldId id="297" r:id="rId40"/>
  </p:sldIdLst>
  <p:sldSz cx="12192000" cy="6858000"/>
  <p:notesSz cx="6811963" cy="99425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942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>
        <p:scale>
          <a:sx n="110" d="100"/>
          <a:sy n="110" d="100"/>
        </p:scale>
        <p:origin x="204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72" y="-108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851" cy="49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33" tIns="45866" rIns="91733" bIns="4586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0112" y="0"/>
            <a:ext cx="2951851" cy="49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33" tIns="45866" rIns="91733" bIns="4586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388"/>
            <a:ext cx="2951851" cy="49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33" tIns="45866" rIns="91733" bIns="4586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0112" y="9445388"/>
            <a:ext cx="2951851" cy="49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33" tIns="45866" rIns="91733" bIns="4586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C5029E26-3CDE-4E2A-9243-F4CFA73F77C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971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851" cy="49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33" tIns="45866" rIns="91733" bIns="45866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0112" y="0"/>
            <a:ext cx="2951851" cy="49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33" tIns="45866" rIns="91733" bIns="4586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6125"/>
            <a:ext cx="6627813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262" y="4722695"/>
            <a:ext cx="4995440" cy="447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33" tIns="45866" rIns="91733" bIns="458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388"/>
            <a:ext cx="2951851" cy="49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33" tIns="45866" rIns="91733" bIns="45866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0112" y="9445388"/>
            <a:ext cx="2951851" cy="49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733" tIns="45866" rIns="91733" bIns="4586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4D204273-9E39-4C9A-A251-EF1633DCAA4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9932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745F3C-3CEB-4A25-85B6-CDCC4A5FEFE4}" type="slidenum">
              <a:rPr lang="en-GB"/>
              <a:pPr/>
              <a:t>1</a:t>
            </a:fld>
            <a:endParaRPr lang="en-GB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7813" cy="3729038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F41CCE-8A12-40BB-9B34-BDA9373B9D37}" type="slidenum">
              <a:rPr lang="en-GB"/>
              <a:pPr/>
              <a:t>2</a:t>
            </a:fld>
            <a:endParaRPr lang="en-GB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7813" cy="3729038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04273-9E39-4C9A-A251-EF1633DCAA43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455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04273-9E39-4C9A-A251-EF1633DCAA43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753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04273-9E39-4C9A-A251-EF1633DCAA43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929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spect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75048"/>
          </a:xfrm>
        </p:spPr>
        <p:txBody>
          <a:bodyPr/>
          <a:lstStyle>
            <a:lvl1pPr marL="0" indent="0" algn="ctr">
              <a:buFontTx/>
              <a:buNone/>
              <a:defRPr sz="2000" baseline="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616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5117" y="609600"/>
            <a:ext cx="2667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4117" y="609600"/>
            <a:ext cx="7797800" cy="5486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57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983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8134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4117" y="1752600"/>
            <a:ext cx="5232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9717" y="1752600"/>
            <a:ext cx="52324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082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156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558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30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271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8135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764117" y="609600"/>
            <a:ext cx="10668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4117" y="1752600"/>
            <a:ext cx="10668000" cy="4196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0" y="548680"/>
            <a:ext cx="12192000" cy="0"/>
          </a:xfrm>
          <a:prstGeom prst="line">
            <a:avLst/>
          </a:prstGeom>
          <a:noFill/>
          <a:ln w="15875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400"/>
          </a:p>
        </p:txBody>
      </p:sp>
      <p:pic>
        <p:nvPicPr>
          <p:cNvPr id="1038" name="Picture 14" descr="PowerPoint_Graphic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5700"/>
            <a:ext cx="121920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3454400" y="6283038"/>
            <a:ext cx="7823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800" dirty="0" smtClean="0">
                <a:solidFill>
                  <a:schemeClr val="tx1"/>
                </a:solidFill>
                <a:latin typeface="+mj-lt"/>
              </a:rPr>
              <a:t>Giuseppe CARANNANTE, 21</a:t>
            </a:r>
            <a:r>
              <a:rPr lang="en-GB" sz="800" baseline="30000" dirty="0" smtClean="0">
                <a:solidFill>
                  <a:schemeClr val="tx1"/>
                </a:solidFill>
                <a:latin typeface="+mj-lt"/>
              </a:rPr>
              <a:t>ST</a:t>
            </a:r>
            <a:r>
              <a:rPr lang="en-GB" sz="800" dirty="0" smtClean="0">
                <a:solidFill>
                  <a:schemeClr val="tx1"/>
                </a:solidFill>
                <a:latin typeface="+mj-lt"/>
              </a:rPr>
              <a:t> Joint Workshop on</a:t>
            </a:r>
            <a:r>
              <a:rPr lang="en-GB" sz="800" baseline="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GB" sz="800" dirty="0" smtClean="0">
                <a:solidFill>
                  <a:schemeClr val="tx1"/>
                </a:solidFill>
                <a:latin typeface="+mj-lt"/>
              </a:rPr>
              <a:t>Electron Cyclotron Emission (ECE) and Electron Cyclotron Resonance Heating (ECRH)</a:t>
            </a:r>
          </a:p>
          <a:p>
            <a:pPr algn="ctr">
              <a:spcBef>
                <a:spcPct val="50000"/>
              </a:spcBef>
            </a:pPr>
            <a:r>
              <a:rPr lang="en-GB" sz="800" dirty="0" smtClean="0">
                <a:solidFill>
                  <a:schemeClr val="tx1"/>
                </a:solidFill>
                <a:latin typeface="+mj-lt"/>
              </a:rPr>
              <a:t>ITER Organisation HQ, 20-24 June 2022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2018, ITER Organization</a:t>
            </a:r>
            <a:r>
              <a:rPr lang="en-GB" sz="800" dirty="0" smtClean="0">
                <a:solidFill>
                  <a:schemeClr val="tx1"/>
                </a:solidFill>
                <a:latin typeface="+mj-lt"/>
              </a:rPr>
              <a:t>	</a:t>
            </a:r>
            <a:endParaRPr lang="en-GB" sz="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11277600" y="6373950"/>
            <a:ext cx="78105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800" dirty="0">
                <a:latin typeface="+mj-lt"/>
              </a:rPr>
              <a:t>Page </a:t>
            </a:r>
            <a:fld id="{47BA91C2-74BF-4480-8BF1-C44F20807924}" type="slidenum">
              <a:rPr lang="en-GB" sz="800" smtClean="0">
                <a:latin typeface="+mj-lt"/>
              </a:rPr>
              <a:pPr>
                <a:spcBef>
                  <a:spcPct val="50000"/>
                </a:spcBef>
              </a:pPr>
              <a:t>‹#›</a:t>
            </a:fld>
            <a:endParaRPr lang="en-GB" sz="80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87338" indent="-287338" algn="just" defTabSz="795338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57238" indent="-279400" algn="just" defTabSz="795338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36650" indent="-188913" algn="just" defTabSz="795338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511300" indent="-184150" algn="just" defTabSz="795338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885950" indent="-184150" algn="just" defTabSz="795338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343150" indent="-184150" algn="l" defTabSz="795338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800350" indent="-184150" algn="l" defTabSz="795338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257550" indent="-184150" algn="l" defTabSz="795338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714750" indent="-184150" algn="l" defTabSz="795338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spect="1" noChangeArrowheads="1"/>
          </p:cNvSpPr>
          <p:nvPr>
            <p:ph type="ctrTitle"/>
          </p:nvPr>
        </p:nvSpPr>
        <p:spPr>
          <a:xfrm>
            <a:off x="591999" y="764704"/>
            <a:ext cx="10729192" cy="2088232"/>
          </a:xfrm>
        </p:spPr>
        <p:txBody>
          <a:bodyPr/>
          <a:lstStyle/>
          <a:p>
            <a:r>
              <a:rPr lang="en-GB" sz="4400" i="1" dirty="0" smtClean="0"/>
              <a:t>ITER ECH&amp;CD Control System: architecture, interfaces and status of development.</a:t>
            </a:r>
            <a:endParaRPr lang="en-GB" sz="4400" i="1" dirty="0"/>
          </a:p>
        </p:txBody>
      </p:sp>
      <p:sp>
        <p:nvSpPr>
          <p:cNvPr id="3" name="Rectangle 2"/>
          <p:cNvSpPr txBox="1">
            <a:spLocks noChangeAspect="1" noChangeArrowheads="1"/>
          </p:cNvSpPr>
          <p:nvPr/>
        </p:nvSpPr>
        <p:spPr bwMode="auto">
          <a:xfrm>
            <a:off x="774995" y="3501008"/>
            <a:ext cx="1036320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sz="2000" kern="0" dirty="0" smtClean="0"/>
              <a:t>Giuseppe Carannante</a:t>
            </a:r>
            <a:r>
              <a:rPr lang="en-GB" sz="2000" b="0" kern="0" baseline="30000" dirty="0" smtClean="0"/>
              <a:t>1</a:t>
            </a:r>
            <a:r>
              <a:rPr lang="en-GB" sz="2000" b="0" kern="0" dirty="0" smtClean="0"/>
              <a:t> , M. Cavinato</a:t>
            </a:r>
            <a:r>
              <a:rPr lang="en-GB" sz="2000" b="0" kern="0" baseline="30000" dirty="0" smtClean="0"/>
              <a:t>2</a:t>
            </a:r>
            <a:r>
              <a:rPr lang="en-GB" sz="2000" b="0" kern="0" dirty="0" smtClean="0"/>
              <a:t>, K. Cindric</a:t>
            </a:r>
            <a:r>
              <a:rPr lang="en-GB" sz="2000" b="0" kern="0" baseline="30000" dirty="0" smtClean="0"/>
              <a:t>2</a:t>
            </a:r>
            <a:r>
              <a:rPr lang="en-GB" sz="2000" b="0" kern="0" dirty="0" smtClean="0"/>
              <a:t>, P. De Vries</a:t>
            </a:r>
            <a:r>
              <a:rPr lang="en-GB" sz="2000" b="0" kern="0" baseline="30000" dirty="0" smtClean="0"/>
              <a:t>1</a:t>
            </a:r>
            <a:r>
              <a:rPr lang="en-GB" sz="2000" b="0" kern="0" dirty="0" smtClean="0"/>
              <a:t>, F. Felici</a:t>
            </a:r>
            <a:r>
              <a:rPr lang="en-GB" sz="2000" b="0" kern="0" baseline="30000" dirty="0" smtClean="0"/>
              <a:t>3</a:t>
            </a:r>
            <a:r>
              <a:rPr lang="en-GB" sz="2000" b="0" kern="0" dirty="0" smtClean="0"/>
              <a:t>, M. Ferrari</a:t>
            </a:r>
            <a:r>
              <a:rPr lang="en-GB" sz="2000" b="0" kern="0" baseline="30000" dirty="0" smtClean="0"/>
              <a:t>1</a:t>
            </a:r>
            <a:r>
              <a:rPr lang="en-GB" sz="2000" b="0" kern="0" dirty="0" smtClean="0"/>
              <a:t>, G. Ferrò</a:t>
            </a:r>
            <a:r>
              <a:rPr lang="en-GB" sz="2000" b="0" kern="0" baseline="30000" dirty="0" smtClean="0"/>
              <a:t>1</a:t>
            </a:r>
            <a:r>
              <a:rPr lang="en-GB" sz="2000" b="0" kern="0" dirty="0" smtClean="0"/>
              <a:t>, M. Henderson</a:t>
            </a:r>
            <a:r>
              <a:rPr lang="en-GB" sz="2000" b="0" kern="0" baseline="30000" dirty="0" smtClean="0"/>
              <a:t>4</a:t>
            </a:r>
            <a:r>
              <a:rPr lang="en-GB" sz="2000" b="0" kern="0" dirty="0" smtClean="0"/>
              <a:t>, A. Neto</a:t>
            </a:r>
            <a:r>
              <a:rPr lang="en-GB" sz="2000" b="0" kern="0" baseline="30000" dirty="0" smtClean="0"/>
              <a:t>2</a:t>
            </a:r>
            <a:r>
              <a:rPr lang="en-GB" sz="2000" b="0" kern="0" dirty="0" smtClean="0"/>
              <a:t>, M. Preynas</a:t>
            </a:r>
            <a:r>
              <a:rPr lang="en-GB" sz="2000" b="0" kern="0" baseline="30000" dirty="0" smtClean="0"/>
              <a:t>1</a:t>
            </a:r>
            <a:r>
              <a:rPr lang="en-GB" sz="2000" b="0" kern="0" dirty="0" smtClean="0"/>
              <a:t>, M. Reich</a:t>
            </a:r>
            <a:r>
              <a:rPr lang="en-GB" sz="2000" b="0" kern="0" baseline="30000" dirty="0" smtClean="0"/>
              <a:t>5</a:t>
            </a:r>
            <a:r>
              <a:rPr lang="en-GB" sz="2000" b="0" kern="0" dirty="0" smtClean="0"/>
              <a:t>, F. Sartori</a:t>
            </a:r>
            <a:r>
              <a:rPr lang="en-GB" sz="2000" b="0" kern="0" baseline="30000" dirty="0" smtClean="0"/>
              <a:t>2</a:t>
            </a:r>
            <a:r>
              <a:rPr lang="en-GB" sz="2000" b="0" kern="0" dirty="0" smtClean="0"/>
              <a:t> and L. Zabeo</a:t>
            </a:r>
            <a:r>
              <a:rPr lang="en-GB" sz="2000" b="0" kern="0" baseline="30000" dirty="0" smtClean="0"/>
              <a:t>1</a:t>
            </a:r>
            <a:r>
              <a:rPr lang="en-GB" sz="2000" b="0" kern="0" dirty="0" smtClean="0"/>
              <a:t>.</a:t>
            </a:r>
          </a:p>
          <a:p>
            <a:endParaRPr lang="en-US" sz="1400" b="0" kern="0" dirty="0" smtClean="0"/>
          </a:p>
          <a:p>
            <a:endParaRPr lang="en-US" sz="1400" b="0" kern="0" dirty="0"/>
          </a:p>
          <a:p>
            <a:endParaRPr lang="en-GB" sz="1400" b="0" kern="0" dirty="0" smtClean="0"/>
          </a:p>
          <a:p>
            <a:pPr algn="l"/>
            <a:r>
              <a:rPr lang="en-GB" sz="1400" b="0" kern="0" baseline="30000" dirty="0" smtClean="0"/>
              <a:t>1</a:t>
            </a:r>
            <a:r>
              <a:rPr lang="en-GB" sz="1400" b="0" kern="0" dirty="0" smtClean="0"/>
              <a:t> ITER Organization, Saint-Paul Lez Durance, France</a:t>
            </a:r>
          </a:p>
          <a:p>
            <a:pPr algn="l"/>
            <a:r>
              <a:rPr lang="en-GB" sz="1400" b="0" kern="0" baseline="30000" dirty="0" smtClean="0"/>
              <a:t>2</a:t>
            </a:r>
            <a:r>
              <a:rPr lang="en-GB" sz="1400" b="0" kern="0" dirty="0" smtClean="0"/>
              <a:t> Fusion for Energy, </a:t>
            </a:r>
            <a:r>
              <a:rPr lang="en-GB" sz="1400" b="0" kern="0" dirty="0" err="1" smtClean="0"/>
              <a:t>Josep</a:t>
            </a:r>
            <a:r>
              <a:rPr lang="en-GB" sz="1400" b="0" kern="0" dirty="0" smtClean="0"/>
              <a:t> </a:t>
            </a:r>
            <a:r>
              <a:rPr lang="en-GB" sz="1400" b="0" kern="0" dirty="0" err="1" smtClean="0"/>
              <a:t>Pla</a:t>
            </a:r>
            <a:r>
              <a:rPr lang="en-GB" sz="1400" b="0" kern="0" dirty="0" smtClean="0"/>
              <a:t> 2, Barcelona, 08019, Spain</a:t>
            </a:r>
          </a:p>
          <a:p>
            <a:pPr algn="l"/>
            <a:r>
              <a:rPr lang="en-GB" sz="1400" b="0" kern="0" baseline="30000" dirty="0" smtClean="0"/>
              <a:t>3</a:t>
            </a:r>
            <a:r>
              <a:rPr lang="en-GB" sz="1400" b="0" kern="0" dirty="0" smtClean="0"/>
              <a:t> Swiss Plasma </a:t>
            </a:r>
            <a:r>
              <a:rPr lang="en-GB" sz="1400" b="0" kern="0" dirty="0" err="1" smtClean="0"/>
              <a:t>Center</a:t>
            </a:r>
            <a:r>
              <a:rPr lang="en-GB" sz="1400" b="0" kern="0" dirty="0" smtClean="0"/>
              <a:t> - EPFL, Lausanne, Switzerland</a:t>
            </a:r>
          </a:p>
          <a:p>
            <a:pPr algn="l"/>
            <a:r>
              <a:rPr lang="en-GB" sz="1400" b="0" kern="0" baseline="30000" dirty="0" smtClean="0"/>
              <a:t>4</a:t>
            </a:r>
            <a:r>
              <a:rPr lang="en-GB" sz="1400" b="0" kern="0" dirty="0" smtClean="0"/>
              <a:t> UKAEA, </a:t>
            </a:r>
            <a:r>
              <a:rPr lang="en-GB" sz="1400" b="0" kern="0" dirty="0" err="1" smtClean="0"/>
              <a:t>Culham</a:t>
            </a:r>
            <a:r>
              <a:rPr lang="en-GB" sz="1400" b="0" kern="0" dirty="0" smtClean="0"/>
              <a:t> Science Centre, Abingdon, OX14 3DB, United Kingdom</a:t>
            </a:r>
          </a:p>
          <a:p>
            <a:pPr algn="l"/>
            <a:r>
              <a:rPr lang="en-GB" sz="1400" b="0" kern="0" baseline="30000" dirty="0" smtClean="0"/>
              <a:t>5</a:t>
            </a:r>
            <a:r>
              <a:rPr lang="en-GB" sz="1400" b="0" kern="0" dirty="0" smtClean="0"/>
              <a:t> Max-Planck-</a:t>
            </a:r>
            <a:r>
              <a:rPr lang="en-GB" sz="1400" b="0" kern="0" dirty="0" err="1" smtClean="0"/>
              <a:t>Institut</a:t>
            </a:r>
            <a:r>
              <a:rPr lang="en-GB" sz="1400" b="0" kern="0" dirty="0" smtClean="0"/>
              <a:t> </a:t>
            </a:r>
            <a:r>
              <a:rPr lang="en-GB" sz="1400" b="0" kern="0" dirty="0" err="1" smtClean="0"/>
              <a:t>für</a:t>
            </a:r>
            <a:r>
              <a:rPr lang="en-GB" sz="1400" b="0" kern="0" dirty="0" smtClean="0"/>
              <a:t> </a:t>
            </a:r>
            <a:r>
              <a:rPr lang="en-GB" sz="1400" b="0" kern="0" dirty="0" err="1" smtClean="0"/>
              <a:t>Plasmaphysik</a:t>
            </a:r>
            <a:r>
              <a:rPr lang="en-GB" sz="1400" b="0" kern="0" dirty="0" smtClean="0"/>
              <a:t>, </a:t>
            </a:r>
            <a:r>
              <a:rPr lang="en-GB" sz="1400" b="0" kern="0" dirty="0" err="1" smtClean="0"/>
              <a:t>Garching</a:t>
            </a:r>
            <a:r>
              <a:rPr lang="en-GB" sz="1400" b="0" kern="0" dirty="0" smtClean="0"/>
              <a:t>, Germany</a:t>
            </a:r>
            <a:endParaRPr lang="en-GB" sz="1400" b="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3272"/>
          </a:xfrm>
        </p:spPr>
        <p:txBody>
          <a:bodyPr/>
          <a:lstStyle/>
          <a:p>
            <a:r>
              <a:rPr lang="en-US" dirty="0" smtClean="0"/>
              <a:t>Safety functions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231466"/>
              </p:ext>
            </p:extLst>
          </p:nvPr>
        </p:nvGraphicFramePr>
        <p:xfrm>
          <a:off x="695400" y="1340768"/>
          <a:ext cx="10863616" cy="3816424"/>
        </p:xfrm>
        <a:graphic>
          <a:graphicData uri="http://schemas.openxmlformats.org/drawingml/2006/table">
            <a:tbl>
              <a:tblPr/>
              <a:tblGrid>
                <a:gridCol w="2413340">
                  <a:extLst>
                    <a:ext uri="{9D8B030D-6E8A-4147-A177-3AD203B41FA5}">
                      <a16:colId xmlns:a16="http://schemas.microsoft.com/office/drawing/2014/main" val="1596017733"/>
                    </a:ext>
                  </a:extLst>
                </a:gridCol>
                <a:gridCol w="2014707">
                  <a:extLst>
                    <a:ext uri="{9D8B030D-6E8A-4147-A177-3AD203B41FA5}">
                      <a16:colId xmlns:a16="http://schemas.microsoft.com/office/drawing/2014/main" val="3935049667"/>
                    </a:ext>
                  </a:extLst>
                </a:gridCol>
                <a:gridCol w="1250994">
                  <a:extLst>
                    <a:ext uri="{9D8B030D-6E8A-4147-A177-3AD203B41FA5}">
                      <a16:colId xmlns:a16="http://schemas.microsoft.com/office/drawing/2014/main" val="239177639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083415660"/>
                    </a:ext>
                  </a:extLst>
                </a:gridCol>
                <a:gridCol w="4248471">
                  <a:extLst>
                    <a:ext uri="{9D8B030D-6E8A-4147-A177-3AD203B41FA5}">
                      <a16:colId xmlns:a16="http://schemas.microsoft.com/office/drawing/2014/main" val="704098949"/>
                    </a:ext>
                  </a:extLst>
                </a:gridCol>
              </a:tblGrid>
              <a:tr h="3045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Safety function</a:t>
                      </a:r>
                    </a:p>
                  </a:txBody>
                  <a:tcPr marL="9518" marR="9518" marT="95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Actuating system</a:t>
                      </a:r>
                    </a:p>
                  </a:txBody>
                  <a:tcPr marL="9518" marR="9518" marT="9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Safety class</a:t>
                      </a:r>
                    </a:p>
                  </a:txBody>
                  <a:tcPr marL="9518" marR="9518" marT="9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Action</a:t>
                      </a:r>
                    </a:p>
                  </a:txBody>
                  <a:tcPr marL="9518" marR="9518" marT="9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Triggering signals</a:t>
                      </a:r>
                    </a:p>
                  </a:txBody>
                  <a:tcPr marL="9518" marR="9518" marT="9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7285523"/>
                  </a:ext>
                </a:extLst>
              </a:tr>
              <a:tr h="276016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SECONDARY CONFINEMENT</a:t>
                      </a:r>
                    </a:p>
                  </a:txBody>
                  <a:tcPr marL="9518" marR="9518" marT="95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558110"/>
                  </a:ext>
                </a:extLst>
              </a:tr>
              <a:tr h="18676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Isolation of shutter valves for building confinement</a:t>
                      </a:r>
                    </a:p>
                  </a:txBody>
                  <a:tcPr marL="9518" marR="9518" marT="95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 System / Central</a:t>
                      </a:r>
                      <a:r>
                        <a:rPr lang="en-GB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Safety System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8" marR="9518" marT="9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SIC-2</a:t>
                      </a:r>
                    </a:p>
                  </a:txBody>
                  <a:tcPr marL="9518" marR="9518" marT="9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Valve Closure</a:t>
                      </a:r>
                    </a:p>
                  </a:txBody>
                  <a:tcPr marL="9518" marR="9518" marT="9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indent="0" algn="l" rtl="0" fontAlgn="ctr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fire, earthquake, increase radiation in port cell or gallery, overpressure in port cell or gallery,</a:t>
                      </a:r>
                      <a:b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en-GB" sz="1600" b="0" i="1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loss </a:t>
                      </a:r>
                      <a:r>
                        <a:rPr lang="en-GB" sz="1600" b="0" i="1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 cooling in EW cooling and ISV cooling 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en-GB" sz="1600" b="0" i="1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arc detection in diamond window </a:t>
                      </a:r>
                    </a:p>
                  </a:txBody>
                  <a:tcPr marL="85660" marR="9518" marT="9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393197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Isolation of valves on cooling water lines crossing PC lintel (transmission line cooling)</a:t>
                      </a:r>
                    </a:p>
                  </a:txBody>
                  <a:tcPr marL="9518" marR="9518" marT="95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 System / Central</a:t>
                      </a:r>
                      <a:r>
                        <a:rPr lang="en-GB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Safety System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8" marR="9518" marT="9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SIC-2</a:t>
                      </a:r>
                    </a:p>
                  </a:txBody>
                  <a:tcPr marL="9518" marR="9518" marT="9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Valve Closure</a:t>
                      </a:r>
                    </a:p>
                  </a:txBody>
                  <a:tcPr marL="9518" marR="9518" marT="9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indent="0" algn="l" rtl="0" fontAlgn="ctr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fire, earthquake, increase radiation in port cell or gallery, overpressure in port cell or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gallery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8" marR="9518" marT="95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0331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420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0" y="10507"/>
            <a:ext cx="12192000" cy="543272"/>
          </a:xfrm>
        </p:spPr>
        <p:txBody>
          <a:bodyPr/>
          <a:lstStyle/>
          <a:p>
            <a:r>
              <a:rPr lang="en-US" dirty="0" smtClean="0"/>
              <a:t>Protection functions</a:t>
            </a: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22767"/>
              </p:ext>
            </p:extLst>
          </p:nvPr>
        </p:nvGraphicFramePr>
        <p:xfrm>
          <a:off x="191344" y="1387144"/>
          <a:ext cx="6264696" cy="4490128"/>
        </p:xfrm>
        <a:graphic>
          <a:graphicData uri="http://schemas.openxmlformats.org/drawingml/2006/table">
            <a:tbl>
              <a:tblPr firstRow="1" firstCol="1" bandRow="1"/>
              <a:tblGrid>
                <a:gridCol w="4464496">
                  <a:extLst>
                    <a:ext uri="{9D8B030D-6E8A-4147-A177-3AD203B41FA5}">
                      <a16:colId xmlns:a16="http://schemas.microsoft.com/office/drawing/2014/main" val="1508786214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4239984528"/>
                    </a:ext>
                  </a:extLst>
                </a:gridCol>
              </a:tblGrid>
              <a:tr h="246343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GB" sz="2000" b="1" dirty="0">
                          <a:effectLst/>
                          <a:latin typeface="Times" pitchFamily="18" charset="0"/>
                          <a:ea typeface="Times New Roman" panose="02020603050405020304" pitchFamily="18" charset="0"/>
                          <a:cs typeface="New York"/>
                        </a:rPr>
                        <a:t>Protection function</a:t>
                      </a:r>
                      <a:endParaRPr lang="en-GB" sz="2000" dirty="0">
                        <a:effectLst/>
                        <a:latin typeface="Times" pitchFamily="18" charset="0"/>
                        <a:ea typeface="Times New Roman" panose="02020603050405020304" pitchFamily="18" charset="0"/>
                        <a:cs typeface="New York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GB" sz="2000" b="1" dirty="0" smtClean="0">
                          <a:effectLst/>
                          <a:latin typeface="Times" pitchFamily="18" charset="0"/>
                          <a:ea typeface="Times New Roman" panose="02020603050405020304" pitchFamily="18" charset="0"/>
                          <a:cs typeface="New York"/>
                        </a:rPr>
                        <a:t>Detecting SCU</a:t>
                      </a:r>
                      <a:endParaRPr lang="en-GB" sz="2000" dirty="0">
                        <a:effectLst/>
                        <a:latin typeface="Times" pitchFamily="18" charset="0"/>
                        <a:ea typeface="Times New Roman" panose="02020603050405020304" pitchFamily="18" charset="0"/>
                        <a:cs typeface="New York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1469516"/>
                  </a:ext>
                </a:extLst>
              </a:tr>
              <a:tr h="246343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GB" sz="1600" dirty="0">
                          <a:effectLst/>
                          <a:latin typeface="Times" pitchFamily="18" charset="0"/>
                          <a:ea typeface="Times New Roman" panose="02020603050405020304" pitchFamily="18" charset="0"/>
                          <a:cs typeface="New York"/>
                        </a:rPr>
                        <a:t>Arc inside the gyrotron tube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GB" sz="1600" dirty="0">
                          <a:effectLst/>
                          <a:latin typeface="Times" pitchFamily="18" charset="0"/>
                          <a:ea typeface="Times New Roman" panose="02020603050405020304" pitchFamily="18" charset="0"/>
                          <a:cs typeface="New York"/>
                        </a:rPr>
                        <a:t>HVPS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9177700"/>
                  </a:ext>
                </a:extLst>
              </a:tr>
              <a:tr h="246343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GB" sz="1600" dirty="0">
                          <a:effectLst/>
                          <a:latin typeface="Times" pitchFamily="18" charset="0"/>
                          <a:ea typeface="Times New Roman" panose="02020603050405020304" pitchFamily="18" charset="0"/>
                          <a:cs typeface="New York"/>
                        </a:rPr>
                        <a:t>Arc on gyrotron output window and MOU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GB" sz="1600">
                          <a:effectLst/>
                          <a:latin typeface="Times" pitchFamily="18" charset="0"/>
                          <a:ea typeface="Times New Roman" panose="02020603050405020304" pitchFamily="18" charset="0"/>
                          <a:cs typeface="New York"/>
                        </a:rPr>
                        <a:t>Gyrotron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8596043"/>
                  </a:ext>
                </a:extLst>
              </a:tr>
              <a:tr h="246343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GB" sz="1600" dirty="0">
                          <a:effectLst/>
                          <a:latin typeface="Times" pitchFamily="18" charset="0"/>
                          <a:ea typeface="Times New Roman" panose="02020603050405020304" pitchFamily="18" charset="0"/>
                          <a:cs typeface="New York"/>
                        </a:rPr>
                        <a:t>Mode jump in gyrotron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GB" sz="1600">
                          <a:effectLst/>
                          <a:latin typeface="Times" pitchFamily="18" charset="0"/>
                          <a:ea typeface="Times New Roman" panose="02020603050405020304" pitchFamily="18" charset="0"/>
                          <a:cs typeface="New York"/>
                        </a:rPr>
                        <a:t>Gyrotron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1100598"/>
                  </a:ext>
                </a:extLst>
              </a:tr>
              <a:tr h="246343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GB" sz="1600" dirty="0">
                          <a:effectLst/>
                          <a:latin typeface="Times" pitchFamily="18" charset="0"/>
                          <a:ea typeface="Times New Roman" panose="02020603050405020304" pitchFamily="18" charset="0"/>
                          <a:cs typeface="New York"/>
                        </a:rPr>
                        <a:t>Cooling fault at gyrotron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GB" sz="1600">
                          <a:effectLst/>
                          <a:latin typeface="Times" pitchFamily="18" charset="0"/>
                          <a:ea typeface="Times New Roman" panose="02020603050405020304" pitchFamily="18" charset="0"/>
                          <a:cs typeface="New York"/>
                        </a:rPr>
                        <a:t>Gyrotron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9589444"/>
                  </a:ext>
                </a:extLst>
              </a:tr>
              <a:tr h="246343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GB" sz="1600" dirty="0">
                          <a:effectLst/>
                          <a:latin typeface="Times" pitchFamily="18" charset="0"/>
                          <a:ea typeface="Times New Roman" panose="02020603050405020304" pitchFamily="18" charset="0"/>
                          <a:cs typeface="New York"/>
                        </a:rPr>
                        <a:t>Arc in the RF dummy load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GB" sz="1600">
                          <a:effectLst/>
                          <a:latin typeface="Times" pitchFamily="18" charset="0"/>
                          <a:ea typeface="Times New Roman" panose="02020603050405020304" pitchFamily="18" charset="0"/>
                          <a:cs typeface="New York"/>
                        </a:rPr>
                        <a:t>TL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5451149"/>
                  </a:ext>
                </a:extLst>
              </a:tr>
              <a:tr h="246343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GB" sz="1600" dirty="0">
                          <a:effectLst/>
                          <a:latin typeface="Times" pitchFamily="18" charset="0"/>
                          <a:ea typeface="Times New Roman" panose="02020603050405020304" pitchFamily="18" charset="0"/>
                          <a:cs typeface="New York"/>
                        </a:rPr>
                        <a:t>Cooling fault at dummy load and TL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GB" sz="1600">
                          <a:effectLst/>
                          <a:latin typeface="Times" pitchFamily="18" charset="0"/>
                          <a:ea typeface="Times New Roman" panose="02020603050405020304" pitchFamily="18" charset="0"/>
                          <a:cs typeface="New York"/>
                        </a:rPr>
                        <a:t>TL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241445"/>
                  </a:ext>
                </a:extLst>
              </a:tr>
              <a:tr h="246343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GB" sz="1600" dirty="0">
                          <a:effectLst/>
                          <a:latin typeface="Times" pitchFamily="18" charset="0"/>
                          <a:ea typeface="Times New Roman" panose="02020603050405020304" pitchFamily="18" charset="0"/>
                          <a:cs typeface="New York"/>
                        </a:rPr>
                        <a:t>Polarizers control malfunctioning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GB" sz="1600" dirty="0">
                          <a:effectLst/>
                          <a:latin typeface="Times" pitchFamily="18" charset="0"/>
                          <a:ea typeface="Times New Roman" panose="02020603050405020304" pitchFamily="18" charset="0"/>
                          <a:cs typeface="New York"/>
                        </a:rPr>
                        <a:t>TL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2121855"/>
                  </a:ext>
                </a:extLst>
              </a:tr>
              <a:tr h="246343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GB" sz="1600" dirty="0">
                          <a:effectLst/>
                          <a:latin typeface="Times" pitchFamily="18" charset="0"/>
                          <a:ea typeface="Times New Roman" panose="02020603050405020304" pitchFamily="18" charset="0"/>
                          <a:cs typeface="New York"/>
                        </a:rPr>
                        <a:t>Arc on diamond window (vessel side)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GB" sz="1600" dirty="0">
                          <a:effectLst/>
                          <a:latin typeface="Times" pitchFamily="18" charset="0"/>
                          <a:ea typeface="Times New Roman" panose="02020603050405020304" pitchFamily="18" charset="0"/>
                          <a:cs typeface="New York"/>
                        </a:rPr>
                        <a:t>EW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6377544"/>
                  </a:ext>
                </a:extLst>
              </a:tr>
              <a:tr h="246343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GB" sz="1600" dirty="0">
                          <a:effectLst/>
                          <a:latin typeface="Times" pitchFamily="18" charset="0"/>
                          <a:ea typeface="Times New Roman" panose="02020603050405020304" pitchFamily="18" charset="0"/>
                          <a:cs typeface="New York"/>
                        </a:rPr>
                        <a:t>Cooling fault at EW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GB" sz="1600" dirty="0">
                          <a:effectLst/>
                          <a:latin typeface="Times" pitchFamily="18" charset="0"/>
                          <a:ea typeface="Times New Roman" panose="02020603050405020304" pitchFamily="18" charset="0"/>
                          <a:cs typeface="New York"/>
                        </a:rPr>
                        <a:t>EW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892421"/>
                  </a:ext>
                </a:extLst>
              </a:tr>
              <a:tr h="246343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GB" sz="1600">
                          <a:effectLst/>
                          <a:latin typeface="Times" pitchFamily="18" charset="0"/>
                          <a:ea typeface="Times New Roman" panose="02020603050405020304" pitchFamily="18" charset="0"/>
                          <a:cs typeface="New York"/>
                        </a:rPr>
                        <a:t>Cooling fault at diamond window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GB" sz="1600" dirty="0">
                          <a:effectLst/>
                          <a:latin typeface="Times" pitchFamily="18" charset="0"/>
                          <a:ea typeface="Times New Roman" panose="02020603050405020304" pitchFamily="18" charset="0"/>
                          <a:cs typeface="New York"/>
                        </a:rPr>
                        <a:t>EW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6933610"/>
                  </a:ext>
                </a:extLst>
              </a:tr>
              <a:tr h="246343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GB" sz="1600" dirty="0">
                          <a:effectLst/>
                          <a:latin typeface="Times" pitchFamily="18" charset="0"/>
                          <a:ea typeface="Times New Roman" panose="02020603050405020304" pitchFamily="18" charset="0"/>
                          <a:cs typeface="New York"/>
                        </a:rPr>
                        <a:t>Arc inside launcher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GB" sz="1600" dirty="0">
                          <a:effectLst/>
                          <a:latin typeface="Times" pitchFamily="18" charset="0"/>
                          <a:ea typeface="Times New Roman" panose="02020603050405020304" pitchFamily="18" charset="0"/>
                          <a:cs typeface="New York"/>
                        </a:rPr>
                        <a:t>Launcher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3542081"/>
                  </a:ext>
                </a:extLst>
              </a:tr>
              <a:tr h="246343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GB" sz="1600">
                          <a:effectLst/>
                          <a:latin typeface="Times" pitchFamily="18" charset="0"/>
                          <a:ea typeface="Times New Roman" panose="02020603050405020304" pitchFamily="18" charset="0"/>
                          <a:cs typeface="New York"/>
                        </a:rPr>
                        <a:t>Cooling fault at launcher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GB" sz="1600" dirty="0">
                          <a:effectLst/>
                          <a:latin typeface="Times" pitchFamily="18" charset="0"/>
                          <a:ea typeface="Times New Roman" panose="02020603050405020304" pitchFamily="18" charset="0"/>
                          <a:cs typeface="New York"/>
                        </a:rPr>
                        <a:t>Launcher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9144347"/>
                  </a:ext>
                </a:extLst>
              </a:tr>
              <a:tr h="246343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GB" sz="1600">
                          <a:effectLst/>
                          <a:latin typeface="Times" pitchFamily="18" charset="0"/>
                          <a:ea typeface="Times New Roman" panose="02020603050405020304" pitchFamily="18" charset="0"/>
                          <a:cs typeface="New York"/>
                        </a:rPr>
                        <a:t>Steering mirror control malfunctioning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GB" sz="1600" dirty="0">
                          <a:effectLst/>
                          <a:latin typeface="Times" pitchFamily="18" charset="0"/>
                          <a:ea typeface="Times New Roman" panose="02020603050405020304" pitchFamily="18" charset="0"/>
                          <a:cs typeface="New York"/>
                        </a:rPr>
                        <a:t>Launcher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6608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GB" sz="1600" dirty="0">
                          <a:effectLst/>
                          <a:latin typeface="Times" pitchFamily="18" charset="0"/>
                          <a:ea typeface="Times New Roman" panose="02020603050405020304" pitchFamily="18" charset="0"/>
                          <a:cs typeface="New York"/>
                        </a:rPr>
                        <a:t>Poor vacuum in MOU, </a:t>
                      </a:r>
                      <a:r>
                        <a:rPr lang="en-GB" sz="1600" dirty="0" smtClean="0">
                          <a:effectLst/>
                          <a:latin typeface="Times" pitchFamily="18" charset="0"/>
                          <a:ea typeface="Times New Roman" panose="02020603050405020304" pitchFamily="18" charset="0"/>
                          <a:cs typeface="New York"/>
                        </a:rPr>
                        <a:t>TL, </a:t>
                      </a:r>
                      <a:r>
                        <a:rPr lang="en-GB" sz="1600" dirty="0">
                          <a:effectLst/>
                          <a:latin typeface="Times" pitchFamily="18" charset="0"/>
                          <a:ea typeface="Times New Roman" panose="02020603050405020304" pitchFamily="18" charset="0"/>
                          <a:cs typeface="New York"/>
                        </a:rPr>
                        <a:t>RF dummy load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GB" sz="1600" dirty="0">
                          <a:effectLst/>
                          <a:latin typeface="Times" pitchFamily="18" charset="0"/>
                          <a:ea typeface="Times New Roman" panose="02020603050405020304" pitchFamily="18" charset="0"/>
                          <a:cs typeface="New York"/>
                        </a:rPr>
                        <a:t>Vacuum system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7498495"/>
                  </a:ext>
                </a:extLst>
              </a:tr>
              <a:tr h="246343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GB" sz="1600">
                          <a:effectLst/>
                          <a:latin typeface="Times" pitchFamily="18" charset="0"/>
                          <a:ea typeface="Times New Roman" panose="02020603050405020304" pitchFamily="18" charset="0"/>
                          <a:cs typeface="New York"/>
                        </a:rPr>
                        <a:t>To execute stop requests from PCS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GB" sz="1600" dirty="0">
                          <a:effectLst/>
                          <a:latin typeface="Times" pitchFamily="18" charset="0"/>
                          <a:ea typeface="Times New Roman" panose="02020603050405020304" pitchFamily="18" charset="0"/>
                          <a:cs typeface="New York"/>
                        </a:rPr>
                        <a:t>ECPC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8195885"/>
                  </a:ext>
                </a:extLst>
              </a:tr>
              <a:tr h="246343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GB" sz="1600">
                          <a:effectLst/>
                          <a:latin typeface="Times" pitchFamily="18" charset="0"/>
                          <a:ea typeface="Times New Roman" panose="02020603050405020304" pitchFamily="18" charset="0"/>
                          <a:cs typeface="New York"/>
                        </a:rPr>
                        <a:t>To execute stop requests from CIS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GB" sz="1600" dirty="0">
                          <a:effectLst/>
                          <a:latin typeface="Times" pitchFamily="18" charset="0"/>
                          <a:ea typeface="Times New Roman" panose="02020603050405020304" pitchFamily="18" charset="0"/>
                          <a:cs typeface="New York"/>
                        </a:rPr>
                        <a:t>ECPC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4635021"/>
                  </a:ext>
                </a:extLst>
              </a:tr>
              <a:tr h="246343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GB" sz="1600">
                          <a:effectLst/>
                          <a:latin typeface="Times" pitchFamily="18" charset="0"/>
                          <a:ea typeface="Times New Roman" panose="02020603050405020304" pitchFamily="18" charset="0"/>
                          <a:cs typeface="New York"/>
                        </a:rPr>
                        <a:t>To execute stop requests from CSS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5900" algn="l"/>
                        </a:tabLst>
                      </a:pPr>
                      <a:r>
                        <a:rPr lang="en-GB" sz="1600" dirty="0">
                          <a:effectLst/>
                          <a:latin typeface="Times" pitchFamily="18" charset="0"/>
                          <a:ea typeface="Times New Roman" panose="02020603050405020304" pitchFamily="18" charset="0"/>
                          <a:cs typeface="New York"/>
                        </a:rPr>
                        <a:t>ECPC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949351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744072" y="1387144"/>
            <a:ext cx="51125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All the subsystems implement their local protection </a:t>
            </a:r>
            <a:r>
              <a:rPr lang="en-US" sz="2000" dirty="0" smtClean="0">
                <a:latin typeface="+mn-lt"/>
              </a:rPr>
              <a:t>functions.</a:t>
            </a:r>
            <a:endParaRPr lang="en-US" sz="2000" dirty="0" smtClean="0">
              <a:latin typeface="+mn-lt"/>
            </a:endParaRPr>
          </a:p>
          <a:p>
            <a:endParaRPr lang="en-US" sz="2000" dirty="0" smtClean="0">
              <a:latin typeface="+mn-lt"/>
            </a:endParaRPr>
          </a:p>
          <a:p>
            <a:endParaRPr lang="en-US" sz="2000" dirty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Plant-level protection functions are the ones where the EC Plant Controller has to intervene, because the detection and the actuation are not performed by the same subsystems.</a:t>
            </a:r>
          </a:p>
          <a:p>
            <a:endParaRPr lang="en-US" sz="2000" dirty="0" smtClean="0">
              <a:latin typeface="+mn-lt"/>
            </a:endParaRPr>
          </a:p>
          <a:p>
            <a:endParaRPr lang="en-US" sz="2000" dirty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The </a:t>
            </a:r>
            <a:r>
              <a:rPr lang="en-US" sz="2000" dirty="0" smtClean="0">
                <a:latin typeface="+mn-lt"/>
              </a:rPr>
              <a:t>action is always to switch off the HVPS connected to the faulty </a:t>
            </a:r>
            <a:r>
              <a:rPr lang="en-US" sz="2000" dirty="0" smtClean="0">
                <a:latin typeface="+mn-lt"/>
              </a:rPr>
              <a:t>subsystem, other </a:t>
            </a:r>
            <a:r>
              <a:rPr lang="en-US" sz="2000" dirty="0" smtClean="0">
                <a:latin typeface="+mn-lt"/>
              </a:rPr>
              <a:t>actions </a:t>
            </a:r>
            <a:r>
              <a:rPr lang="en-US" sz="2000" dirty="0" smtClean="0">
                <a:latin typeface="+mn-lt"/>
              </a:rPr>
              <a:t>could also be required</a:t>
            </a:r>
            <a:r>
              <a:rPr lang="en-US" sz="2000" dirty="0" smtClean="0">
                <a:latin typeface="+mn-lt"/>
              </a:rPr>
              <a:t>.</a:t>
            </a:r>
            <a:endParaRPr lang="en-GB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075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3272"/>
          </a:xfrm>
        </p:spPr>
        <p:txBody>
          <a:bodyPr/>
          <a:lstStyle/>
          <a:p>
            <a:r>
              <a:rPr lang="en-US" dirty="0" smtClean="0"/>
              <a:t>Gyrotron protection functions</a:t>
            </a:r>
            <a:endParaRPr lang="en-GB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030" y="540073"/>
            <a:ext cx="7054354" cy="558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05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498030" y="548681"/>
            <a:ext cx="6766322" cy="5578441"/>
            <a:chOff x="1000125" y="914375"/>
            <a:chExt cx="7143750" cy="646102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125" y="914375"/>
              <a:ext cx="7143750" cy="43148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439"/>
            <a:stretch/>
          </p:blipFill>
          <p:spPr bwMode="auto">
            <a:xfrm>
              <a:off x="1000125" y="5229200"/>
              <a:ext cx="7143750" cy="2146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itle 1"/>
          <p:cNvSpPr txBox="1">
            <a:spLocks/>
          </p:cNvSpPr>
          <p:nvPr/>
        </p:nvSpPr>
        <p:spPr bwMode="auto">
          <a:xfrm>
            <a:off x="0" y="0"/>
            <a:ext cx="12192000" cy="54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Gyrotron protection functions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369502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3272"/>
          </a:xfrm>
        </p:spPr>
        <p:txBody>
          <a:bodyPr/>
          <a:lstStyle/>
          <a:p>
            <a:r>
              <a:rPr lang="en-US" dirty="0" smtClean="0"/>
              <a:t>Control functional analysis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631504" y="1340768"/>
            <a:ext cx="8352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The EC system is used for many plasma control functions:</a:t>
            </a:r>
          </a:p>
          <a:p>
            <a:pPr marL="573088" indent="-573088">
              <a:buFont typeface="Wingdings" panose="05000000000000000000" pitchFamily="2" charset="2"/>
              <a:buChar char="Ø"/>
            </a:pPr>
            <a:endParaRPr lang="en-US" dirty="0">
              <a:latin typeface="+mn-lt"/>
            </a:endParaRPr>
          </a:p>
          <a:p>
            <a:pPr marL="800100" indent="-514350">
              <a:buFont typeface="Wingdings" panose="05000000000000000000" pitchFamily="2" charset="2"/>
              <a:buChar char="Ø"/>
            </a:pPr>
            <a:r>
              <a:rPr lang="en-US" dirty="0" smtClean="0">
                <a:latin typeface="+mn-lt"/>
              </a:rPr>
              <a:t>Assist breakdown</a:t>
            </a:r>
          </a:p>
          <a:p>
            <a:pPr marL="800100" indent="-514350">
              <a:buFont typeface="Wingdings" panose="05000000000000000000" pitchFamily="2" charset="2"/>
              <a:buChar char="Ø"/>
            </a:pPr>
            <a:endParaRPr lang="en-US" sz="1200" dirty="0">
              <a:latin typeface="+mn-lt"/>
            </a:endParaRPr>
          </a:p>
          <a:p>
            <a:pPr marL="800100" indent="-514350">
              <a:buFont typeface="Wingdings" panose="05000000000000000000" pitchFamily="2" charset="2"/>
              <a:buChar char="Ø"/>
            </a:pPr>
            <a:r>
              <a:rPr lang="en-US" dirty="0" smtClean="0">
                <a:latin typeface="+mn-lt"/>
              </a:rPr>
              <a:t>Plasma heating</a:t>
            </a:r>
          </a:p>
          <a:p>
            <a:pPr marL="800100" indent="-514350">
              <a:buFont typeface="Wingdings" panose="05000000000000000000" pitchFamily="2" charset="2"/>
              <a:buChar char="Ø"/>
            </a:pPr>
            <a:endParaRPr lang="en-US" sz="1200" dirty="0">
              <a:latin typeface="+mn-lt"/>
            </a:endParaRPr>
          </a:p>
          <a:p>
            <a:pPr marL="800100" indent="-514350">
              <a:buFont typeface="Wingdings" panose="05000000000000000000" pitchFamily="2" charset="2"/>
              <a:buChar char="Ø"/>
            </a:pPr>
            <a:r>
              <a:rPr lang="en-US" dirty="0" smtClean="0">
                <a:latin typeface="+mn-lt"/>
              </a:rPr>
              <a:t>Current profile control</a:t>
            </a:r>
          </a:p>
          <a:p>
            <a:pPr marL="800100" indent="-514350">
              <a:buFont typeface="Wingdings" panose="05000000000000000000" pitchFamily="2" charset="2"/>
              <a:buChar char="Ø"/>
            </a:pPr>
            <a:endParaRPr lang="en-US" sz="1200" dirty="0">
              <a:latin typeface="+mn-lt"/>
            </a:endParaRPr>
          </a:p>
          <a:p>
            <a:pPr marL="800100" indent="-514350">
              <a:buFont typeface="Wingdings" panose="05000000000000000000" pitchFamily="2" charset="2"/>
              <a:buChar char="Ø"/>
            </a:pPr>
            <a:r>
              <a:rPr lang="en-US" dirty="0" smtClean="0">
                <a:latin typeface="+mn-lt"/>
              </a:rPr>
              <a:t>Impurity control</a:t>
            </a:r>
          </a:p>
          <a:p>
            <a:pPr marL="800100" indent="-514350">
              <a:buFont typeface="Wingdings" panose="05000000000000000000" pitchFamily="2" charset="2"/>
              <a:buChar char="Ø"/>
            </a:pPr>
            <a:endParaRPr lang="en-US" sz="1200" dirty="0">
              <a:latin typeface="+mn-lt"/>
            </a:endParaRPr>
          </a:p>
          <a:p>
            <a:pPr marL="800100" indent="-514350">
              <a:buFont typeface="Wingdings" panose="05000000000000000000" pitchFamily="2" charset="2"/>
              <a:buChar char="Ø"/>
            </a:pPr>
            <a:r>
              <a:rPr lang="en-US" dirty="0" smtClean="0">
                <a:latin typeface="+mn-lt"/>
              </a:rPr>
              <a:t>MHD control</a:t>
            </a:r>
          </a:p>
          <a:p>
            <a:pPr marL="800100" indent="-514350">
              <a:buFont typeface="Wingdings" panose="05000000000000000000" pitchFamily="2" charset="2"/>
              <a:buChar char="Ø"/>
            </a:pPr>
            <a:endParaRPr lang="en-US" sz="1200" dirty="0">
              <a:latin typeface="+mn-lt"/>
            </a:endParaRPr>
          </a:p>
          <a:p>
            <a:pPr marL="800100" indent="-514350">
              <a:buFont typeface="Wingdings" panose="05000000000000000000" pitchFamily="2" charset="2"/>
              <a:buChar char="Ø"/>
            </a:pPr>
            <a:r>
              <a:rPr lang="en-US" dirty="0" smtClean="0">
                <a:latin typeface="+mn-lt"/>
              </a:rPr>
              <a:t>Current drive</a:t>
            </a:r>
          </a:p>
          <a:p>
            <a:pPr marL="800100" indent="-514350">
              <a:buFont typeface="Wingdings" panose="05000000000000000000" pitchFamily="2" charset="2"/>
              <a:buChar char="Ø"/>
            </a:pPr>
            <a:endParaRPr lang="en-US" sz="1200" dirty="0">
              <a:latin typeface="+mn-lt"/>
            </a:endParaRPr>
          </a:p>
          <a:p>
            <a:pPr marL="800100" indent="-514350">
              <a:buFont typeface="Wingdings" panose="05000000000000000000" pitchFamily="2" charset="2"/>
              <a:buChar char="Ø"/>
            </a:pPr>
            <a:r>
              <a:rPr lang="en-US" dirty="0" smtClean="0">
                <a:latin typeface="+mn-lt"/>
              </a:rPr>
              <a:t>Wall conditioning </a:t>
            </a:r>
          </a:p>
        </p:txBody>
      </p:sp>
    </p:spTree>
    <p:extLst>
      <p:ext uri="{BB962C8B-B14F-4D97-AF65-F5344CB8AC3E}">
        <p14:creationId xmlns:p14="http://schemas.microsoft.com/office/powerpoint/2010/main" val="81935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0" y="19844"/>
            <a:ext cx="12192000" cy="543272"/>
          </a:xfrm>
        </p:spPr>
        <p:txBody>
          <a:bodyPr/>
          <a:lstStyle/>
          <a:p>
            <a:r>
              <a:rPr lang="en-US" dirty="0" smtClean="0"/>
              <a:t>Functional analysis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1019944"/>
            <a:ext cx="10297144" cy="507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4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1487488" y="0"/>
            <a:ext cx="9144000" cy="543272"/>
          </a:xfrm>
        </p:spPr>
        <p:txBody>
          <a:bodyPr/>
          <a:lstStyle/>
          <a:p>
            <a:r>
              <a:rPr lang="en-US" dirty="0" smtClean="0"/>
              <a:t>Interface with Plasma Control System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7" y="1988840"/>
            <a:ext cx="11282625" cy="288032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 bwMode="auto">
          <a:xfrm>
            <a:off x="191344" y="1844824"/>
            <a:ext cx="11737304" cy="1008112"/>
          </a:xfrm>
          <a:prstGeom prst="round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7000" y="5229200"/>
            <a:ext cx="8784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+mn-lt"/>
              </a:rPr>
              <a:t>The knowledge of the </a:t>
            </a:r>
            <a:r>
              <a:rPr lang="en-US" sz="2200" b="1" i="1" dirty="0" smtClean="0">
                <a:latin typeface="+mn-lt"/>
              </a:rPr>
              <a:t>current </a:t>
            </a:r>
            <a:r>
              <a:rPr lang="en-US" sz="2200" b="1" i="1" dirty="0" smtClean="0">
                <a:latin typeface="+mn-lt"/>
              </a:rPr>
              <a:t>EC plant status</a:t>
            </a:r>
            <a:r>
              <a:rPr lang="en-US" sz="2200" dirty="0" smtClean="0">
                <a:latin typeface="+mn-lt"/>
              </a:rPr>
              <a:t> is </a:t>
            </a:r>
            <a:r>
              <a:rPr lang="en-US" sz="2200" dirty="0" smtClean="0">
                <a:latin typeface="+mn-lt"/>
              </a:rPr>
              <a:t>translated into relevant </a:t>
            </a:r>
            <a:r>
              <a:rPr lang="en-US" sz="2200" b="1" i="1" dirty="0" smtClean="0">
                <a:latin typeface="+mn-lt"/>
              </a:rPr>
              <a:t>plasma parameters</a:t>
            </a:r>
            <a:r>
              <a:rPr lang="en-US" sz="2200" dirty="0" smtClean="0">
                <a:latin typeface="+mn-lt"/>
              </a:rPr>
              <a:t>.</a:t>
            </a:r>
            <a:endParaRPr lang="en-GB" sz="2200" dirty="0" smtClean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63952" y="119857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ECPC</a:t>
            </a:r>
            <a:endParaRPr lang="en-GB" sz="32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7728" y="1196752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+mn-lt"/>
              </a:rPr>
              <a:t>PCS</a:t>
            </a:r>
            <a:endParaRPr lang="en-GB" sz="3200" dirty="0" smtClean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Left-Right Arrow 5"/>
          <p:cNvSpPr/>
          <p:nvPr/>
        </p:nvSpPr>
        <p:spPr bwMode="auto">
          <a:xfrm>
            <a:off x="4655840" y="1349739"/>
            <a:ext cx="968116" cy="299441"/>
          </a:xfrm>
          <a:prstGeom prst="leftRightArrow">
            <a:avLst/>
          </a:prstGeom>
          <a:noFill/>
          <a:ln w="34925" cap="flat" cmpd="sng" algn="ctr">
            <a:gradFill flip="none" rotWithShape="1">
              <a:gsLst>
                <a:gs pos="0">
                  <a:srgbClr val="0070C0"/>
                </a:gs>
                <a:gs pos="49000">
                  <a:srgbClr val="0070C0"/>
                </a:gs>
                <a:gs pos="51000">
                  <a:srgbClr val="FF0000"/>
                </a:gs>
                <a:gs pos="100000">
                  <a:srgbClr val="FF0000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1487488" y="0"/>
            <a:ext cx="9144000" cy="543272"/>
          </a:xfrm>
        </p:spPr>
        <p:txBody>
          <a:bodyPr/>
          <a:lstStyle/>
          <a:p>
            <a:r>
              <a:rPr lang="en-US" dirty="0" smtClean="0"/>
              <a:t>Interface with Plasma Control System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7" y="1988840"/>
            <a:ext cx="11282625" cy="288032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 bwMode="auto">
          <a:xfrm>
            <a:off x="191344" y="2924944"/>
            <a:ext cx="11737304" cy="1008112"/>
          </a:xfrm>
          <a:prstGeom prst="round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7000" y="5229200"/>
            <a:ext cx="8784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+mn-lt"/>
              </a:rPr>
              <a:t>The EC system availability is computed for the </a:t>
            </a:r>
            <a:r>
              <a:rPr lang="en-US" sz="2200" b="1" i="1" dirty="0" smtClean="0">
                <a:latin typeface="+mn-lt"/>
              </a:rPr>
              <a:t>current time and</a:t>
            </a:r>
            <a:r>
              <a:rPr lang="en-US" sz="2200" dirty="0" smtClean="0">
                <a:latin typeface="+mn-lt"/>
              </a:rPr>
              <a:t> for the </a:t>
            </a:r>
            <a:r>
              <a:rPr lang="en-US" sz="2200" b="1" i="1" dirty="0" smtClean="0">
                <a:latin typeface="+mn-lt"/>
              </a:rPr>
              <a:t>near future </a:t>
            </a:r>
            <a:r>
              <a:rPr lang="en-US" sz="2200" dirty="0" smtClean="0">
                <a:latin typeface="+mn-lt"/>
              </a:rPr>
              <a:t>(3 s). </a:t>
            </a:r>
            <a:endParaRPr lang="en-GB" sz="2200" dirty="0" smtClean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63952" y="119857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ECPC</a:t>
            </a:r>
            <a:endParaRPr lang="en-GB" sz="32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7728" y="1196752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+mn-lt"/>
              </a:rPr>
              <a:t>PCS</a:t>
            </a:r>
            <a:endParaRPr lang="en-GB" sz="3200" dirty="0" smtClean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1" name="Left-Right Arrow 10"/>
          <p:cNvSpPr/>
          <p:nvPr/>
        </p:nvSpPr>
        <p:spPr bwMode="auto">
          <a:xfrm>
            <a:off x="4655840" y="1349739"/>
            <a:ext cx="968116" cy="299441"/>
          </a:xfrm>
          <a:prstGeom prst="leftRightArrow">
            <a:avLst/>
          </a:prstGeom>
          <a:noFill/>
          <a:ln w="34925" cap="flat" cmpd="sng" algn="ctr">
            <a:gradFill flip="none" rotWithShape="1">
              <a:gsLst>
                <a:gs pos="0">
                  <a:srgbClr val="0070C0"/>
                </a:gs>
                <a:gs pos="49000">
                  <a:srgbClr val="0070C0"/>
                </a:gs>
                <a:gs pos="51000">
                  <a:srgbClr val="FF0000"/>
                </a:gs>
                <a:gs pos="100000">
                  <a:srgbClr val="FF0000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05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1487488" y="0"/>
            <a:ext cx="9144000" cy="543272"/>
          </a:xfrm>
        </p:spPr>
        <p:txBody>
          <a:bodyPr/>
          <a:lstStyle/>
          <a:p>
            <a:r>
              <a:rPr lang="en-US" dirty="0" smtClean="0"/>
              <a:t>Interface with Plasma Control System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7" y="1988840"/>
            <a:ext cx="11282625" cy="288032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 bwMode="auto">
          <a:xfrm>
            <a:off x="191344" y="4005064"/>
            <a:ext cx="11737304" cy="1008112"/>
          </a:xfrm>
          <a:prstGeom prst="round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7000" y="5229200"/>
            <a:ext cx="87849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+mn-lt"/>
              </a:rPr>
              <a:t>The PCS computes required references as </a:t>
            </a:r>
            <a:r>
              <a:rPr lang="en-US" sz="2200" b="1" i="1" dirty="0" smtClean="0">
                <a:latin typeface="+mn-lt"/>
              </a:rPr>
              <a:t>direct power requests</a:t>
            </a:r>
            <a:r>
              <a:rPr lang="en-US" sz="2200" i="1" dirty="0" smtClean="0">
                <a:latin typeface="+mn-lt"/>
              </a:rPr>
              <a:t> </a:t>
            </a:r>
            <a:r>
              <a:rPr lang="en-US" sz="2200" dirty="0" smtClean="0">
                <a:latin typeface="+mn-lt"/>
              </a:rPr>
              <a:t>but also as </a:t>
            </a:r>
            <a:r>
              <a:rPr lang="en-US" sz="2200" b="1" i="1" dirty="0" smtClean="0">
                <a:latin typeface="+mn-lt"/>
              </a:rPr>
              <a:t>preparation </a:t>
            </a:r>
            <a:r>
              <a:rPr lang="en-US" sz="2200" dirty="0" smtClean="0">
                <a:latin typeface="+mn-lt"/>
              </a:rPr>
              <a:t>for </a:t>
            </a:r>
            <a:r>
              <a:rPr lang="en-US" sz="2200" dirty="0" smtClean="0">
                <a:latin typeface="+mn-lt"/>
              </a:rPr>
              <a:t>future actions (allocate </a:t>
            </a:r>
            <a:r>
              <a:rPr lang="en-US" sz="2200" dirty="0" smtClean="0">
                <a:latin typeface="+mn-lt"/>
              </a:rPr>
              <a:t>power to a certain location without firing). </a:t>
            </a:r>
            <a:endParaRPr lang="en-GB" sz="2200" dirty="0" smtClean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63952" y="119857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ECPC</a:t>
            </a:r>
            <a:endParaRPr lang="en-GB" sz="32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7728" y="1196752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+mn-lt"/>
              </a:rPr>
              <a:t>PCS</a:t>
            </a:r>
            <a:endParaRPr lang="en-GB" sz="3200" dirty="0" smtClean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1" name="Left-Right Arrow 10"/>
          <p:cNvSpPr/>
          <p:nvPr/>
        </p:nvSpPr>
        <p:spPr bwMode="auto">
          <a:xfrm>
            <a:off x="4655840" y="1349739"/>
            <a:ext cx="968116" cy="299441"/>
          </a:xfrm>
          <a:prstGeom prst="leftRightArrow">
            <a:avLst/>
          </a:prstGeom>
          <a:noFill/>
          <a:ln w="34925" cap="flat" cmpd="sng" algn="ctr">
            <a:gradFill flip="none" rotWithShape="1">
              <a:gsLst>
                <a:gs pos="0">
                  <a:srgbClr val="0070C0"/>
                </a:gs>
                <a:gs pos="49000">
                  <a:srgbClr val="0070C0"/>
                </a:gs>
                <a:gs pos="51000">
                  <a:srgbClr val="FF0000"/>
                </a:gs>
                <a:gs pos="100000">
                  <a:srgbClr val="FF0000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09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1488504" y="0"/>
            <a:ext cx="9144000" cy="543272"/>
          </a:xfrm>
        </p:spPr>
        <p:txBody>
          <a:bodyPr/>
          <a:lstStyle/>
          <a:p>
            <a:r>
              <a:rPr lang="en-US" dirty="0" smtClean="0"/>
              <a:t>Interface with Plasma Control System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127448" y="1268760"/>
            <a:ext cx="101531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+mn-lt"/>
              </a:rPr>
              <a:t>The implementation of NTMs is an open issue both in terms of requirements and implementation. </a:t>
            </a:r>
          </a:p>
          <a:p>
            <a:endParaRPr lang="en-US" sz="2200" dirty="0">
              <a:latin typeface="+mn-lt"/>
            </a:endParaRPr>
          </a:p>
          <a:p>
            <a:r>
              <a:rPr lang="en-US" sz="2200" dirty="0" smtClean="0">
                <a:latin typeface="+mn-lt"/>
              </a:rPr>
              <a:t>Power modulation is likely to be required up to 5 kHz. Different solutions are possible:</a:t>
            </a:r>
          </a:p>
          <a:p>
            <a:endParaRPr lang="en-US" sz="22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+mn-lt"/>
              </a:rPr>
              <a:t>PCS implements the complete function and sends frequency and phase references to ECPC. ECPC implements a phase locked loop at higher frequency.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200" dirty="0" smtClean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n-lt"/>
              </a:rPr>
              <a:t>The PCS-ECPC communication rate is up to 1 kHz.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 smtClean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n-lt"/>
              </a:rPr>
              <a:t>The assumption is that the phase variation on the magnetic islands is slower than the communication rate.</a:t>
            </a:r>
          </a:p>
        </p:txBody>
      </p:sp>
    </p:spTree>
    <p:extLst>
      <p:ext uri="{BB962C8B-B14F-4D97-AF65-F5344CB8AC3E}">
        <p14:creationId xmlns:p14="http://schemas.microsoft.com/office/powerpoint/2010/main" val="75342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spect="1" noChangeArrowheads="1"/>
          </p:cNvSpPr>
          <p:nvPr>
            <p:ph type="title"/>
          </p:nvPr>
        </p:nvSpPr>
        <p:spPr>
          <a:xfrm>
            <a:off x="0" y="44624"/>
            <a:ext cx="12192000" cy="504056"/>
          </a:xfrm>
        </p:spPr>
        <p:txBody>
          <a:bodyPr/>
          <a:lstStyle/>
          <a:p>
            <a:r>
              <a:rPr lang="en-US" dirty="0" smtClean="0"/>
              <a:t>Outline of the presentation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9982" y="1052736"/>
            <a:ext cx="10668000" cy="4896544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/>
              <a:t>EC system layout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/>
              <a:t>Functional analysis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/>
              <a:t>Safety and protection functions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/>
              <a:t>Control functions and interface with Plasma Control System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/>
              <a:t>Operation principles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/>
              <a:t>Test facility FALCON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1487488" y="0"/>
            <a:ext cx="9144000" cy="543272"/>
          </a:xfrm>
        </p:spPr>
        <p:txBody>
          <a:bodyPr/>
          <a:lstStyle/>
          <a:p>
            <a:r>
              <a:rPr lang="en-US" dirty="0" smtClean="0"/>
              <a:t>Interface with Plasma Control System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127448" y="1268760"/>
            <a:ext cx="101531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+mn-lt"/>
              </a:rPr>
              <a:t>ECPC (or a separate controller) implements the NTM control function with a direct link to a dedicated diagnostic: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200" dirty="0" smtClean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n-lt"/>
              </a:rPr>
              <a:t>100 kHz link with the Magnetics measurements. Not included in the baseline and under investigation for feasibility.</a:t>
            </a:r>
            <a:endParaRPr lang="en-US" sz="2200" dirty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200" dirty="0" smtClean="0">
              <a:latin typeface="+mn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n-lt"/>
              </a:rPr>
              <a:t>Direct link with an inline ECE diagnostic, to be installed in an EC unused line. Not included in the baseline.</a:t>
            </a:r>
          </a:p>
        </p:txBody>
      </p:sp>
    </p:spTree>
    <p:extLst>
      <p:ext uri="{BB962C8B-B14F-4D97-AF65-F5344CB8AC3E}">
        <p14:creationId xmlns:p14="http://schemas.microsoft.com/office/powerpoint/2010/main" val="303735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0" y="5408"/>
            <a:ext cx="9144000" cy="543272"/>
          </a:xfrm>
        </p:spPr>
        <p:txBody>
          <a:bodyPr/>
          <a:lstStyle/>
          <a:p>
            <a:r>
              <a:rPr lang="en-US" dirty="0" smtClean="0"/>
              <a:t>EC Control System hierarchy</a:t>
            </a:r>
            <a:endParaRPr lang="en-GB" dirty="0"/>
          </a:p>
        </p:txBody>
      </p:sp>
      <p:pic>
        <p:nvPicPr>
          <p:cNvPr id="7" name="Picture 6" descr="D:\DATA\carangi\Desktop\GCC design review\Presentations\Images\ECCS PLCs.e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764704"/>
            <a:ext cx="9577064" cy="5472608"/>
          </a:xfrm>
          <a:prstGeom prst="rect">
            <a:avLst/>
          </a:prstGeom>
          <a:noFill/>
          <a:extLst/>
        </p:spPr>
      </p:pic>
      <p:sp>
        <p:nvSpPr>
          <p:cNvPr id="3" name="Rectangle 2"/>
          <p:cNvSpPr/>
          <p:nvPr/>
        </p:nvSpPr>
        <p:spPr bwMode="auto">
          <a:xfrm>
            <a:off x="1127448" y="1916832"/>
            <a:ext cx="9937104" cy="432048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Subsystems 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Control 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Units (SCU)</a:t>
            </a:r>
            <a:endParaRPr kumimoji="0" lang="en-GB" sz="24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871864" y="755948"/>
            <a:ext cx="3528392" cy="80084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EC Plant 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Controller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13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1524000" y="5943"/>
            <a:ext cx="9144000" cy="543272"/>
          </a:xfrm>
        </p:spPr>
        <p:txBody>
          <a:bodyPr/>
          <a:lstStyle/>
          <a:p>
            <a:r>
              <a:rPr lang="en-US" dirty="0" smtClean="0"/>
              <a:t>EC Operation</a:t>
            </a:r>
            <a:endParaRPr lang="en-GB" dirty="0"/>
          </a:p>
        </p:txBody>
      </p:sp>
      <p:sp>
        <p:nvSpPr>
          <p:cNvPr id="5" name="5 CuadroTexto"/>
          <p:cNvSpPr txBox="1"/>
          <p:nvPr/>
        </p:nvSpPr>
        <p:spPr>
          <a:xfrm>
            <a:off x="1199456" y="980728"/>
            <a:ext cx="85689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lvl="0" indent="-268288">
              <a:lnSpc>
                <a:spcPct val="150000"/>
              </a:lnSpc>
            </a:pPr>
            <a:r>
              <a:rPr lang="en-GB" sz="1800" b="1" i="1" u="sng" dirty="0" smtClean="0">
                <a:latin typeface="+mj-lt"/>
              </a:rPr>
              <a:t>Plant Controller</a:t>
            </a:r>
            <a:r>
              <a:rPr lang="en-GB" sz="1800" b="1" i="1" dirty="0" smtClean="0">
                <a:latin typeface="+mj-lt"/>
              </a:rPr>
              <a:t> </a:t>
            </a:r>
            <a:r>
              <a:rPr lang="en-GB" sz="1800" dirty="0" smtClean="0">
                <a:latin typeface="+mj-lt"/>
              </a:rPr>
              <a:t>can be: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800" u="sng" dirty="0" smtClean="0">
                <a:latin typeface="+mj-lt"/>
              </a:rPr>
              <a:t>Synchronous </a:t>
            </a:r>
            <a:r>
              <a:rPr lang="en-GB" sz="1800" i="1" u="sng" dirty="0" smtClean="0">
                <a:latin typeface="+mj-lt"/>
              </a:rPr>
              <a:t>with the ITER pulse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1800" dirty="0" smtClean="0">
                <a:latin typeface="+mj-lt"/>
              </a:rPr>
              <a:t>Plant Controller state machine is synchronized to the ITER state machine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800" dirty="0" smtClean="0">
                <a:latin typeface="+mj-lt"/>
              </a:rPr>
              <a:t>Asynchronous with the ITER pulse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1800" dirty="0" smtClean="0">
                <a:latin typeface="+mj-lt"/>
              </a:rPr>
              <a:t>Plant Controller state machine is NOT synchronized to the ITER state machine but is managed by the EC operator</a:t>
            </a:r>
          </a:p>
          <a:p>
            <a:pPr marL="268288" lvl="0" indent="-268288">
              <a:lnSpc>
                <a:spcPct val="150000"/>
              </a:lnSpc>
              <a:buFont typeface="Arial" pitchFamily="34" charset="0"/>
              <a:buChar char="•"/>
            </a:pPr>
            <a:endParaRPr lang="en-GB" sz="1800" dirty="0" smtClean="0">
              <a:latin typeface="+mj-lt"/>
            </a:endParaRPr>
          </a:p>
          <a:p>
            <a:pPr marL="268288" lvl="0" indent="-268288">
              <a:lnSpc>
                <a:spcPct val="150000"/>
              </a:lnSpc>
            </a:pPr>
            <a:r>
              <a:rPr lang="en-GB" sz="1800" dirty="0" smtClean="0">
                <a:latin typeface="+mj-lt"/>
              </a:rPr>
              <a:t>Each </a:t>
            </a:r>
            <a:r>
              <a:rPr lang="en-GB" sz="1800" b="1" i="1" u="sng" dirty="0" smtClean="0">
                <a:latin typeface="+mj-lt"/>
              </a:rPr>
              <a:t>Subsystem Control Unit</a:t>
            </a:r>
            <a:r>
              <a:rPr lang="en-GB" sz="1800" b="1" i="1" dirty="0" smtClean="0">
                <a:latin typeface="+mj-lt"/>
              </a:rPr>
              <a:t> </a:t>
            </a:r>
            <a:r>
              <a:rPr lang="en-GB" sz="1800" dirty="0" smtClean="0">
                <a:latin typeface="+mj-lt"/>
              </a:rPr>
              <a:t>can be: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800" u="sng" dirty="0" smtClean="0">
                <a:latin typeface="+mj-lt"/>
              </a:rPr>
              <a:t>Synchronous </a:t>
            </a:r>
            <a:r>
              <a:rPr lang="en-GB" sz="1800" b="1" i="1" u="sng" dirty="0" smtClean="0">
                <a:latin typeface="+mj-lt"/>
              </a:rPr>
              <a:t>with its supervisor</a:t>
            </a:r>
            <a:r>
              <a:rPr lang="en-GB" sz="1800" i="1" u="sng" dirty="0" smtClean="0">
                <a:latin typeface="+mj-lt"/>
              </a:rPr>
              <a:t> (Plant controller or Gyrotron SCU)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1800" dirty="0" smtClean="0">
                <a:latin typeface="+mj-lt"/>
              </a:rPr>
              <a:t>SCU state machine is synchronized with its supervisor’s state machine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1800" dirty="0" smtClean="0">
                <a:latin typeface="+mj-lt"/>
              </a:rPr>
              <a:t>Asynchronous with respect to its supervisor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1800" dirty="0" smtClean="0">
                <a:latin typeface="+mj-lt"/>
              </a:rPr>
              <a:t>SCU state machine is managed by an operator</a:t>
            </a:r>
          </a:p>
        </p:txBody>
      </p:sp>
    </p:spTree>
    <p:extLst>
      <p:ext uri="{BB962C8B-B14F-4D97-AF65-F5344CB8AC3E}">
        <p14:creationId xmlns:p14="http://schemas.microsoft.com/office/powerpoint/2010/main" val="367636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1524000" y="5943"/>
            <a:ext cx="9144000" cy="543272"/>
          </a:xfrm>
        </p:spPr>
        <p:txBody>
          <a:bodyPr/>
          <a:lstStyle/>
          <a:p>
            <a:r>
              <a:rPr lang="en-US" dirty="0" smtClean="0"/>
              <a:t>EC Operation</a:t>
            </a:r>
            <a:endParaRPr lang="en-GB" dirty="0"/>
          </a:p>
        </p:txBody>
      </p:sp>
      <p:sp>
        <p:nvSpPr>
          <p:cNvPr id="6" name="7 CuadroTexto"/>
          <p:cNvSpPr txBox="1"/>
          <p:nvPr/>
        </p:nvSpPr>
        <p:spPr>
          <a:xfrm>
            <a:off x="2207568" y="4581128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lvl="0" indent="-268288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1800" b="1" i="1" dirty="0" smtClean="0">
                <a:latin typeface="+mj-lt"/>
              </a:rPr>
              <a:t>Plant Controller </a:t>
            </a:r>
            <a:r>
              <a:rPr lang="en-GB" sz="1800" dirty="0" smtClean="0">
                <a:latin typeface="+mj-lt"/>
              </a:rPr>
              <a:t>is in </a:t>
            </a:r>
            <a:r>
              <a:rPr lang="en-GB" sz="1800" b="1" i="1" u="sng" dirty="0" smtClean="0">
                <a:latin typeface="+mj-lt"/>
              </a:rPr>
              <a:t>SYNCHRONOUS</a:t>
            </a:r>
            <a:r>
              <a:rPr lang="en-GB" sz="1800" b="1" i="1" dirty="0" smtClean="0">
                <a:latin typeface="+mj-lt"/>
              </a:rPr>
              <a:t> </a:t>
            </a:r>
            <a:r>
              <a:rPr lang="en-GB" sz="1800" dirty="0" smtClean="0">
                <a:latin typeface="+mj-lt"/>
              </a:rPr>
              <a:t>operation</a:t>
            </a:r>
          </a:p>
          <a:p>
            <a:pPr marL="268288" lvl="0" indent="-268288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1800" b="1" i="1" dirty="0" smtClean="0">
                <a:latin typeface="+mj-lt"/>
              </a:rPr>
              <a:t>N SCUs </a:t>
            </a:r>
            <a:r>
              <a:rPr lang="en-GB" sz="1800" dirty="0" smtClean="0">
                <a:latin typeface="+mj-lt"/>
              </a:rPr>
              <a:t>are in </a:t>
            </a:r>
            <a:r>
              <a:rPr lang="en-GB" sz="1800" b="1" i="1" dirty="0" smtClean="0">
                <a:latin typeface="+mj-lt"/>
              </a:rPr>
              <a:t>synchronous </a:t>
            </a:r>
            <a:r>
              <a:rPr lang="en-GB" sz="1800" dirty="0" smtClean="0">
                <a:latin typeface="+mj-lt"/>
              </a:rPr>
              <a:t>operation</a:t>
            </a:r>
          </a:p>
          <a:p>
            <a:pPr marL="268288" lvl="0" indent="-268288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1800" b="1" i="1" dirty="0" smtClean="0">
                <a:latin typeface="+mj-lt"/>
              </a:rPr>
              <a:t>M SCUs </a:t>
            </a:r>
            <a:r>
              <a:rPr lang="en-GB" sz="1800" dirty="0" smtClean="0">
                <a:latin typeface="+mj-lt"/>
              </a:rPr>
              <a:t>are in </a:t>
            </a:r>
            <a:r>
              <a:rPr lang="en-GB" sz="1800" b="1" i="1" dirty="0" smtClean="0">
                <a:latin typeface="+mj-lt"/>
              </a:rPr>
              <a:t>asynchronous </a:t>
            </a:r>
            <a:r>
              <a:rPr lang="en-GB" sz="1800" dirty="0" smtClean="0">
                <a:latin typeface="+mj-lt"/>
              </a:rPr>
              <a:t>operation</a:t>
            </a:r>
          </a:p>
          <a:p>
            <a:pPr marL="268288" lvl="0" indent="-268288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1800" b="1" i="1" dirty="0" smtClean="0">
                <a:latin typeface="+mj-lt"/>
              </a:rPr>
              <a:t>P SCUs </a:t>
            </a:r>
            <a:r>
              <a:rPr lang="en-GB" sz="1800" dirty="0" smtClean="0">
                <a:latin typeface="+mj-lt"/>
              </a:rPr>
              <a:t>are </a:t>
            </a:r>
            <a:r>
              <a:rPr lang="en-GB" sz="1800" b="1" i="1" dirty="0" smtClean="0">
                <a:latin typeface="+mj-lt"/>
              </a:rPr>
              <a:t>OFF</a:t>
            </a:r>
          </a:p>
        </p:txBody>
      </p:sp>
      <p:pic>
        <p:nvPicPr>
          <p:cNvPr id="7" name="11 Imagen" descr="Sync-AsyncSegreg v2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0159" y="908720"/>
            <a:ext cx="6840760" cy="35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21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8 Imagen" descr="Sync-AsyncPresentation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0159" y="908720"/>
            <a:ext cx="6840760" cy="3528392"/>
          </a:xfrm>
          <a:prstGeom prst="rect">
            <a:avLst/>
          </a:prstGeom>
        </p:spPr>
      </p:pic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1524000" y="5943"/>
            <a:ext cx="9144000" cy="543272"/>
          </a:xfrm>
        </p:spPr>
        <p:txBody>
          <a:bodyPr/>
          <a:lstStyle/>
          <a:p>
            <a:r>
              <a:rPr lang="en-US" dirty="0" smtClean="0"/>
              <a:t>EC Operation</a:t>
            </a:r>
            <a:endParaRPr lang="en-GB" dirty="0"/>
          </a:p>
        </p:txBody>
      </p:sp>
      <p:sp>
        <p:nvSpPr>
          <p:cNvPr id="6" name="7 CuadroTexto"/>
          <p:cNvSpPr txBox="1"/>
          <p:nvPr/>
        </p:nvSpPr>
        <p:spPr>
          <a:xfrm>
            <a:off x="2207568" y="4581128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lvl="0" indent="-268288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1800" b="1" i="1" dirty="0" smtClean="0">
                <a:latin typeface="+mj-lt"/>
              </a:rPr>
              <a:t>Plant Controller </a:t>
            </a:r>
            <a:r>
              <a:rPr lang="en-GB" sz="1800" dirty="0" smtClean="0">
                <a:latin typeface="+mj-lt"/>
              </a:rPr>
              <a:t>is in </a:t>
            </a:r>
            <a:r>
              <a:rPr lang="en-GB" sz="1800" b="1" i="1" u="sng" dirty="0" smtClean="0">
                <a:latin typeface="+mj-lt"/>
              </a:rPr>
              <a:t>ASYNCHRONOUS</a:t>
            </a:r>
            <a:r>
              <a:rPr lang="en-GB" sz="1800" b="1" i="1" dirty="0" smtClean="0">
                <a:latin typeface="+mj-lt"/>
              </a:rPr>
              <a:t> </a:t>
            </a:r>
            <a:r>
              <a:rPr lang="en-GB" sz="1800" dirty="0" smtClean="0">
                <a:latin typeface="+mj-lt"/>
              </a:rPr>
              <a:t>operation</a:t>
            </a:r>
          </a:p>
          <a:p>
            <a:pPr marL="268288" lvl="0" indent="-268288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1800" b="1" i="1" dirty="0" smtClean="0">
                <a:latin typeface="+mj-lt"/>
              </a:rPr>
              <a:t>N SCUs </a:t>
            </a:r>
            <a:r>
              <a:rPr lang="en-GB" sz="1800" dirty="0" smtClean="0">
                <a:latin typeface="+mj-lt"/>
              </a:rPr>
              <a:t>are in </a:t>
            </a:r>
            <a:r>
              <a:rPr lang="en-GB" sz="1800" b="1" i="1" dirty="0" smtClean="0">
                <a:latin typeface="+mj-lt"/>
              </a:rPr>
              <a:t>synchronous </a:t>
            </a:r>
            <a:r>
              <a:rPr lang="en-GB" sz="1800" dirty="0" smtClean="0">
                <a:latin typeface="+mj-lt"/>
              </a:rPr>
              <a:t>operation</a:t>
            </a:r>
          </a:p>
          <a:p>
            <a:pPr marL="268288" lvl="0" indent="-268288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1800" b="1" i="1" dirty="0" smtClean="0">
                <a:latin typeface="+mj-lt"/>
              </a:rPr>
              <a:t>M SCUs </a:t>
            </a:r>
            <a:r>
              <a:rPr lang="en-GB" sz="1800" dirty="0" smtClean="0">
                <a:latin typeface="+mj-lt"/>
              </a:rPr>
              <a:t>are in </a:t>
            </a:r>
            <a:r>
              <a:rPr lang="en-GB" sz="1800" b="1" i="1" dirty="0" smtClean="0">
                <a:latin typeface="+mj-lt"/>
              </a:rPr>
              <a:t>asynchronous </a:t>
            </a:r>
            <a:r>
              <a:rPr lang="en-GB" sz="1800" dirty="0" smtClean="0">
                <a:latin typeface="+mj-lt"/>
              </a:rPr>
              <a:t>operation</a:t>
            </a:r>
          </a:p>
          <a:p>
            <a:pPr marL="268288" lvl="0" indent="-268288">
              <a:lnSpc>
                <a:spcPct val="150000"/>
              </a:lnSpc>
              <a:buFont typeface="Wingdings" pitchFamily="2" charset="2"/>
              <a:buChar char="Ø"/>
            </a:pPr>
            <a:r>
              <a:rPr lang="en-GB" sz="1800" b="1" i="1" dirty="0" smtClean="0">
                <a:latin typeface="+mj-lt"/>
              </a:rPr>
              <a:t>P SCUs </a:t>
            </a:r>
            <a:r>
              <a:rPr lang="en-GB" sz="1800" dirty="0" smtClean="0">
                <a:latin typeface="+mj-lt"/>
              </a:rPr>
              <a:t>are </a:t>
            </a:r>
            <a:r>
              <a:rPr lang="en-GB" sz="1800" b="1" i="1" dirty="0" smtClean="0">
                <a:latin typeface="+mj-lt"/>
              </a:rPr>
              <a:t>OFF</a:t>
            </a:r>
          </a:p>
        </p:txBody>
      </p:sp>
    </p:spTree>
    <p:extLst>
      <p:ext uri="{BB962C8B-B14F-4D97-AF65-F5344CB8AC3E}">
        <p14:creationId xmlns:p14="http://schemas.microsoft.com/office/powerpoint/2010/main" val="4489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1524000" y="5943"/>
            <a:ext cx="9144000" cy="543272"/>
          </a:xfrm>
        </p:spPr>
        <p:txBody>
          <a:bodyPr/>
          <a:lstStyle/>
          <a:p>
            <a:r>
              <a:rPr lang="en-US" dirty="0" smtClean="0"/>
              <a:t>EC Operation</a:t>
            </a:r>
            <a:endParaRPr lang="en-GB" dirty="0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1268760"/>
            <a:ext cx="7416824" cy="38164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2507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1524000" y="5943"/>
            <a:ext cx="9144000" cy="543272"/>
          </a:xfrm>
        </p:spPr>
        <p:txBody>
          <a:bodyPr/>
          <a:lstStyle/>
          <a:p>
            <a:r>
              <a:rPr lang="en-US" dirty="0" smtClean="0"/>
              <a:t>EC Control System architecture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764704"/>
            <a:ext cx="8251245" cy="547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46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1524000" y="5943"/>
            <a:ext cx="9144000" cy="543272"/>
          </a:xfrm>
        </p:spPr>
        <p:txBody>
          <a:bodyPr/>
          <a:lstStyle/>
          <a:p>
            <a:r>
              <a:rPr lang="en-US" dirty="0" smtClean="0"/>
              <a:t>EC Control System architecture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764704"/>
            <a:ext cx="8251244" cy="54726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82013" y="1052736"/>
            <a:ext cx="19018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u="sng" dirty="0" smtClean="0">
                <a:latin typeface="+mn-lt"/>
              </a:rPr>
              <a:t>Real-time control function</a:t>
            </a:r>
            <a:endParaRPr lang="en-GB" sz="2200" i="1" u="sng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410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1524000" y="5943"/>
            <a:ext cx="9144000" cy="543272"/>
          </a:xfrm>
        </p:spPr>
        <p:txBody>
          <a:bodyPr/>
          <a:lstStyle/>
          <a:p>
            <a:r>
              <a:rPr lang="en-US" dirty="0" smtClean="0"/>
              <a:t>EC Control System architecture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306" y="764704"/>
            <a:ext cx="8239656" cy="54726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82013" y="1052736"/>
            <a:ext cx="19018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u="sng" dirty="0" smtClean="0">
                <a:latin typeface="+mn-lt"/>
              </a:rPr>
              <a:t>Fast protection function</a:t>
            </a:r>
            <a:endParaRPr lang="en-GB" sz="2200" i="1" u="sng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598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1524000" y="5943"/>
            <a:ext cx="9144000" cy="543272"/>
          </a:xfrm>
        </p:spPr>
        <p:txBody>
          <a:bodyPr/>
          <a:lstStyle/>
          <a:p>
            <a:r>
              <a:rPr lang="en-US" dirty="0" smtClean="0"/>
              <a:t>EC Control System architecture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764704"/>
            <a:ext cx="8251245" cy="54726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82013" y="1052736"/>
            <a:ext cx="19018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u="sng" dirty="0" smtClean="0">
                <a:latin typeface="+mn-lt"/>
              </a:rPr>
              <a:t>Slow protection function</a:t>
            </a:r>
            <a:endParaRPr lang="en-GB" sz="2200" i="1" u="sng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881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1487488" y="5408"/>
            <a:ext cx="9144000" cy="543272"/>
          </a:xfrm>
        </p:spPr>
        <p:txBody>
          <a:bodyPr/>
          <a:lstStyle/>
          <a:p>
            <a:r>
              <a:rPr lang="en-US" dirty="0" smtClean="0"/>
              <a:t>EC System layout and procurement strategy</a:t>
            </a:r>
            <a:endParaRPr lang="en-GB" dirty="0"/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" r="4762"/>
          <a:stretch/>
        </p:blipFill>
        <p:spPr bwMode="auto">
          <a:xfrm>
            <a:off x="407368" y="1052736"/>
            <a:ext cx="6840760" cy="5040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9" t="45321" r="24561" b="4557"/>
          <a:stretch/>
        </p:blipFill>
        <p:spPr bwMode="auto">
          <a:xfrm>
            <a:off x="7536160" y="1556792"/>
            <a:ext cx="4176464" cy="27363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4877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5408"/>
            <a:ext cx="12192000" cy="543272"/>
          </a:xfrm>
        </p:spPr>
        <p:txBody>
          <a:bodyPr/>
          <a:lstStyle/>
          <a:p>
            <a:r>
              <a:rPr lang="en-US" dirty="0" smtClean="0"/>
              <a:t>Test facility FALCON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35360" y="1019944"/>
            <a:ext cx="489654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+mn-lt"/>
              </a:rPr>
              <a:t>An EC test facility has been built by F4E and the Swiss Plasma Center in Lausanne in 2015, to test the Upper Launcher components.</a:t>
            </a:r>
          </a:p>
          <a:p>
            <a:endParaRPr lang="en-US" sz="2200" dirty="0">
              <a:latin typeface="+mn-lt"/>
            </a:endParaRPr>
          </a:p>
          <a:p>
            <a:r>
              <a:rPr lang="en-GB" sz="2200" dirty="0">
                <a:latin typeface="+mn-lt"/>
              </a:rPr>
              <a:t>Two gyrotrons are present in the </a:t>
            </a:r>
            <a:r>
              <a:rPr lang="en-GB" sz="2200" dirty="0" smtClean="0">
                <a:latin typeface="+mn-lt"/>
              </a:rPr>
              <a:t>facility: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+mn-lt"/>
              </a:rPr>
              <a:t>An </a:t>
            </a:r>
            <a:r>
              <a:rPr lang="en-GB" sz="2200" dirty="0">
                <a:latin typeface="+mn-lt"/>
              </a:rPr>
              <a:t>ITER like gyrotron from </a:t>
            </a:r>
            <a:r>
              <a:rPr lang="en-GB" sz="2200" dirty="0" err="1" smtClean="0">
                <a:latin typeface="+mn-lt"/>
              </a:rPr>
              <a:t>Gycom</a:t>
            </a:r>
            <a:endParaRPr lang="en-GB" sz="22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+mn-lt"/>
              </a:rPr>
              <a:t>A </a:t>
            </a:r>
            <a:r>
              <a:rPr lang="en-GB" sz="2200" dirty="0">
                <a:latin typeface="+mn-lt"/>
              </a:rPr>
              <a:t>prototype of the EU gyrotron manufactured by Thales.</a:t>
            </a:r>
          </a:p>
          <a:p>
            <a:endParaRPr lang="en-US" sz="2200" dirty="0" smtClean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920" y="1124744"/>
            <a:ext cx="6644115" cy="49532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275115" y="4941168"/>
            <a:ext cx="72008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Control system</a:t>
            </a:r>
            <a:endParaRPr lang="en-GB" sz="12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85378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3272"/>
          </a:xfrm>
        </p:spPr>
        <p:txBody>
          <a:bodyPr/>
          <a:lstStyle/>
          <a:p>
            <a:r>
              <a:rPr lang="en-US" dirty="0" smtClean="0"/>
              <a:t>Test facility FALCON</a:t>
            </a:r>
            <a:endParaRPr lang="en-GB" dirty="0"/>
          </a:p>
        </p:txBody>
      </p:sp>
      <p:pic>
        <p:nvPicPr>
          <p:cNvPr id="9" name="Picture 8" descr="D:\myDATA\Lavoro\F4E\ECH\ECT-FALCON\FALCON OPERATION\Pictures\2018\11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2" r="17836" b="14791"/>
          <a:stretch/>
        </p:blipFill>
        <p:spPr bwMode="auto">
          <a:xfrm>
            <a:off x="767408" y="662441"/>
            <a:ext cx="10513168" cy="550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031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3272"/>
          </a:xfrm>
        </p:spPr>
        <p:txBody>
          <a:bodyPr/>
          <a:lstStyle/>
          <a:p>
            <a:r>
              <a:rPr lang="en-US" dirty="0" smtClean="0"/>
              <a:t>Test facility FALCON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74912" y="1290240"/>
            <a:ext cx="1036915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+mn-lt"/>
              </a:rPr>
              <a:t>Since a new control system had to be built, we decided to take the opportunity to build a </a:t>
            </a:r>
            <a:r>
              <a:rPr lang="en-US" sz="2200" b="1" dirty="0" smtClean="0">
                <a:latin typeface="+mn-lt"/>
              </a:rPr>
              <a:t>prototype of the ITER ECPC and Gyrotron SCU</a:t>
            </a:r>
            <a:r>
              <a:rPr lang="en-US" sz="2200" dirty="0" smtClean="0">
                <a:latin typeface="+mn-lt"/>
              </a:rPr>
              <a:t>.</a:t>
            </a:r>
          </a:p>
          <a:p>
            <a:endParaRPr lang="en-US" sz="2200" dirty="0">
              <a:latin typeface="+mn-lt"/>
            </a:endParaRPr>
          </a:p>
          <a:p>
            <a:r>
              <a:rPr lang="en-US" sz="2200" dirty="0" smtClean="0">
                <a:latin typeface="+mn-lt"/>
              </a:rPr>
              <a:t>The same technology in terms of hardware and software has been used and also the same control system architecture.</a:t>
            </a:r>
            <a:endParaRPr lang="en-US" sz="2200" dirty="0">
              <a:latin typeface="+mn-lt"/>
            </a:endParaRPr>
          </a:p>
          <a:p>
            <a:endParaRPr lang="en-US" sz="2200" dirty="0" smtClean="0">
              <a:latin typeface="+mn-lt"/>
            </a:endParaRPr>
          </a:p>
          <a:p>
            <a:r>
              <a:rPr lang="en-US" sz="2200" dirty="0" smtClean="0">
                <a:latin typeface="+mn-lt"/>
              </a:rPr>
              <a:t>All the operation concepts (</a:t>
            </a:r>
            <a:r>
              <a:rPr lang="en-US" sz="2200" b="1" dirty="0" smtClean="0">
                <a:latin typeface="+mn-lt"/>
              </a:rPr>
              <a:t>operation modes</a:t>
            </a:r>
            <a:r>
              <a:rPr lang="en-US" sz="2200" dirty="0" smtClean="0">
                <a:latin typeface="+mn-lt"/>
              </a:rPr>
              <a:t>, </a:t>
            </a:r>
            <a:r>
              <a:rPr lang="en-US" sz="2200" b="1" dirty="0" smtClean="0">
                <a:latin typeface="+mn-lt"/>
              </a:rPr>
              <a:t>state machines</a:t>
            </a:r>
            <a:r>
              <a:rPr lang="en-US" sz="2200" dirty="0" smtClean="0">
                <a:latin typeface="+mn-lt"/>
              </a:rPr>
              <a:t>) were also implemented and tested there.</a:t>
            </a:r>
            <a:endParaRPr lang="en-US" sz="2200" dirty="0">
              <a:latin typeface="+mn-lt"/>
            </a:endParaRPr>
          </a:p>
          <a:p>
            <a:endParaRPr lang="en-US" sz="2200" dirty="0" smtClean="0">
              <a:latin typeface="+mn-lt"/>
            </a:endParaRPr>
          </a:p>
          <a:p>
            <a:endParaRPr lang="en-US" sz="2200" dirty="0" smtClean="0">
              <a:latin typeface="+mn-lt"/>
            </a:endParaRPr>
          </a:p>
          <a:p>
            <a:r>
              <a:rPr lang="en-US" sz="2200" dirty="0" smtClean="0">
                <a:latin typeface="+mn-lt"/>
              </a:rPr>
              <a:t>The details of the control system implementation </a:t>
            </a:r>
            <a:r>
              <a:rPr lang="en-US" sz="2200" dirty="0" smtClean="0">
                <a:latin typeface="+mn-lt"/>
              </a:rPr>
              <a:t>were presented in </a:t>
            </a:r>
            <a:r>
              <a:rPr lang="en-US" sz="2200" dirty="0" smtClean="0">
                <a:latin typeface="+mn-lt"/>
              </a:rPr>
              <a:t>the poster “</a:t>
            </a:r>
            <a:r>
              <a:rPr lang="en-GB" sz="2200" i="1" dirty="0">
                <a:latin typeface="+mn-lt"/>
              </a:rPr>
              <a:t>Status of the ITER ECRH&amp;CD control system </a:t>
            </a:r>
            <a:r>
              <a:rPr lang="en-GB" sz="2200" i="1" dirty="0" smtClean="0">
                <a:latin typeface="+mn-lt"/>
              </a:rPr>
              <a:t>development</a:t>
            </a:r>
            <a:r>
              <a:rPr lang="en-GB" sz="2200" dirty="0" smtClean="0">
                <a:latin typeface="+mn-lt"/>
              </a:rPr>
              <a:t>” on Thursday.</a:t>
            </a:r>
          </a:p>
          <a:p>
            <a:endParaRPr lang="en-US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72981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318" y="2636912"/>
            <a:ext cx="7871682" cy="36288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31190" y="-1"/>
            <a:ext cx="45356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EC Power supplies at ITER</a:t>
            </a:r>
            <a:endParaRPr lang="en-GB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320318" y="870749"/>
            <a:ext cx="78716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n-lt"/>
              </a:rPr>
              <a:t>MHVPS procured by F4E are being installed and they will be commissioned starting at the end of the year.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n-lt"/>
              </a:rPr>
              <a:t>APS/BPS procured by JADA will be tested next year.</a:t>
            </a:r>
            <a:endParaRPr lang="en-GB" sz="22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8806" y="5373216"/>
            <a:ext cx="5619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Two sets of HVPS from EUDA are under installation in B15 </a:t>
            </a:r>
            <a:endParaRPr lang="en-GB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1"/>
          <a:stretch/>
        </p:blipFill>
        <p:spPr>
          <a:xfrm rot="5400000">
            <a:off x="-809383" y="1467345"/>
            <a:ext cx="5697924" cy="40046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83441" y="5445224"/>
            <a:ext cx="4021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Factory tests of AP/BPS at JADA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42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3272"/>
          </a:xfrm>
        </p:spPr>
        <p:txBody>
          <a:bodyPr/>
          <a:lstStyle/>
          <a:p>
            <a:r>
              <a:rPr lang="en-US" dirty="0" smtClean="0"/>
              <a:t>Conclusion &amp; future work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39416" y="1268760"/>
            <a:ext cx="1036915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+mn-lt"/>
              </a:rPr>
              <a:t>The installation of HVPS and gyrotron started in 2022 in B15. HVPS commissioning will start in October.</a:t>
            </a:r>
          </a:p>
          <a:p>
            <a:endParaRPr lang="en-US" sz="2200" dirty="0">
              <a:latin typeface="+mn-lt"/>
            </a:endParaRPr>
          </a:p>
          <a:p>
            <a:r>
              <a:rPr lang="en-US" sz="2200" dirty="0" smtClean="0">
                <a:latin typeface="+mn-lt"/>
              </a:rPr>
              <a:t>ECPC is delivered in stages:</a:t>
            </a:r>
          </a:p>
          <a:p>
            <a:endParaRPr lang="en-US" sz="22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n-lt"/>
              </a:rPr>
              <a:t>The first stage is to test HVPS, gyrotrons and TL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n-lt"/>
              </a:rPr>
              <a:t>The second stage is for the first integrated commissioning and First Plasma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n-lt"/>
              </a:rPr>
              <a:t>The third stage is for the entire EC system integrated commissioning and PFPO-1 campaign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n-lt"/>
              </a:rPr>
              <a:t>The fourth stage is for the advanced plasma protection functions</a:t>
            </a:r>
            <a:endParaRPr lang="en-US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1566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3272"/>
          </a:xfrm>
        </p:spPr>
        <p:txBody>
          <a:bodyPr/>
          <a:lstStyle/>
          <a:p>
            <a:r>
              <a:rPr lang="en-US" dirty="0" smtClean="0"/>
              <a:t>Conclusion &amp; future work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39416" y="1268760"/>
            <a:ext cx="103691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+mn-lt"/>
              </a:rPr>
              <a:t>While making sure we can safely commission all the subsystems, we are working toward the final system requirements:</a:t>
            </a:r>
          </a:p>
          <a:p>
            <a:endParaRPr lang="en-US" sz="22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n-lt"/>
              </a:rPr>
              <a:t>Clarify the interface to PCS for the implementation of advanced functions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n-lt"/>
              </a:rPr>
              <a:t>Investigate the diagnostics needs for NTM control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n-lt"/>
              </a:rPr>
              <a:t>Investigate the control needs for the gyrotron operation (automatic conditioning and beam stabilization).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 smtClean="0">
              <a:latin typeface="+mn-lt"/>
            </a:endParaRPr>
          </a:p>
          <a:p>
            <a:r>
              <a:rPr lang="en-GB" sz="2200" dirty="0" smtClean="0">
                <a:latin typeface="+mn-lt"/>
              </a:rPr>
              <a:t>All these activities involve </a:t>
            </a:r>
            <a:r>
              <a:rPr lang="en-GB" sz="2200" dirty="0">
                <a:latin typeface="+mn-lt"/>
              </a:rPr>
              <a:t>5 different DAs and it is the results of a big distributed effort of all the parties including the </a:t>
            </a:r>
            <a:r>
              <a:rPr lang="en-GB" sz="2200" dirty="0" err="1">
                <a:latin typeface="+mn-lt"/>
              </a:rPr>
              <a:t>Iter</a:t>
            </a:r>
            <a:r>
              <a:rPr lang="en-GB" sz="2200" dirty="0">
                <a:latin typeface="+mn-lt"/>
              </a:rPr>
              <a:t> Organisation, the DAs and fusion </a:t>
            </a:r>
            <a:r>
              <a:rPr lang="en-GB" sz="2200" dirty="0" smtClean="0">
                <a:latin typeface="+mn-lt"/>
              </a:rPr>
              <a:t>laboratories </a:t>
            </a:r>
            <a:r>
              <a:rPr lang="en-GB" sz="2200" dirty="0">
                <a:latin typeface="+mn-lt"/>
              </a:rPr>
              <a:t>around the world.</a:t>
            </a:r>
            <a:endParaRPr lang="en-US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00331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9416" y="1268760"/>
            <a:ext cx="10369152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Thank you!</a:t>
            </a:r>
          </a:p>
          <a:p>
            <a:pPr algn="ctr"/>
            <a:endParaRPr lang="en-US" sz="2200" dirty="0">
              <a:latin typeface="+mn-lt"/>
            </a:endParaRPr>
          </a:p>
          <a:p>
            <a:pPr algn="ctr"/>
            <a:endParaRPr lang="en-US" sz="2200" dirty="0" smtClean="0">
              <a:latin typeface="+mn-lt"/>
            </a:endParaRPr>
          </a:p>
          <a:p>
            <a:pPr algn="ctr"/>
            <a:endParaRPr lang="en-US" sz="2200" dirty="0">
              <a:latin typeface="+mn-lt"/>
            </a:endParaRPr>
          </a:p>
          <a:p>
            <a:pPr algn="ctr"/>
            <a:r>
              <a:rPr lang="en-US" sz="6000" i="1" dirty="0" smtClean="0">
                <a:latin typeface="Adobe Devanagari" panose="02040503050201020203" pitchFamily="18" charset="0"/>
                <a:cs typeface="Adobe Devanagari" panose="02040503050201020203" pitchFamily="18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31522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14910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1524000" y="509464"/>
            <a:ext cx="9144000" cy="543272"/>
          </a:xfrm>
        </p:spPr>
        <p:txBody>
          <a:bodyPr/>
          <a:lstStyle/>
          <a:p>
            <a:r>
              <a:rPr lang="en-US" dirty="0" smtClean="0"/>
              <a:t>HVPS Operation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28" y="1196752"/>
            <a:ext cx="5256584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44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1524000" y="509464"/>
            <a:ext cx="9144000" cy="543272"/>
          </a:xfrm>
        </p:spPr>
        <p:txBody>
          <a:bodyPr/>
          <a:lstStyle/>
          <a:p>
            <a:r>
              <a:rPr lang="en-US" dirty="0" smtClean="0"/>
              <a:t>HVPS Operation</a:t>
            </a:r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1524000" y="1268760"/>
            <a:ext cx="9156848" cy="4884356"/>
            <a:chOff x="971600" y="2708920"/>
            <a:chExt cx="6768752" cy="3516204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66930365"/>
                </p:ext>
              </p:extLst>
            </p:nvPr>
          </p:nvGraphicFramePr>
          <p:xfrm>
            <a:off x="1259632" y="2708920"/>
            <a:ext cx="6480720" cy="34045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5" name="Visio" r:id="rId3" imgW="5521787" imgH="2896560" progId="Visio.Drawing.11">
                    <p:embed/>
                  </p:oleObj>
                </mc:Choice>
                <mc:Fallback>
                  <p:oleObj name="Visio" r:id="rId3" imgW="5521787" imgH="2896560" progId="Visio.Drawing.11">
                    <p:embed/>
                    <p:pic>
                      <p:nvPicPr>
                        <p:cNvPr id="5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59632" y="2708920"/>
                          <a:ext cx="6480720" cy="340456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" name="Group 5"/>
            <p:cNvGrpSpPr/>
            <p:nvPr/>
          </p:nvGrpSpPr>
          <p:grpSpPr>
            <a:xfrm>
              <a:off x="5580112" y="3126880"/>
              <a:ext cx="2160240" cy="3084155"/>
              <a:chOff x="5652120" y="3225164"/>
              <a:chExt cx="2160240" cy="3084155"/>
            </a:xfrm>
            <a:solidFill>
              <a:srgbClr val="00B0F0">
                <a:alpha val="15000"/>
              </a:srgbClr>
            </a:solidFill>
          </p:grpSpPr>
          <p:sp>
            <p:nvSpPr>
              <p:cNvPr id="7" name="Rounded Rectangle 6"/>
              <p:cNvSpPr/>
              <p:nvPr/>
            </p:nvSpPr>
            <p:spPr>
              <a:xfrm>
                <a:off x="5652120" y="3225164"/>
                <a:ext cx="2160240" cy="308415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8" name="7 CuadroTexto"/>
              <p:cNvSpPr txBox="1"/>
              <p:nvPr/>
            </p:nvSpPr>
            <p:spPr>
              <a:xfrm>
                <a:off x="6084168" y="3225165"/>
                <a:ext cx="1224136" cy="41985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600" i="1" dirty="0" smtClean="0">
                    <a:solidFill>
                      <a:srgbClr val="FF0000"/>
                    </a:solidFill>
                    <a:latin typeface="Bookman Old Style" panose="02050604050505020204" pitchFamily="18" charset="0"/>
                  </a:rPr>
                  <a:t>Local HMI</a:t>
                </a:r>
                <a:endParaRPr lang="en-US" sz="1600" i="1" dirty="0">
                  <a:solidFill>
                    <a:srgbClr val="FF0000"/>
                  </a:solidFill>
                  <a:latin typeface="Bookman Old Style" panose="02050604050505020204" pitchFamily="18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971600" y="4064884"/>
              <a:ext cx="4176464" cy="2160240"/>
              <a:chOff x="971600" y="4293096"/>
              <a:chExt cx="4176464" cy="2160240"/>
            </a:xfrm>
            <a:solidFill>
              <a:srgbClr val="00B0F0">
                <a:alpha val="15000"/>
              </a:srgbClr>
            </a:solidFill>
          </p:grpSpPr>
          <p:sp>
            <p:nvSpPr>
              <p:cNvPr id="10" name="Rounded Rectangle 9"/>
              <p:cNvSpPr/>
              <p:nvPr/>
            </p:nvSpPr>
            <p:spPr>
              <a:xfrm>
                <a:off x="971600" y="4293096"/>
                <a:ext cx="4176464" cy="216024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1" name="7 CuadroTexto"/>
              <p:cNvSpPr txBox="1"/>
              <p:nvPr/>
            </p:nvSpPr>
            <p:spPr>
              <a:xfrm>
                <a:off x="3419872" y="5824387"/>
                <a:ext cx="1440160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600" i="1" dirty="0" smtClean="0">
                    <a:solidFill>
                      <a:srgbClr val="FF0000"/>
                    </a:solidFill>
                    <a:latin typeface="Bookman Old Style" panose="02050604050505020204" pitchFamily="18" charset="0"/>
                  </a:rPr>
                  <a:t>CODAC HMI</a:t>
                </a:r>
                <a:endParaRPr lang="en-US" sz="1600" i="1" dirty="0">
                  <a:solidFill>
                    <a:srgbClr val="FF0000"/>
                  </a:solidFill>
                  <a:latin typeface="Bookman Old Style" panose="020506040505050202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901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 bwMode="auto">
          <a:xfrm>
            <a:off x="1524000" y="0"/>
            <a:ext cx="9144000" cy="47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/>
              <a:t>RF Building LEVEL 1</a:t>
            </a:r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1653262" y="908721"/>
            <a:ext cx="8907234" cy="5235729"/>
            <a:chOff x="1653262" y="908721"/>
            <a:chExt cx="8907234" cy="523572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98"/>
            <a:stretch/>
          </p:blipFill>
          <p:spPr bwMode="auto">
            <a:xfrm>
              <a:off x="1653262" y="908721"/>
              <a:ext cx="8907234" cy="5235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7"/>
            <p:cNvSpPr/>
            <p:nvPr/>
          </p:nvSpPr>
          <p:spPr bwMode="auto">
            <a:xfrm>
              <a:off x="9264817" y="3372376"/>
              <a:ext cx="409268" cy="326276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DB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575720" y="4293096"/>
              <a:ext cx="586472" cy="43204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200" b="1" dirty="0">
                  <a:solidFill>
                    <a:schemeClr val="bg1"/>
                  </a:solidFill>
                </a:rPr>
                <a:t>DB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55840" y="5373217"/>
              <a:ext cx="720080" cy="257369"/>
            </a:xfrm>
            <a:prstGeom prst="rect">
              <a:avLst/>
            </a:prstGeom>
            <a:solidFill>
              <a:srgbClr val="FFE3AB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600" dirty="0">
                  <a:latin typeface="Calibri" panose="020F0502020204030204" pitchFamily="34" charset="0"/>
                </a:rPr>
                <a:t>1: 52HV01.CU.7001</a:t>
              </a:r>
            </a:p>
            <a:p>
              <a:pPr algn="ctr"/>
              <a:r>
                <a:rPr lang="en-US" sz="600" dirty="0">
                  <a:latin typeface="Calibri" panose="020F0502020204030204" pitchFamily="34" charset="0"/>
                </a:rPr>
                <a:t>2: 52HV01.CU.7002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79976" y="5069194"/>
              <a:ext cx="678978" cy="257369"/>
            </a:xfrm>
            <a:prstGeom prst="rect">
              <a:avLst/>
            </a:prstGeom>
            <a:solidFill>
              <a:srgbClr val="FFE3AB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600" dirty="0">
                  <a:latin typeface="Calibri" panose="020F0502020204030204" pitchFamily="34" charset="0"/>
                </a:rPr>
                <a:t>3: 52HV02.CU.7001 4: 52HV02.CU.7002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312546" y="2505583"/>
              <a:ext cx="678978" cy="257369"/>
            </a:xfrm>
            <a:prstGeom prst="rect">
              <a:avLst/>
            </a:prstGeom>
            <a:solidFill>
              <a:srgbClr val="FFE3AB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600" dirty="0">
                  <a:latin typeface="Calibri" panose="020F0502020204030204" pitchFamily="34" charset="0"/>
                </a:rPr>
                <a:t>5: 52HV03.CU.7001 6: 52HV03.CU.7002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146279" y="2243005"/>
              <a:ext cx="678978" cy="257369"/>
            </a:xfrm>
            <a:prstGeom prst="rect">
              <a:avLst/>
            </a:prstGeom>
            <a:solidFill>
              <a:srgbClr val="FFE3AB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600" dirty="0">
                  <a:latin typeface="Calibri" panose="020F0502020204030204" pitchFamily="34" charset="0"/>
                </a:rPr>
                <a:t>7: 52HV04.CU.7001</a:t>
              </a:r>
            </a:p>
            <a:p>
              <a:pPr algn="ctr"/>
              <a:r>
                <a:rPr lang="en-US" sz="600" dirty="0">
                  <a:latin typeface="Calibri" panose="020F0502020204030204" pitchFamily="34" charset="0"/>
                </a:rPr>
                <a:t>8: 52HV04.CU.7002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8544273" y="1300642"/>
              <a:ext cx="948039" cy="40016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200" b="1" i="1" u="sng" dirty="0"/>
                <a:t>15-L1-01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40849" y="4825600"/>
              <a:ext cx="24948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FFCC66"/>
                  </a:solidFill>
                </a:rPr>
                <a:t>1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260045" y="4752545"/>
              <a:ext cx="24948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FFCC66"/>
                  </a:solidFill>
                </a:rPr>
                <a:t>2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497930" y="4645994"/>
              <a:ext cx="24948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FFCC66"/>
                  </a:solidFill>
                </a:rPr>
                <a:t>3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611336" y="4573986"/>
              <a:ext cx="24948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FFCC66"/>
                  </a:solidFill>
                </a:rPr>
                <a:t>4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808679" y="2959348"/>
              <a:ext cx="24948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FFCC66"/>
                  </a:solidFill>
                </a:rPr>
                <a:t>5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928885" y="2903777"/>
              <a:ext cx="24948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FFCC66"/>
                  </a:solidFill>
                </a:rPr>
                <a:t>6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178242" y="2822699"/>
              <a:ext cx="24948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FFCC66"/>
                  </a:solidFill>
                </a:rPr>
                <a:t>7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298448" y="2754428"/>
              <a:ext cx="24948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FFCC66"/>
                  </a:solidFill>
                </a:rPr>
                <a:t>8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 rot="3284017">
              <a:off x="2250041" y="4452166"/>
              <a:ext cx="786945" cy="31497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000" b="1" i="1" u="sng" dirty="0"/>
                <a:t>15-L1-03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339313" y="3912352"/>
              <a:ext cx="678978" cy="165036"/>
            </a:xfrm>
            <a:prstGeom prst="rect">
              <a:avLst/>
            </a:prstGeom>
            <a:solidFill>
              <a:srgbClr val="FFE3AB"/>
            </a:solidFill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600" dirty="0">
                  <a:latin typeface="Calibri" panose="020F0502020204030204" pitchFamily="34" charset="0"/>
                </a:rPr>
                <a:t>9: 52HVDL.CU.0001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552657" y="3614828"/>
              <a:ext cx="24948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FFCC66"/>
                  </a:solidFill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612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193" y="943561"/>
            <a:ext cx="9137807" cy="526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1"/>
          <p:cNvSpPr txBox="1">
            <a:spLocks/>
          </p:cNvSpPr>
          <p:nvPr/>
        </p:nvSpPr>
        <p:spPr bwMode="auto">
          <a:xfrm>
            <a:off x="1524000" y="0"/>
            <a:ext cx="9144000" cy="47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/>
              <a:t>RF Building LEVEL 2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7418652" y="1589369"/>
            <a:ext cx="1512168" cy="44198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dirty="0"/>
              <a:t>Vacuum Cubicle (PBS31)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5514086" y="1141038"/>
            <a:ext cx="586472" cy="4320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DB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4213384" y="1757576"/>
            <a:ext cx="586472" cy="30327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DB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713317" y="6010746"/>
            <a:ext cx="586472" cy="4320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DB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3477756" y="598958"/>
            <a:ext cx="216024" cy="216024"/>
          </a:xfrm>
          <a:prstGeom prst="rect">
            <a:avLst/>
          </a:prstGeom>
          <a:solidFill>
            <a:srgbClr val="99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5085367" y="596000"/>
            <a:ext cx="216024" cy="216024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96881" y="548681"/>
            <a:ext cx="13884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kern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52CSTL (13 Cu)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309023" y="556486"/>
            <a:ext cx="14777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kern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52CSGY (56 Cu)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6722918" y="600930"/>
            <a:ext cx="216024" cy="216024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938942" y="557474"/>
            <a:ext cx="17493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kern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52CS00 (10 Cu)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530193" y="5308052"/>
            <a:ext cx="714781" cy="996033"/>
          </a:xfrm>
          <a:prstGeom prst="rect">
            <a:avLst/>
          </a:prstGeom>
          <a:solidFill>
            <a:srgbClr val="C60606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1: 52CSTL.CU.5001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2: 52CSTL.CU.5002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3: 52CSTL.CU.5003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4: 52CSTL.CU.5004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5: 52CSTL.CU.5005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6: 52CSTL.CU.5006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7: 52CSTL.CU.5007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8: 52CSTL.CU.5008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9: 52CSTL.CU.5009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10: 52CSTL.CU.5010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513271" y="3418831"/>
            <a:ext cx="748622" cy="996033"/>
          </a:xfrm>
          <a:prstGeom prst="rect">
            <a:avLst/>
          </a:prstGeom>
          <a:solidFill>
            <a:srgbClr val="7030A0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1: 52CS00.CU.5001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2: 52CS00.CU.5002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3: 52CS00.CU.5003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4: 52CS00.CU.5004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5: 52CS00.CU.5005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6: 52CS00.CU.5006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7: 52CS00.CU.5007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8: 52CS00.CU.5008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9: 52CS00.CU.5009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10: 52CS00.CU.5010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334714" y="2704466"/>
            <a:ext cx="729911" cy="442035"/>
          </a:xfrm>
          <a:prstGeom prst="rect">
            <a:avLst/>
          </a:prstGeom>
          <a:solidFill>
            <a:srgbClr val="0070C0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40: 52RF07.CU.4510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41: 52RF07.CU.4610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42: 52RF08.CU.4510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43: 52RF08.CU.4610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9829408" y="2565551"/>
            <a:ext cx="769228" cy="1827030"/>
          </a:xfrm>
          <a:prstGeom prst="rect">
            <a:avLst/>
          </a:prstGeom>
          <a:solidFill>
            <a:srgbClr val="0070C0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1: 52RF19-CU-4400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2: 52RF19-CU-4410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3: 52RF19-CU-4420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4: 52RF17-CU-4201 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5: 52RF17-CU-4101 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6: 52RF17-CU-4401 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7: 52RF18-CU-4401 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8: 52RF20-CU-4400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9: 52RF20-CU-4000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10: 52RF21-CU-4400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11: 52RF21-CU-4410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12: 52RF21-CU-4420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13: 52RF22-CU-4400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14: 52RF24-CU-4000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15: 52RF24-CU-4400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16: 52RF23-CU-4420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17: 52RF23-CU-4410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18: 52RF23-CU-4400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19: 52RF22-CU-4000</a:t>
            </a:r>
          </a:p>
        </p:txBody>
      </p:sp>
      <p:sp>
        <p:nvSpPr>
          <p:cNvPr id="63" name="Rectangle 62"/>
          <p:cNvSpPr/>
          <p:nvPr/>
        </p:nvSpPr>
        <p:spPr bwMode="auto">
          <a:xfrm>
            <a:off x="5605526" y="5148497"/>
            <a:ext cx="586472" cy="4320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DB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770825" y="5068140"/>
            <a:ext cx="715317" cy="442035"/>
          </a:xfrm>
          <a:prstGeom prst="rect">
            <a:avLst/>
          </a:prstGeom>
          <a:solidFill>
            <a:srgbClr val="0070C0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36: 52RF03.CU.4510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37: 52RF03.CU.4610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38: 52RF04.CU.4510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39: 52RF04.CU.4610</a:t>
            </a:r>
          </a:p>
        </p:txBody>
      </p:sp>
      <p:sp>
        <p:nvSpPr>
          <p:cNvPr id="78" name="Rectangle 77"/>
          <p:cNvSpPr/>
          <p:nvPr/>
        </p:nvSpPr>
        <p:spPr bwMode="auto">
          <a:xfrm>
            <a:off x="2422378" y="3957372"/>
            <a:ext cx="586472" cy="30327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DB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909965" y="2822764"/>
            <a:ext cx="758607" cy="257369"/>
          </a:xfrm>
          <a:prstGeom prst="rect">
            <a:avLst/>
          </a:prstGeom>
          <a:solidFill>
            <a:srgbClr val="0070C0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32: 52RF13.CU.4301 33: 52RF14.CU.4301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110482" y="3567468"/>
            <a:ext cx="706687" cy="257369"/>
          </a:xfrm>
          <a:prstGeom prst="rect">
            <a:avLst/>
          </a:prstGeom>
          <a:solidFill>
            <a:srgbClr val="0070C0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30: 52RF11.CU.4301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31: 52RF12.CU.4301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537603" y="4816292"/>
            <a:ext cx="722558" cy="257369"/>
          </a:xfrm>
          <a:prstGeom prst="rect">
            <a:avLst/>
          </a:prstGeom>
          <a:solidFill>
            <a:srgbClr val="0070C0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28: 52RF09.CU.4301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29: 52RF10.CU.4301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758869" y="1387543"/>
            <a:ext cx="773846" cy="257369"/>
          </a:xfrm>
          <a:prstGeom prst="rect">
            <a:avLst/>
          </a:prstGeom>
          <a:solidFill>
            <a:srgbClr val="0070C0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26: 52RF23.CU.4300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27: 52RF24.CU.4300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655252" y="2819962"/>
            <a:ext cx="763314" cy="257369"/>
          </a:xfrm>
          <a:prstGeom prst="rect">
            <a:avLst/>
          </a:prstGeom>
          <a:solidFill>
            <a:srgbClr val="0070C0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22: 52RF19.CU.4300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23: 52RF20.CU.4300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8117780" y="4024158"/>
            <a:ext cx="704260" cy="257369"/>
          </a:xfrm>
          <a:prstGeom prst="rect">
            <a:avLst/>
          </a:prstGeom>
          <a:solidFill>
            <a:srgbClr val="0070C0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20: 52RF17.CU.4301 21: 52RF18.CU.4301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272848" y="1913565"/>
            <a:ext cx="383326" cy="362329"/>
            <a:chOff x="7141002" y="1962494"/>
            <a:chExt cx="527342" cy="437048"/>
          </a:xfrm>
        </p:grpSpPr>
        <p:cxnSp>
          <p:nvCxnSpPr>
            <p:cNvPr id="25" name="Straight Arrow Connector 24"/>
            <p:cNvCxnSpPr/>
            <p:nvPr/>
          </p:nvCxnSpPr>
          <p:spPr bwMode="auto">
            <a:xfrm>
              <a:off x="7380312" y="2396505"/>
              <a:ext cx="288032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Straight Arrow Connector 89"/>
            <p:cNvCxnSpPr/>
            <p:nvPr/>
          </p:nvCxnSpPr>
          <p:spPr bwMode="auto">
            <a:xfrm flipH="1" flipV="1">
              <a:off x="7141002" y="1962494"/>
              <a:ext cx="239310" cy="43704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1" name="Rectangle 90"/>
          <p:cNvSpPr/>
          <p:nvPr/>
        </p:nvSpPr>
        <p:spPr bwMode="auto">
          <a:xfrm>
            <a:off x="8345553" y="1212225"/>
            <a:ext cx="909277" cy="30400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200" b="1" i="1" u="sng" dirty="0"/>
              <a:t>15-L2-01</a:t>
            </a:r>
          </a:p>
        </p:txBody>
      </p:sp>
      <p:sp>
        <p:nvSpPr>
          <p:cNvPr id="92" name="Rectangle 91"/>
          <p:cNvSpPr/>
          <p:nvPr/>
        </p:nvSpPr>
        <p:spPr bwMode="auto">
          <a:xfrm rot="3382082">
            <a:off x="1393034" y="2966269"/>
            <a:ext cx="786945" cy="3149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000" b="1" i="1" u="sng" dirty="0"/>
              <a:t>15-L2-03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592466" y="1869695"/>
            <a:ext cx="2494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9DDFBE"/>
                </a:solidFill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667774" y="1964954"/>
            <a:ext cx="2494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9DDFBE"/>
                </a:solidFill>
              </a:rPr>
              <a:t>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802711" y="2190383"/>
            <a:ext cx="2494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9DDFBE"/>
                </a:solidFill>
              </a:rPr>
              <a:t>3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870513" y="2297435"/>
            <a:ext cx="2494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9DDFBE"/>
                </a:solidFill>
              </a:rPr>
              <a:t>4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948657" y="2417181"/>
            <a:ext cx="2268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9DDFBE"/>
                </a:solidFill>
              </a:rPr>
              <a:t>5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018851" y="2521475"/>
            <a:ext cx="2268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9DDFBE"/>
                </a:solidFill>
              </a:rPr>
              <a:t>6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086769" y="2647457"/>
            <a:ext cx="2268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9DDFBE"/>
                </a:solidFill>
              </a:rPr>
              <a:t>7</a:t>
            </a:r>
            <a:endParaRPr lang="en-US" sz="1000" b="1" dirty="0">
              <a:solidFill>
                <a:srgbClr val="9DDFBE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915452" y="1708532"/>
            <a:ext cx="2268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9DDFBE"/>
                </a:solidFill>
              </a:rPr>
              <a:t>8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8995364" y="1825722"/>
            <a:ext cx="2268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9DDFBE"/>
                </a:solidFill>
              </a:rPr>
              <a:t>9</a:t>
            </a:r>
            <a:endParaRPr lang="en-US" sz="1000" b="1" dirty="0">
              <a:solidFill>
                <a:srgbClr val="9DDFBE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9016385" y="1915810"/>
            <a:ext cx="3374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9DDFBE"/>
                </a:solidFill>
              </a:rPr>
              <a:t>10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9081669" y="2042777"/>
            <a:ext cx="3374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9DDFBE"/>
                </a:solidFill>
              </a:rPr>
              <a:t>11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9161944" y="2153408"/>
            <a:ext cx="3374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9DDFBE"/>
                </a:solidFill>
              </a:rPr>
              <a:t>12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9224426" y="2277853"/>
            <a:ext cx="3374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9DDFBE"/>
                </a:solidFill>
              </a:rPr>
              <a:t>13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9181559" y="1561973"/>
            <a:ext cx="3374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9DDFBE"/>
                </a:solidFill>
              </a:rPr>
              <a:t>14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9258330" y="1673167"/>
            <a:ext cx="3374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9DDFBE"/>
                </a:solidFill>
              </a:rPr>
              <a:t>15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9337392" y="1783323"/>
            <a:ext cx="3374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9DDFBE"/>
                </a:solidFill>
              </a:rPr>
              <a:t>16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9556451" y="2119548"/>
            <a:ext cx="3374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9DDFBE"/>
                </a:solidFill>
              </a:rPr>
              <a:t>19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9403684" y="1901872"/>
            <a:ext cx="3374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9DDFBE"/>
                </a:solidFill>
              </a:rPr>
              <a:t>17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9478093" y="2016233"/>
            <a:ext cx="3374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9DDFBE"/>
                </a:solidFill>
              </a:rPr>
              <a:t>18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4606388" y="3015904"/>
            <a:ext cx="3374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66FFFF"/>
                </a:solidFill>
              </a:rPr>
              <a:t>45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4526913" y="2894350"/>
            <a:ext cx="3374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66FFFF"/>
                </a:solidFill>
              </a:rPr>
              <a:t>44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2677549" y="3134510"/>
            <a:ext cx="3374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66FFFF"/>
                </a:solidFill>
              </a:rPr>
              <a:t>43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2729934" y="3253888"/>
            <a:ext cx="3374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66FFFF"/>
                </a:solidFill>
              </a:rPr>
              <a:t>42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2804570" y="3361186"/>
            <a:ext cx="3374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66FFFF"/>
                </a:solidFill>
              </a:rPr>
              <a:t>41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2864046" y="3468880"/>
            <a:ext cx="3374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66FFFF"/>
                </a:solidFill>
              </a:rPr>
              <a:t>40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3383678" y="4314491"/>
            <a:ext cx="3374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66FFFF"/>
                </a:solidFill>
              </a:rPr>
              <a:t>39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3470642" y="4423173"/>
            <a:ext cx="3374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66FFFF"/>
                </a:solidFill>
              </a:rPr>
              <a:t>38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2647236" y="5096755"/>
            <a:ext cx="3374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66FFFF"/>
                </a:solidFill>
              </a:rPr>
              <a:t>52</a:t>
            </a:r>
            <a:endParaRPr lang="en-US" sz="1000" b="1" dirty="0">
              <a:solidFill>
                <a:srgbClr val="66FFFF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2020684" y="5078801"/>
            <a:ext cx="3374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EB0707"/>
                </a:solidFill>
              </a:rPr>
              <a:t>1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1963823" y="4452800"/>
            <a:ext cx="2532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2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2153986" y="4331847"/>
            <a:ext cx="3374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b="1" dirty="0">
              <a:solidFill>
                <a:srgbClr val="EB0707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2171333" y="5328368"/>
            <a:ext cx="3374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EB0707"/>
                </a:solidFill>
              </a:rPr>
              <a:t>7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2305307" y="5268800"/>
            <a:ext cx="3374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EB0707"/>
                </a:solidFill>
              </a:rPr>
              <a:t>8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2427153" y="5215493"/>
            <a:ext cx="3374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EB0707"/>
                </a:solidFill>
              </a:rPr>
              <a:t>9</a:t>
            </a:r>
            <a:endParaRPr lang="en-US" sz="1000" b="1" dirty="0">
              <a:solidFill>
                <a:srgbClr val="EB0707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2505642" y="5155461"/>
            <a:ext cx="3374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EB0707"/>
                </a:solidFill>
              </a:rPr>
              <a:t>10</a:t>
            </a:r>
            <a:endParaRPr lang="en-US" sz="1000" b="1" dirty="0">
              <a:solidFill>
                <a:srgbClr val="EB0707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3600353" y="4660773"/>
            <a:ext cx="3471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66FFFF"/>
                </a:solidFill>
              </a:rPr>
              <a:t>36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3514321" y="4542324"/>
            <a:ext cx="3469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66FFFF"/>
                </a:solidFill>
              </a:rPr>
              <a:t>37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4894725" y="1862327"/>
            <a:ext cx="3509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66FFFF"/>
                </a:solidFill>
              </a:rPr>
              <a:t>34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5174005" y="1727837"/>
            <a:ext cx="3408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66FFFF"/>
                </a:solidFill>
              </a:rPr>
              <a:t>35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5360615" y="3080257"/>
            <a:ext cx="335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66FFFF"/>
                </a:solidFill>
              </a:rPr>
              <a:t>32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5640531" y="2950449"/>
            <a:ext cx="3408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66FFFF"/>
                </a:solidFill>
              </a:rPr>
              <a:t>33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5766440" y="3288423"/>
            <a:ext cx="335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66FFFF"/>
                </a:solidFill>
              </a:rPr>
              <a:t>30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6043067" y="3146501"/>
            <a:ext cx="3408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66FFFF"/>
                </a:solidFill>
              </a:rPr>
              <a:t>31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6232396" y="4507479"/>
            <a:ext cx="335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66FFFF"/>
                </a:solidFill>
              </a:rPr>
              <a:t>28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6532383" y="4370214"/>
            <a:ext cx="3408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66FFFF"/>
                </a:solidFill>
              </a:rPr>
              <a:t>29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6456040" y="1094548"/>
            <a:ext cx="335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66FFFF"/>
                </a:solidFill>
              </a:rPr>
              <a:t>26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6715890" y="973109"/>
            <a:ext cx="3408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66FFFF"/>
                </a:solidFill>
              </a:rPr>
              <a:t>27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6910212" y="2389657"/>
            <a:ext cx="335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66FFFF"/>
                </a:solidFill>
              </a:rPr>
              <a:t>24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7217807" y="2275726"/>
            <a:ext cx="3408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66FFFF"/>
                </a:solidFill>
              </a:rPr>
              <a:t>25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7320136" y="2563883"/>
            <a:ext cx="335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66FFFF"/>
                </a:solidFill>
              </a:rPr>
              <a:t>22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7581262" y="2430216"/>
            <a:ext cx="3408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66FFFF"/>
                </a:solidFill>
              </a:rPr>
              <a:t>23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783632" y="5033695"/>
            <a:ext cx="3374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66FFFF"/>
                </a:solidFill>
              </a:rPr>
              <a:t>53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7782664" y="3774102"/>
            <a:ext cx="335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66FFFF"/>
                </a:solidFill>
              </a:rPr>
              <a:t>20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8058462" y="3649386"/>
            <a:ext cx="3351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66FFFF"/>
                </a:solidFill>
              </a:rPr>
              <a:t>21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6471281" y="2060849"/>
            <a:ext cx="746527" cy="257369"/>
          </a:xfrm>
          <a:prstGeom prst="rect">
            <a:avLst/>
          </a:prstGeom>
          <a:solidFill>
            <a:srgbClr val="0070C0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24: 52RF21.CU.4300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25: 52RF22.CU.4300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5216550" y="2132857"/>
            <a:ext cx="773846" cy="257369"/>
          </a:xfrm>
          <a:prstGeom prst="rect">
            <a:avLst/>
          </a:prstGeom>
          <a:solidFill>
            <a:srgbClr val="0070C0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34: 52RF15.CU.4301 35: 52RF16.CU.4301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4677158" y="3136691"/>
            <a:ext cx="3374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66FFFF"/>
                </a:solidFill>
              </a:rPr>
              <a:t>46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4730972" y="3265836"/>
            <a:ext cx="3374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66FFFF"/>
                </a:solidFill>
              </a:rPr>
              <a:t>47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5240305" y="4044884"/>
            <a:ext cx="3374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66FFFF"/>
                </a:solidFill>
              </a:rPr>
              <a:t>48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5309065" y="4161826"/>
            <a:ext cx="3374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66FFFF"/>
                </a:solidFill>
              </a:rPr>
              <a:t>49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5375855" y="4279551"/>
            <a:ext cx="3374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66FFFF"/>
                </a:solidFill>
              </a:rPr>
              <a:t>50</a:t>
            </a:r>
          </a:p>
        </p:txBody>
      </p:sp>
      <p:sp>
        <p:nvSpPr>
          <p:cNvPr id="170" name="TextBox 169"/>
          <p:cNvSpPr txBox="1"/>
          <p:nvPr/>
        </p:nvSpPr>
        <p:spPr>
          <a:xfrm>
            <a:off x="5454947" y="4407228"/>
            <a:ext cx="3374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66FFFF"/>
                </a:solidFill>
              </a:rPr>
              <a:t>51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2883780" y="5370948"/>
            <a:ext cx="758195" cy="257369"/>
          </a:xfrm>
          <a:prstGeom prst="rect">
            <a:avLst/>
          </a:prstGeom>
          <a:solidFill>
            <a:srgbClr val="0070C0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52: 52RF09-CU-4501 53: 52RF13-CU-4501</a:t>
            </a:r>
          </a:p>
        </p:txBody>
      </p:sp>
      <p:sp>
        <p:nvSpPr>
          <p:cNvPr id="173" name="Rectangle 172"/>
          <p:cNvSpPr/>
          <p:nvPr/>
        </p:nvSpPr>
        <p:spPr bwMode="auto">
          <a:xfrm>
            <a:off x="4421148" y="1689929"/>
            <a:ext cx="586472" cy="30327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DB</a:t>
            </a:r>
          </a:p>
        </p:txBody>
      </p:sp>
      <p:sp>
        <p:nvSpPr>
          <p:cNvPr id="174" name="Rectangle 173"/>
          <p:cNvSpPr/>
          <p:nvPr/>
        </p:nvSpPr>
        <p:spPr bwMode="auto">
          <a:xfrm>
            <a:off x="8546746" y="3703396"/>
            <a:ext cx="377145" cy="30621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DB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9055872" y="3403355"/>
            <a:ext cx="714781" cy="349702"/>
          </a:xfrm>
          <a:prstGeom prst="rect">
            <a:avLst/>
          </a:prstGeom>
          <a:solidFill>
            <a:srgbClr val="C60606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11: 52CSTL.CU.5011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12: 52CSTL.CU.5012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13: 52CSTL.CU.5013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9125712" y="2744861"/>
            <a:ext cx="3374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EB0707"/>
                </a:solidFill>
              </a:rPr>
              <a:t>11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9197334" y="2862634"/>
            <a:ext cx="3374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EB0707"/>
                </a:solidFill>
              </a:rPr>
              <a:t>12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9267293" y="2983600"/>
            <a:ext cx="3374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EB0707"/>
                </a:solidFill>
              </a:rPr>
              <a:t>13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1829332" y="4512295"/>
            <a:ext cx="2532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1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2150859" y="5020593"/>
            <a:ext cx="1850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EB0707"/>
                </a:solidFill>
              </a:rPr>
              <a:t>2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2273226" y="4953868"/>
            <a:ext cx="1850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EB0707"/>
                </a:solidFill>
              </a:rPr>
              <a:t>3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2395224" y="4895627"/>
            <a:ext cx="1850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EB0707"/>
                </a:solidFill>
              </a:rPr>
              <a:t>4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2522224" y="4840585"/>
            <a:ext cx="1850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EB0707"/>
                </a:solidFill>
              </a:rPr>
              <a:t>5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2642874" y="4785519"/>
            <a:ext cx="1850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rgbClr val="EB0707"/>
                </a:solidFill>
              </a:rPr>
              <a:t>6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2082603" y="4393729"/>
            <a:ext cx="2532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3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2208079" y="4340771"/>
            <a:ext cx="2532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4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2341429" y="4277221"/>
            <a:ext cx="2532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5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2122573" y="4710149"/>
            <a:ext cx="2532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7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1988082" y="4769644"/>
            <a:ext cx="2532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6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2241353" y="4651078"/>
            <a:ext cx="2532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8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2366829" y="4598120"/>
            <a:ext cx="2532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9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2450209" y="4534570"/>
            <a:ext cx="3429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10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3836195" y="3102869"/>
            <a:ext cx="721879" cy="442035"/>
          </a:xfrm>
          <a:prstGeom prst="rect">
            <a:avLst/>
          </a:prstGeom>
          <a:solidFill>
            <a:srgbClr val="0070C0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44: 52RF06.CU.4610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45: 52RF06.CU.4510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46: 52RF05.CU.4610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47: 52RF05.CU.4510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4647935" y="4506690"/>
            <a:ext cx="715317" cy="442035"/>
          </a:xfrm>
          <a:prstGeom prst="rect">
            <a:avLst/>
          </a:prstGeom>
          <a:solidFill>
            <a:srgbClr val="0070C0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48: 52RF02.CU.4610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49: 52RF02.CU.4510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50: 52RF01.CU.4510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51: 52RF01.CU.4610</a:t>
            </a:r>
          </a:p>
        </p:txBody>
      </p:sp>
    </p:spTree>
    <p:extLst>
      <p:ext uri="{BB962C8B-B14F-4D97-AF65-F5344CB8AC3E}">
        <p14:creationId xmlns:p14="http://schemas.microsoft.com/office/powerpoint/2010/main" val="241644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03045"/>
            <a:ext cx="9144000" cy="526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 bwMode="auto">
          <a:xfrm>
            <a:off x="9194228" y="2634333"/>
            <a:ext cx="638547" cy="4320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DB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1524000" y="0"/>
            <a:ext cx="9144000" cy="47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/>
              <a:t>RF Building LEVEL 3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1784820" y="5733258"/>
            <a:ext cx="1198048" cy="45046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dirty="0">
                <a:solidFill>
                  <a:srgbClr val="FFFF00"/>
                </a:solidFill>
              </a:rPr>
              <a:t>2x Vacuum Cubicles (PBS31)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 flipV="1">
            <a:off x="2846113" y="5373217"/>
            <a:ext cx="593702" cy="58527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Rectangle 39"/>
          <p:cNvSpPr/>
          <p:nvPr/>
        </p:nvSpPr>
        <p:spPr bwMode="auto">
          <a:xfrm>
            <a:off x="2536928" y="614286"/>
            <a:ext cx="216024" cy="216024"/>
          </a:xfrm>
          <a:prstGeom prst="rect">
            <a:avLst/>
          </a:prstGeom>
          <a:solidFill>
            <a:srgbClr val="99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5737961" y="607465"/>
            <a:ext cx="216024" cy="216024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4144539" y="611328"/>
            <a:ext cx="216024" cy="216024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756053" y="564009"/>
            <a:ext cx="13884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kern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52CSTL (10 Cu)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368195" y="571814"/>
            <a:ext cx="14777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kern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52CSGY (16 Cu)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953985" y="572801"/>
            <a:ext cx="13882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kern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52CS00 (3 Cu)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7298982" y="616258"/>
            <a:ext cx="216024" cy="216024"/>
          </a:xfrm>
          <a:prstGeom prst="rect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515006" y="572802"/>
            <a:ext cx="17493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kern="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52CSPC (10 Cu)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3569373" y="2848313"/>
            <a:ext cx="432048" cy="2796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DB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015881" y="5517232"/>
            <a:ext cx="638547" cy="4320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050" b="1" dirty="0">
                <a:solidFill>
                  <a:schemeClr val="bg1"/>
                </a:solidFill>
              </a:rPr>
              <a:t>DB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84040" y="4268333"/>
            <a:ext cx="752172" cy="996033"/>
          </a:xfrm>
          <a:prstGeom prst="rect">
            <a:avLst/>
          </a:prstGeom>
          <a:solidFill>
            <a:srgbClr val="00FF00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600" dirty="0">
                <a:latin typeface="Calibri" panose="020F0502020204030204" pitchFamily="34" charset="0"/>
              </a:rPr>
              <a:t>1: 52CSPC.CU.6001</a:t>
            </a:r>
          </a:p>
          <a:p>
            <a:pPr algn="ctr"/>
            <a:r>
              <a:rPr lang="en-US" sz="600" dirty="0">
                <a:latin typeface="Calibri" panose="020F0502020204030204" pitchFamily="34" charset="0"/>
              </a:rPr>
              <a:t>2: 52CSPC.CU.6002</a:t>
            </a:r>
          </a:p>
          <a:p>
            <a:pPr algn="ctr"/>
            <a:r>
              <a:rPr lang="en-US" sz="600" dirty="0">
                <a:latin typeface="Calibri" panose="020F0502020204030204" pitchFamily="34" charset="0"/>
              </a:rPr>
              <a:t>3: 52CSPC.CU.6003</a:t>
            </a:r>
          </a:p>
          <a:p>
            <a:pPr algn="ctr"/>
            <a:r>
              <a:rPr lang="en-US" sz="600" dirty="0">
                <a:latin typeface="Calibri" panose="020F0502020204030204" pitchFamily="34" charset="0"/>
              </a:rPr>
              <a:t>4: 52CSPC.CU.6004</a:t>
            </a:r>
          </a:p>
          <a:p>
            <a:pPr algn="ctr"/>
            <a:r>
              <a:rPr lang="en-US" sz="600" dirty="0">
                <a:latin typeface="Calibri" panose="020F0502020204030204" pitchFamily="34" charset="0"/>
              </a:rPr>
              <a:t>5: 52CSPC.CU.6005</a:t>
            </a:r>
          </a:p>
          <a:p>
            <a:pPr algn="ctr"/>
            <a:r>
              <a:rPr lang="en-US" sz="600" dirty="0">
                <a:latin typeface="Calibri" panose="020F0502020204030204" pitchFamily="34" charset="0"/>
              </a:rPr>
              <a:t>6: 52CSPC.CU.6006</a:t>
            </a:r>
          </a:p>
          <a:p>
            <a:pPr algn="ctr"/>
            <a:r>
              <a:rPr lang="en-US" sz="600" dirty="0">
                <a:latin typeface="Calibri" panose="020F0502020204030204" pitchFamily="34" charset="0"/>
              </a:rPr>
              <a:t>7: 52CSPC.CU.6007</a:t>
            </a:r>
          </a:p>
          <a:p>
            <a:pPr algn="ctr"/>
            <a:r>
              <a:rPr lang="en-US" sz="600" dirty="0">
                <a:latin typeface="Calibri" panose="020F0502020204030204" pitchFamily="34" charset="0"/>
              </a:rPr>
              <a:t>8: 52CSPC.CU.6008</a:t>
            </a:r>
          </a:p>
          <a:p>
            <a:pPr algn="ctr"/>
            <a:r>
              <a:rPr lang="en-US" sz="600" dirty="0">
                <a:latin typeface="Calibri" panose="020F0502020204030204" pitchFamily="34" charset="0"/>
              </a:rPr>
              <a:t>9: 52CSPC.CU.6009</a:t>
            </a:r>
          </a:p>
          <a:p>
            <a:pPr algn="ctr"/>
            <a:r>
              <a:rPr lang="en-US" sz="600" dirty="0">
                <a:latin typeface="Calibri" panose="020F0502020204030204" pitchFamily="34" charset="0"/>
              </a:rPr>
              <a:t>10: 52CSPC.CU.6010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524000" y="2849651"/>
            <a:ext cx="720080" cy="996033"/>
          </a:xfrm>
          <a:prstGeom prst="rect">
            <a:avLst/>
          </a:prstGeom>
          <a:solidFill>
            <a:srgbClr val="C60606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1: 52CSTL.CU.6001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2: 52CSTL.CU.6002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3: 52CSTL.CU.6003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4: 52CSTL.CU.6004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5: 52CSTL.CU.6005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6: 52CSTL.CU.6006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7: 52CSTL.CU.6007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8: 52CSTL.CU.6008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9: 52CSTL.CU.6009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10: 52CSTL.CU.6010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829847" y="3200298"/>
            <a:ext cx="772278" cy="1550031"/>
          </a:xfrm>
          <a:prstGeom prst="rect">
            <a:avLst/>
          </a:prstGeom>
          <a:solidFill>
            <a:srgbClr val="0070C0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1: 52RF15.CU.4101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2: 52RF11.CU.4201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3: 52RF11.CU.4101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4: 52RF11.CU.4401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5: 52RF12.CU.4401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6: 52RF15.CU.4201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7: 52RF09.CU.4201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8: 52RF09.CU.4101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9: 52RF09.CU.4401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10: 52RF10.CU.4401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11: 52RF13.CU.4201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12: 52RF13.CU.4101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13: 52RF13.CU.4401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14: 52RF14.CU.4401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15: 52RF15.CU.4401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16: 52RF16.CU.4401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202807" y="5153016"/>
            <a:ext cx="697220" cy="349702"/>
          </a:xfrm>
          <a:prstGeom prst="rect">
            <a:avLst/>
          </a:prstGeom>
          <a:solidFill>
            <a:srgbClr val="7030A0"/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1: 52CS00.CU.6001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2: 52CS00.CU.6002</a:t>
            </a:r>
          </a:p>
          <a:p>
            <a:pPr algn="ctr"/>
            <a:r>
              <a:rPr lang="en-US" sz="600" dirty="0">
                <a:solidFill>
                  <a:schemeClr val="bg1"/>
                </a:solidFill>
                <a:latin typeface="Calibri" panose="020F0502020204030204" pitchFamily="34" charset="0"/>
              </a:rPr>
              <a:t>3: 52CS00.CU.6003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8784365" y="3110213"/>
            <a:ext cx="1187328" cy="40016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200" b="1" i="1" u="sng" dirty="0"/>
              <a:t>15-L3-01</a:t>
            </a:r>
          </a:p>
        </p:txBody>
      </p:sp>
      <p:sp>
        <p:nvSpPr>
          <p:cNvPr id="61" name="Rectangle 60"/>
          <p:cNvSpPr/>
          <p:nvPr/>
        </p:nvSpPr>
        <p:spPr bwMode="auto">
          <a:xfrm rot="3289667">
            <a:off x="2546660" y="3073354"/>
            <a:ext cx="764470" cy="20680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800" b="1" i="1" u="sng" dirty="0"/>
              <a:t>15-L3-03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20694" y="4579162"/>
            <a:ext cx="3462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66FFFF"/>
                </a:solidFill>
              </a:rPr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129602" y="4502719"/>
            <a:ext cx="3115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66FFFF"/>
                </a:solidFill>
              </a:rPr>
              <a:t>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229539" y="4460347"/>
            <a:ext cx="3018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66FFFF"/>
                </a:solidFill>
              </a:rPr>
              <a:t>3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341016" y="4388919"/>
            <a:ext cx="3115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66FFFF"/>
                </a:solidFill>
              </a:rPr>
              <a:t>4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439815" y="4338986"/>
            <a:ext cx="3018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66FFFF"/>
                </a:solidFill>
              </a:rPr>
              <a:t>5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153199" y="4774080"/>
            <a:ext cx="3115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66FFFF"/>
                </a:solidFill>
              </a:rPr>
              <a:t>6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268601" y="4718163"/>
            <a:ext cx="3462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66FFFF"/>
                </a:solidFill>
              </a:rPr>
              <a:t>7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377052" y="4648780"/>
            <a:ext cx="3115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66FFFF"/>
                </a:solidFill>
              </a:rPr>
              <a:t>8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470864" y="4600915"/>
            <a:ext cx="3018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66FFFF"/>
                </a:solidFill>
              </a:rPr>
              <a:t>9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573997" y="4558636"/>
            <a:ext cx="3115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66FFFF"/>
                </a:solidFill>
              </a:rPr>
              <a:t>10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153198" y="5037154"/>
            <a:ext cx="3018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66FFFF"/>
                </a:solidFill>
              </a:rPr>
              <a:t>11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264182" y="4965772"/>
            <a:ext cx="3115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66FFFF"/>
                </a:solidFill>
              </a:rPr>
              <a:t>12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2601388" y="4038985"/>
            <a:ext cx="2494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00FF00"/>
                </a:solidFill>
              </a:rPr>
              <a:t>1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711625" y="3988813"/>
            <a:ext cx="2494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00FF00"/>
                </a:solidFill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816885" y="3935220"/>
            <a:ext cx="2494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00FF00"/>
                </a:solidFill>
              </a:rPr>
              <a:t>3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2922886" y="3881091"/>
            <a:ext cx="2494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00FF00"/>
                </a:solidFill>
              </a:rPr>
              <a:t>4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043109" y="3823305"/>
            <a:ext cx="2494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00FF00"/>
                </a:solidFill>
              </a:rPr>
              <a:t>5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754711" y="4240140"/>
            <a:ext cx="2494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00FF00"/>
                </a:solidFill>
              </a:rPr>
              <a:t>6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862833" y="4198605"/>
            <a:ext cx="2494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00FF00"/>
                </a:solidFill>
              </a:rPr>
              <a:t>7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966449" y="4141138"/>
            <a:ext cx="2494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00FF00"/>
                </a:solidFill>
              </a:rPr>
              <a:t>8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068551" y="4077825"/>
            <a:ext cx="2494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00FF00"/>
                </a:solidFill>
              </a:rPr>
              <a:t>9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877175" y="4948953"/>
            <a:ext cx="2494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3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3647429" y="5064310"/>
            <a:ext cx="2494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1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3766720" y="5009359"/>
            <a:ext cx="2494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2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292203" y="3521203"/>
            <a:ext cx="2494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2398517" y="3467243"/>
            <a:ext cx="2494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2615678" y="3371110"/>
            <a:ext cx="2494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721370" y="3313239"/>
            <a:ext cx="2494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2547287" y="3682327"/>
            <a:ext cx="2494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2767041" y="3574605"/>
            <a:ext cx="2494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2513578" y="3416946"/>
            <a:ext cx="2494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2439841" y="3721783"/>
            <a:ext cx="2494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57742" y="3618145"/>
            <a:ext cx="2494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840790" y="3512120"/>
            <a:ext cx="3126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149341" y="4023890"/>
            <a:ext cx="3234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00FF00"/>
                </a:solidFill>
              </a:rPr>
              <a:t>10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382615" y="4916790"/>
            <a:ext cx="3115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66FFFF"/>
                </a:solidFill>
              </a:rPr>
              <a:t>13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481188" y="4859418"/>
            <a:ext cx="3115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66FFFF"/>
                </a:solidFill>
              </a:rPr>
              <a:t>14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583322" y="4806678"/>
            <a:ext cx="3115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66FFFF"/>
                </a:solidFill>
              </a:rPr>
              <a:t>15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705448" y="4750328"/>
            <a:ext cx="3115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66FFFF"/>
                </a:solidFill>
              </a:rPr>
              <a:t>16</a:t>
            </a:r>
          </a:p>
        </p:txBody>
      </p:sp>
      <p:sp>
        <p:nvSpPr>
          <p:cNvPr id="3" name="TextBox 2"/>
          <p:cNvSpPr txBox="1"/>
          <p:nvPr/>
        </p:nvSpPr>
        <p:spPr>
          <a:xfrm rot="3254350">
            <a:off x="9212385" y="2092510"/>
            <a:ext cx="934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Control room</a:t>
            </a:r>
            <a:endParaRPr lang="en-GB" sz="1400" b="1" dirty="0" smtClean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056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3272"/>
          </a:xfrm>
        </p:spPr>
        <p:txBody>
          <a:bodyPr/>
          <a:lstStyle/>
          <a:p>
            <a:r>
              <a:rPr lang="en-US" dirty="0" smtClean="0"/>
              <a:t>EC Transmission Lines layout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2279576" y="1052736"/>
            <a:ext cx="9001000" cy="4464496"/>
            <a:chOff x="695400" y="1019944"/>
            <a:chExt cx="10657184" cy="528937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400" y="1019944"/>
              <a:ext cx="10454752" cy="5289376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 bwMode="auto">
            <a:xfrm>
              <a:off x="695400" y="3212976"/>
              <a:ext cx="10657184" cy="366343"/>
            </a:xfrm>
            <a:prstGeom prst="rect">
              <a:avLst/>
            </a:prstGeom>
            <a:solidFill>
              <a:srgbClr val="FFC000">
                <a:alpha val="3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695400" y="1953934"/>
              <a:ext cx="10657184" cy="345698"/>
            </a:xfrm>
            <a:prstGeom prst="rect">
              <a:avLst/>
            </a:prstGeom>
            <a:solidFill>
              <a:srgbClr val="FFC000">
                <a:alpha val="3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695400" y="4428728"/>
              <a:ext cx="3672408" cy="360040"/>
            </a:xfrm>
            <a:prstGeom prst="rect">
              <a:avLst/>
            </a:prstGeom>
            <a:solidFill>
              <a:srgbClr val="FFC000">
                <a:alpha val="3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271464" y="5531609"/>
            <a:ext cx="1029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Up to 3 switches per line allow the power to be distributed to different launching points. The overall switching takes up to </a:t>
            </a:r>
            <a:r>
              <a:rPr lang="en-US" sz="2000" i="1" u="sng" dirty="0" smtClean="0">
                <a:latin typeface="+mn-lt"/>
              </a:rPr>
              <a:t>3 seconds </a:t>
            </a:r>
            <a:r>
              <a:rPr lang="en-US" sz="2000" dirty="0" smtClean="0">
                <a:latin typeface="+mn-lt"/>
              </a:rPr>
              <a:t>to be executed.</a:t>
            </a:r>
            <a:endParaRPr lang="en-GB" sz="2000" dirty="0" smtClean="0">
              <a:latin typeface="+mn-lt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" r="4762"/>
          <a:stretch/>
        </p:blipFill>
        <p:spPr bwMode="auto">
          <a:xfrm>
            <a:off x="191344" y="656407"/>
            <a:ext cx="2016224" cy="15949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5479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</p:spPr>
        <p:txBody>
          <a:bodyPr/>
          <a:lstStyle/>
          <a:p>
            <a:r>
              <a:rPr lang="en-US" dirty="0" smtClean="0"/>
              <a:t>EC Transmission Line detail</a:t>
            </a:r>
            <a:endParaRPr lang="en-GB" dirty="0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8" t="13033" r="14562" b="8582"/>
          <a:stretch/>
        </p:blipFill>
        <p:spPr bwMode="auto">
          <a:xfrm>
            <a:off x="1055440" y="764704"/>
            <a:ext cx="9865096" cy="53285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840416" y="5733256"/>
            <a:ext cx="2016224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u="sng" dirty="0" smtClean="0">
                <a:latin typeface="+mn-lt"/>
              </a:rPr>
              <a:t>Picture courtesy of USIPO.</a:t>
            </a:r>
            <a:endParaRPr lang="en-GB" sz="1200" i="1" u="sng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782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3272"/>
          </a:xfrm>
        </p:spPr>
        <p:txBody>
          <a:bodyPr/>
          <a:lstStyle/>
          <a:p>
            <a:r>
              <a:rPr lang="en-US" dirty="0" smtClean="0"/>
              <a:t>Safety functions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356167"/>
              </p:ext>
            </p:extLst>
          </p:nvPr>
        </p:nvGraphicFramePr>
        <p:xfrm>
          <a:off x="695400" y="1340768"/>
          <a:ext cx="10863616" cy="3672408"/>
        </p:xfrm>
        <a:graphic>
          <a:graphicData uri="http://schemas.openxmlformats.org/drawingml/2006/table">
            <a:tbl>
              <a:tblPr/>
              <a:tblGrid>
                <a:gridCol w="2413339">
                  <a:extLst>
                    <a:ext uri="{9D8B030D-6E8A-4147-A177-3AD203B41FA5}">
                      <a16:colId xmlns:a16="http://schemas.microsoft.com/office/drawing/2014/main" val="1900843775"/>
                    </a:ext>
                  </a:extLst>
                </a:gridCol>
                <a:gridCol w="2014707">
                  <a:extLst>
                    <a:ext uri="{9D8B030D-6E8A-4147-A177-3AD203B41FA5}">
                      <a16:colId xmlns:a16="http://schemas.microsoft.com/office/drawing/2014/main" val="4224121072"/>
                    </a:ext>
                  </a:extLst>
                </a:gridCol>
                <a:gridCol w="1260586">
                  <a:extLst>
                    <a:ext uri="{9D8B030D-6E8A-4147-A177-3AD203B41FA5}">
                      <a16:colId xmlns:a16="http://schemas.microsoft.com/office/drawing/2014/main" val="414684776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455178006"/>
                    </a:ext>
                  </a:extLst>
                </a:gridCol>
                <a:gridCol w="4238880">
                  <a:extLst>
                    <a:ext uri="{9D8B030D-6E8A-4147-A177-3AD203B41FA5}">
                      <a16:colId xmlns:a16="http://schemas.microsoft.com/office/drawing/2014/main" val="2393263099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Safety function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Actuating system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Safety class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Triggering signals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7924699"/>
                  </a:ext>
                </a:extLst>
              </a:tr>
              <a:tr h="276225"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PRIMARY CONFINEMENT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678641"/>
                  </a:ext>
                </a:extLst>
              </a:tr>
              <a:tr h="19145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Isolation of ex-vessel waveguides  (before diamond window)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Vacuum System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SIC-1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Valve Closure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indent="0" algn="l" rtl="0" fontAlgn="ctr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fire, earthquake, increase radiation in port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cell, 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overpressure in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</a:t>
                      </a:r>
                      <a:r>
                        <a:rPr lang="en-GB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VV</a:t>
                      </a:r>
                      <a:endParaRPr lang="en-GB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14300" indent="0" algn="l" rtl="0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en-GB" sz="1600" b="0" i="1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arc detection in diamond window 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GB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14300" indent="0" algn="l" rtl="0" fontAlgn="ctr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leak detection at diamond window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485063"/>
                  </a:ext>
                </a:extLst>
              </a:tr>
              <a:tr h="11768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Isolation of gas supply to steering mirror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 System / Central</a:t>
                      </a:r>
                      <a:r>
                        <a:rPr lang="en-GB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Safety System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SIC-1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Valve Closure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indent="0" algn="l" rtl="0" fontAlgn="ctr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fire, earthquake,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increase 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radiation in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port 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cell, increase of pressure in the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VV</a:t>
                      </a:r>
                    </a:p>
                    <a:p>
                      <a:pPr marL="114300" indent="0" algn="l" rtl="0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</a:t>
                      </a:r>
                      <a:r>
                        <a:rPr lang="en-GB" sz="1600" b="0" i="1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loss </a:t>
                      </a:r>
                      <a:r>
                        <a:rPr lang="en-GB" sz="1600" b="0" i="1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 pressure in </a:t>
                      </a:r>
                      <a:r>
                        <a:rPr lang="en-GB" sz="1600" b="0" i="1" u="sng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Steering Mechanism circuit</a:t>
                      </a:r>
                      <a:endParaRPr lang="en-GB" sz="1600" b="0" i="1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8809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379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ER_Scientific_and_General_Presentation_2EPDGM_v1_7">
  <a:themeElements>
    <a:clrScheme name="ITER_PPTemplate (2)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TER_PPTemplate (2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 Gothic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200" dirty="0" smtClean="0">
            <a:latin typeface="+mn-lt"/>
          </a:defRPr>
        </a:defPPr>
      </a:lstStyle>
    </a:txDef>
  </a:objectDefaults>
  <a:extraClrSchemeLst>
    <a:extraClrScheme>
      <a:clrScheme name="ITER_PPTemplate (2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ER_PPTemplate (2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ER_PPTemplate (2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ITER_Scientific_and_General_Presentation_2EPDGM_v1_11</Template>
  <TotalTime>2680</TotalTime>
  <Words>2002</Words>
  <Application>Microsoft Office PowerPoint</Application>
  <PresentationFormat>Widescreen</PresentationFormat>
  <Paragraphs>536</Paragraphs>
  <Slides>39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Adobe Devanagari</vt:lpstr>
      <vt:lpstr>Arial</vt:lpstr>
      <vt:lpstr>Bookman Old Style</vt:lpstr>
      <vt:lpstr>Calibri</vt:lpstr>
      <vt:lpstr>Century Gothic</vt:lpstr>
      <vt:lpstr>New York</vt:lpstr>
      <vt:lpstr>Times</vt:lpstr>
      <vt:lpstr>Times New Roman</vt:lpstr>
      <vt:lpstr>Wingdings</vt:lpstr>
      <vt:lpstr>ITER_Scientific_and_General_Presentation_2EPDGM_v1_7</vt:lpstr>
      <vt:lpstr>Visio</vt:lpstr>
      <vt:lpstr>ITER ECH&amp;CD Control System: architecture, interfaces and status of development.</vt:lpstr>
      <vt:lpstr>Outline of the presentation</vt:lpstr>
      <vt:lpstr>EC System layout and procurement strategy</vt:lpstr>
      <vt:lpstr>PowerPoint Presentation</vt:lpstr>
      <vt:lpstr>PowerPoint Presentation</vt:lpstr>
      <vt:lpstr>PowerPoint Presentation</vt:lpstr>
      <vt:lpstr>EC Transmission Lines layout</vt:lpstr>
      <vt:lpstr>EC Transmission Line detail</vt:lpstr>
      <vt:lpstr>Safety functions</vt:lpstr>
      <vt:lpstr>Safety functions</vt:lpstr>
      <vt:lpstr>Protection functions</vt:lpstr>
      <vt:lpstr>Gyrotron protection functions</vt:lpstr>
      <vt:lpstr>PowerPoint Presentation</vt:lpstr>
      <vt:lpstr>Control functional analysis</vt:lpstr>
      <vt:lpstr>Functional analysis</vt:lpstr>
      <vt:lpstr>Interface with Plasma Control System</vt:lpstr>
      <vt:lpstr>Interface with Plasma Control System</vt:lpstr>
      <vt:lpstr>Interface with Plasma Control System</vt:lpstr>
      <vt:lpstr>Interface with Plasma Control System</vt:lpstr>
      <vt:lpstr>Interface with Plasma Control System</vt:lpstr>
      <vt:lpstr>EC Control System hierarchy</vt:lpstr>
      <vt:lpstr>EC Operation</vt:lpstr>
      <vt:lpstr>EC Operation</vt:lpstr>
      <vt:lpstr>EC Operation</vt:lpstr>
      <vt:lpstr>EC Operation</vt:lpstr>
      <vt:lpstr>EC Control System architecture</vt:lpstr>
      <vt:lpstr>EC Control System architecture</vt:lpstr>
      <vt:lpstr>EC Control System architecture</vt:lpstr>
      <vt:lpstr>EC Control System architecture</vt:lpstr>
      <vt:lpstr>Test facility FALCON</vt:lpstr>
      <vt:lpstr>Test facility FALCON</vt:lpstr>
      <vt:lpstr>Test facility FALCON</vt:lpstr>
      <vt:lpstr>PowerPoint Presentation</vt:lpstr>
      <vt:lpstr>Conclusion &amp; future work</vt:lpstr>
      <vt:lpstr>Conclusion &amp; future work</vt:lpstr>
      <vt:lpstr>PowerPoint Presentation</vt:lpstr>
      <vt:lpstr>Backup slides</vt:lpstr>
      <vt:lpstr>HVPS Operation</vt:lpstr>
      <vt:lpstr>HVPS Operation</vt:lpstr>
    </vt:vector>
  </TitlesOfParts>
  <Company>ITER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Carannante Giuseppe</dc:creator>
  <cp:lastModifiedBy>Carannante Giuseppe</cp:lastModifiedBy>
  <cp:revision>84</cp:revision>
  <cp:lastPrinted>2011-01-24T11:19:46Z</cp:lastPrinted>
  <dcterms:created xsi:type="dcterms:W3CDTF">2019-02-06T15:23:12Z</dcterms:created>
  <dcterms:modified xsi:type="dcterms:W3CDTF">2022-06-24T06:56:52Z</dcterms:modified>
</cp:coreProperties>
</file>