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7" r:id="rId2"/>
  </p:sldMasterIdLst>
  <p:notesMasterIdLst>
    <p:notesMasterId r:id="rId24"/>
  </p:notesMasterIdLst>
  <p:sldIdLst>
    <p:sldId id="257" r:id="rId3"/>
    <p:sldId id="263" r:id="rId4"/>
    <p:sldId id="264" r:id="rId5"/>
    <p:sldId id="265" r:id="rId6"/>
    <p:sldId id="266" r:id="rId7"/>
    <p:sldId id="267" r:id="rId8"/>
    <p:sldId id="268" r:id="rId9"/>
    <p:sldId id="269" r:id="rId10"/>
    <p:sldId id="270" r:id="rId11"/>
    <p:sldId id="271" r:id="rId12"/>
    <p:sldId id="272" r:id="rId13"/>
    <p:sldId id="273" r:id="rId14"/>
    <p:sldId id="275" r:id="rId15"/>
    <p:sldId id="276" r:id="rId16"/>
    <p:sldId id="274" r:id="rId17"/>
    <p:sldId id="277" r:id="rId18"/>
    <p:sldId id="278" r:id="rId19"/>
    <p:sldId id="279" r:id="rId20"/>
    <p:sldId id="280" r:id="rId21"/>
    <p:sldId id="281" r:id="rId22"/>
    <p:sldId id="282" r:id="rId2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72" autoAdjust="0"/>
    <p:restoredTop sz="94660"/>
  </p:normalViewPr>
  <p:slideViewPr>
    <p:cSldViewPr snapToGrid="0">
      <p:cViewPr varScale="1">
        <p:scale>
          <a:sx n="72" d="100"/>
          <a:sy n="72" d="100"/>
        </p:scale>
        <p:origin x="276" y="78"/>
      </p:cViewPr>
      <p:guideLst>
        <p:guide orient="horz" pos="2160"/>
        <p:guide pos="312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18.06.2022</a:t>
            </a:fld>
            <a:endParaRPr lang="de-DE"/>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8.emf"/><Relationship Id="rId7" Type="http://schemas.openxmlformats.org/officeDocument/2006/relationships/image" Target="../media/image7.emf"/><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10.jpe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7.emf"/><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UG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840921" y="2029868"/>
            <a:ext cx="8232614"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17000" tIns="87750" rIns="117000" bIns="117000" rtlCol="0" anchor="t" anchorCtr="0"/>
          <a:lstStyle/>
          <a:p>
            <a:pPr algn="l">
              <a:spcBef>
                <a:spcPts val="934"/>
              </a:spcBef>
              <a:buClr>
                <a:srgbClr val="116656"/>
              </a:buClr>
              <a:buSzPct val="120000"/>
            </a:pPr>
            <a:endParaRPr lang="de-DE" sz="1056" b="1" dirty="0">
              <a:solidFill>
                <a:schemeClr val="bg1"/>
              </a:solidFill>
            </a:endParaRPr>
          </a:p>
        </p:txBody>
      </p:sp>
      <p:grpSp>
        <p:nvGrpSpPr>
          <p:cNvPr id="26" name="Gruppieren 25"/>
          <p:cNvGrpSpPr/>
          <p:nvPr userDrawn="1"/>
        </p:nvGrpSpPr>
        <p:grpSpPr>
          <a:xfrm>
            <a:off x="855966" y="5908637"/>
            <a:ext cx="8217568" cy="566770"/>
            <a:chOff x="515946" y="5792918"/>
            <a:chExt cx="9461977"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946" y="5834863"/>
              <a:ext cx="442885"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50" dirty="0"/>
                <a:t>This work has been carried out within the framework of the EUROfusion Consortium, funded by the European Union via the </a:t>
              </a:r>
              <a:r>
                <a:rPr lang="en-US" sz="650" dirty="0" err="1"/>
                <a:t>Euratom</a:t>
              </a:r>
              <a:r>
                <a:rPr lang="en-US" sz="650" dirty="0"/>
                <a:t> Research and Training </a:t>
              </a:r>
              <a:r>
                <a:rPr lang="en-US" sz="650" dirty="0" err="1"/>
                <a:t>Programme</a:t>
              </a:r>
              <a:r>
                <a:rPr lang="en-US" sz="65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650" dirty="0">
                <a:latin typeface="Arial Narrow" panose="020B0606020202030204" pitchFamily="34" charset="0"/>
              </a:endParaRPr>
            </a:p>
          </p:txBody>
        </p:sp>
      </p:grpSp>
      <p:sp>
        <p:nvSpPr>
          <p:cNvPr id="15" name="Subtitle 2"/>
          <p:cNvSpPr>
            <a:spLocks noGrp="1"/>
          </p:cNvSpPr>
          <p:nvPr>
            <p:ph type="subTitle" idx="1"/>
          </p:nvPr>
        </p:nvSpPr>
        <p:spPr>
          <a:xfrm>
            <a:off x="930728" y="3744000"/>
            <a:ext cx="6346805" cy="1983213"/>
          </a:xfrm>
        </p:spPr>
        <p:txBody>
          <a:bodyPr anchor="b" anchorCtr="0"/>
          <a:lstStyle>
            <a:lvl1pPr marL="0" indent="0" algn="l">
              <a:spcBef>
                <a:spcPts val="1869"/>
              </a:spcBef>
              <a:buNone/>
              <a:defRPr sz="1544" b="0" spc="0" baseline="0">
                <a:solidFill>
                  <a:schemeClr val="bg1"/>
                </a:solidFill>
              </a:defRPr>
            </a:lvl1pPr>
            <a:lvl2pPr marL="0" indent="204750" algn="l">
              <a:lnSpc>
                <a:spcPts val="1300"/>
              </a:lnSpc>
              <a:spcBef>
                <a:spcPts val="244"/>
              </a:spcBef>
              <a:buSzPct val="110000"/>
              <a:buFont typeface=".SF NS Symbols Regular"/>
              <a:buChar char="↘"/>
              <a:defRPr sz="1056" i="1" baseline="0">
                <a:solidFill>
                  <a:schemeClr val="bg1"/>
                </a:solidFill>
              </a:defRPr>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US" dirty="0"/>
          </a:p>
        </p:txBody>
      </p:sp>
      <p:sp>
        <p:nvSpPr>
          <p:cNvPr id="2" name="Titel 1"/>
          <p:cNvSpPr>
            <a:spLocks noGrp="1"/>
          </p:cNvSpPr>
          <p:nvPr>
            <p:ph type="title"/>
          </p:nvPr>
        </p:nvSpPr>
        <p:spPr>
          <a:xfrm>
            <a:off x="930728" y="2172780"/>
            <a:ext cx="6346805" cy="2160229"/>
          </a:xfrm>
        </p:spPr>
        <p:txBody>
          <a:bodyPr/>
          <a:lstStyle>
            <a:lvl1pPr>
              <a:defRPr sz="1950">
                <a:solidFill>
                  <a:schemeClr val="bg1"/>
                </a:solidFill>
              </a:defRPr>
            </a:lvl1pPr>
          </a:lstStyle>
          <a:p>
            <a:r>
              <a:rPr lang="en-US"/>
              <a:t>Click to edit Master title style</a:t>
            </a:r>
            <a:endParaRPr lang="de-DE" dirty="0"/>
          </a:p>
        </p:txBody>
      </p:sp>
      <p:sp>
        <p:nvSpPr>
          <p:cNvPr id="9" name="Datumsplatzhalter 8"/>
          <p:cNvSpPr>
            <a:spLocks noGrp="1"/>
          </p:cNvSpPr>
          <p:nvPr>
            <p:ph type="dt" sz="half" idx="10"/>
          </p:nvPr>
        </p:nvSpPr>
        <p:spPr/>
        <p:txBody>
          <a:bodyPr/>
          <a:lstStyle/>
          <a:p>
            <a:r>
              <a:rPr lang="en-DE"/>
              <a:t>Reduced single pass absorption ASDEX Upgrade</a:t>
            </a:r>
            <a:endParaRPr lang="de-DE" dirty="0"/>
          </a:p>
        </p:txBody>
      </p:sp>
      <p:sp>
        <p:nvSpPr>
          <p:cNvPr id="10" name="Fußzeilenplatzhalter 9"/>
          <p:cNvSpPr>
            <a:spLocks noGrp="1"/>
          </p:cNvSpPr>
          <p:nvPr>
            <p:ph type="ftr" sz="quarter" idx="11"/>
          </p:nvPr>
        </p:nvSpPr>
        <p:spPr/>
        <p:txBody>
          <a:bodyPr/>
          <a:lstStyle/>
          <a:p>
            <a:r>
              <a:rPr lang="de-DE"/>
              <a:t>Max-Planck-Institut für Plasmaphysik | Schubert M. | 2022-06-21</a:t>
            </a:r>
            <a:endParaRPr lang="de-DE" dirty="0"/>
          </a:p>
        </p:txBody>
      </p:sp>
      <p:sp>
        <p:nvSpPr>
          <p:cNvPr id="11" name="Foliennummernplatzhalter 10"/>
          <p:cNvSpPr>
            <a:spLocks noGrp="1"/>
          </p:cNvSpPr>
          <p:nvPr>
            <p:ph type="sldNum" sz="quarter" idx="12"/>
          </p:nvPr>
        </p:nvSpPr>
        <p:spPr/>
        <p:txBody>
          <a:bodyPr/>
          <a:lstStyle/>
          <a:p>
            <a:fld id="{ECE691D0-CC49-4FC7-9C4D-6112B0CB3A76}" type="slidenum">
              <a:rPr lang="de-DE" smtClean="0"/>
              <a:pPr/>
              <a:t>‹#›</a:t>
            </a:fld>
            <a:endParaRPr lang="de-DE" dirty="0"/>
          </a:p>
        </p:txBody>
      </p:sp>
      <p:pic>
        <p:nvPicPr>
          <p:cNvPr id="14" name="Grafik 21">
            <a:extLst>
              <a:ext uri="{FF2B5EF4-FFF2-40B4-BE49-F238E27FC236}">
                <a16:creationId xmlns:a16="http://schemas.microsoft.com/office/drawing/2014/main" id="{67B764F3-1C13-4B8D-9A70-95FC357A6E4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75970" y="489668"/>
            <a:ext cx="3888000" cy="899494"/>
          </a:xfrm>
          <a:prstGeom prst="rect">
            <a:avLst/>
          </a:prstGeom>
        </p:spPr>
      </p:pic>
      <p:pic>
        <p:nvPicPr>
          <p:cNvPr id="18" name="Grafik 16">
            <a:extLst>
              <a:ext uri="{FF2B5EF4-FFF2-40B4-BE49-F238E27FC236}">
                <a16:creationId xmlns:a16="http://schemas.microsoft.com/office/drawing/2014/main" id="{937981AD-3F06-460D-B8FB-D8EA8B279B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13748" y="2164839"/>
            <a:ext cx="1036405" cy="921248"/>
          </a:xfrm>
          <a:prstGeom prst="rect">
            <a:avLst/>
          </a:prstGeom>
        </p:spPr>
      </p:pic>
      <p:pic>
        <p:nvPicPr>
          <p:cNvPr id="19" name="Grafik 15">
            <a:extLst>
              <a:ext uri="{FF2B5EF4-FFF2-40B4-BE49-F238E27FC236}">
                <a16:creationId xmlns:a16="http://schemas.microsoft.com/office/drawing/2014/main" id="{7F60B918-6FDB-4630-8D6B-6D954F3BFB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320691" y="5237015"/>
            <a:ext cx="1700546" cy="524971"/>
          </a:xfrm>
          <a:prstGeom prst="rect">
            <a:avLst/>
          </a:prstGeom>
        </p:spPr>
      </p:pic>
    </p:spTree>
    <p:extLst>
      <p:ext uri="{BB962C8B-B14F-4D97-AF65-F5344CB8AC3E}">
        <p14:creationId xmlns:p14="http://schemas.microsoft.com/office/powerpoint/2010/main" val="454959333"/>
      </p:ext>
    </p:extLst>
  </p:cSld>
  <p:clrMapOvr>
    <a:masterClrMapping/>
  </p:clrMapOvr>
  <p:extLst mod="1">
    <p:ext uri="{DCECCB84-F9BA-43D5-87BE-67443E8EF086}">
      <p15:sldGuideLst xmlns:p15="http://schemas.microsoft.com/office/powerpoint/2012/main">
        <p15:guide id="1" pos="531" userDrawn="1">
          <p15:clr>
            <a:srgbClr val="FBAE40"/>
          </p15:clr>
        </p15:guide>
        <p15:guide id="2" pos="320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421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11" name="Datumsplatzhalter 10"/>
          <p:cNvSpPr>
            <a:spLocks noGrp="1"/>
          </p:cNvSpPr>
          <p:nvPr>
            <p:ph type="dt" sz="half" idx="10"/>
          </p:nvPr>
        </p:nvSpPr>
        <p:spPr/>
        <p:txBody>
          <a:bodyPr/>
          <a:lstStyle/>
          <a:p>
            <a:r>
              <a:rPr lang="en-DE"/>
              <a:t>Reduced single pass absorption ASDEX Upgrade</a:t>
            </a:r>
            <a:endParaRPr lang="de-DE" dirty="0"/>
          </a:p>
        </p:txBody>
      </p:sp>
      <p:sp>
        <p:nvSpPr>
          <p:cNvPr id="12" name="Fußzeilenplatzhalter 11"/>
          <p:cNvSpPr>
            <a:spLocks noGrp="1"/>
          </p:cNvSpPr>
          <p:nvPr>
            <p:ph type="ftr" sz="quarter" idx="11"/>
          </p:nvPr>
        </p:nvSpPr>
        <p:spPr/>
        <p:txBody>
          <a:bodyPr/>
          <a:lstStyle/>
          <a:p>
            <a:r>
              <a:rPr lang="de-DE"/>
              <a:t>Max-Planck-Institut für Plasmaphysik | Schubert M. | 2022-06-21</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5235"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564952" y="3714699"/>
            <a:ext cx="8776097" cy="2667051"/>
          </a:xfrm>
        </p:spPr>
        <p:txBody>
          <a:bodyPr/>
          <a:lstStyle/>
          <a:p>
            <a:r>
              <a:rPr lang="en-US"/>
              <a:t>Click to edit Master title style</a:t>
            </a:r>
            <a:endParaRPr lang="de-DE" dirty="0"/>
          </a:p>
        </p:txBody>
      </p:sp>
      <p:sp>
        <p:nvSpPr>
          <p:cNvPr id="10" name="Datumsplatzhalter 9"/>
          <p:cNvSpPr>
            <a:spLocks noGrp="1"/>
          </p:cNvSpPr>
          <p:nvPr>
            <p:ph type="dt" sz="half" idx="10"/>
          </p:nvPr>
        </p:nvSpPr>
        <p:spPr/>
        <p:txBody>
          <a:bodyPr/>
          <a:lstStyle/>
          <a:p>
            <a:r>
              <a:rPr lang="en-DE"/>
              <a:t>Reduced single pass absorption ASDEX Upgrade</a:t>
            </a:r>
            <a:endParaRPr lang="de-DE" dirty="0"/>
          </a:p>
        </p:txBody>
      </p:sp>
      <p:sp>
        <p:nvSpPr>
          <p:cNvPr id="12" name="Fußzeilenplatzhalter 11"/>
          <p:cNvSpPr>
            <a:spLocks noGrp="1"/>
          </p:cNvSpPr>
          <p:nvPr>
            <p:ph type="ftr" sz="quarter" idx="11"/>
          </p:nvPr>
        </p:nvSpPr>
        <p:spPr/>
        <p:txBody>
          <a:bodyPr/>
          <a:lstStyle/>
          <a:p>
            <a:r>
              <a:rPr lang="de-DE"/>
              <a:t>Max-Planck-Institut für Plasmaphysik | Schubert M. | 2022-06-21</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625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564952" y="1881189"/>
            <a:ext cx="8508583" cy="450056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12" name="Datumsplatzhalter 11"/>
          <p:cNvSpPr>
            <a:spLocks noGrp="1"/>
          </p:cNvSpPr>
          <p:nvPr>
            <p:ph type="dt" sz="half" idx="14"/>
          </p:nvPr>
        </p:nvSpPr>
        <p:spPr/>
        <p:txBody>
          <a:bodyPr/>
          <a:lstStyle/>
          <a:p>
            <a:r>
              <a:rPr lang="en-DE"/>
              <a:t>Reduced single pass absorption ASDEX Upgrade</a:t>
            </a:r>
            <a:endParaRPr lang="de-DE" dirty="0"/>
          </a:p>
        </p:txBody>
      </p:sp>
      <p:sp>
        <p:nvSpPr>
          <p:cNvPr id="13" name="Fußzeilenplatzhalter 12"/>
          <p:cNvSpPr>
            <a:spLocks noGrp="1"/>
          </p:cNvSpPr>
          <p:nvPr>
            <p:ph type="ftr" sz="quarter" idx="15"/>
          </p:nvPr>
        </p:nvSpPr>
        <p:spPr/>
        <p:txBody>
          <a:bodyPr/>
          <a:lstStyle/>
          <a:p>
            <a:r>
              <a:rPr lang="de-DE"/>
              <a:t>Max-Planck-Institut für Plasmaphysik | Schubert M. | 2022-06-21</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840921" y="2029868"/>
            <a:ext cx="8232614"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17000" tIns="87750" rIns="117000" bIns="117000" rtlCol="0" anchor="t" anchorCtr="0"/>
          <a:lstStyle/>
          <a:p>
            <a:pPr algn="l">
              <a:spcBef>
                <a:spcPts val="934"/>
              </a:spcBef>
              <a:buClr>
                <a:srgbClr val="116656"/>
              </a:buClr>
              <a:buSzPct val="120000"/>
            </a:pPr>
            <a:endParaRPr lang="de-DE" sz="1056" b="1" dirty="0">
              <a:solidFill>
                <a:schemeClr val="bg1"/>
              </a:solidFill>
            </a:endParaRPr>
          </a:p>
        </p:txBody>
      </p:sp>
      <p:grpSp>
        <p:nvGrpSpPr>
          <p:cNvPr id="26" name="Gruppieren 25"/>
          <p:cNvGrpSpPr/>
          <p:nvPr userDrawn="1"/>
        </p:nvGrpSpPr>
        <p:grpSpPr>
          <a:xfrm>
            <a:off x="855966" y="5908637"/>
            <a:ext cx="8217568" cy="566770"/>
            <a:chOff x="515946" y="5792918"/>
            <a:chExt cx="9461977"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946" y="5834863"/>
              <a:ext cx="442885"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50" dirty="0"/>
                <a:t>This work has been carried out within the framework of the EUROfusion Consortium, funded by the European Union via the </a:t>
              </a:r>
              <a:r>
                <a:rPr lang="en-US" sz="650" dirty="0" err="1"/>
                <a:t>Euratom</a:t>
              </a:r>
              <a:r>
                <a:rPr lang="en-US" sz="650" dirty="0"/>
                <a:t> Research and Training </a:t>
              </a:r>
              <a:r>
                <a:rPr lang="en-US" sz="650" dirty="0" err="1"/>
                <a:t>Programme</a:t>
              </a:r>
              <a:r>
                <a:rPr lang="en-US" sz="65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650" dirty="0">
                <a:latin typeface="Arial Narrow" panose="020B0606020202030204" pitchFamily="34" charset="0"/>
              </a:endParaRPr>
            </a:p>
          </p:txBody>
        </p:sp>
      </p:grpSp>
      <p:sp>
        <p:nvSpPr>
          <p:cNvPr id="15" name="Subtitle 2"/>
          <p:cNvSpPr>
            <a:spLocks noGrp="1"/>
          </p:cNvSpPr>
          <p:nvPr>
            <p:ph type="subTitle" idx="1"/>
          </p:nvPr>
        </p:nvSpPr>
        <p:spPr>
          <a:xfrm>
            <a:off x="930728" y="3744000"/>
            <a:ext cx="6346805" cy="1983213"/>
          </a:xfrm>
        </p:spPr>
        <p:txBody>
          <a:bodyPr anchor="b" anchorCtr="0"/>
          <a:lstStyle>
            <a:lvl1pPr marL="0" indent="0" algn="l">
              <a:spcBef>
                <a:spcPts val="1869"/>
              </a:spcBef>
              <a:buNone/>
              <a:defRPr sz="1544" b="0" spc="0" baseline="0">
                <a:solidFill>
                  <a:schemeClr val="bg1"/>
                </a:solidFill>
              </a:defRPr>
            </a:lvl1pPr>
            <a:lvl2pPr marL="0" indent="204750" algn="l">
              <a:lnSpc>
                <a:spcPts val="1300"/>
              </a:lnSpc>
              <a:spcBef>
                <a:spcPts val="244"/>
              </a:spcBef>
              <a:buSzPct val="110000"/>
              <a:buFont typeface=".SF NS Symbols Regular"/>
              <a:buChar char="↘"/>
              <a:defRPr sz="1056" i="1" baseline="0">
                <a:solidFill>
                  <a:schemeClr val="bg1"/>
                </a:solidFill>
              </a:defRPr>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de-DE"/>
              <a:t>Master-Untertitelformat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35621" y="5237016"/>
            <a:ext cx="1381694" cy="524971"/>
          </a:xfrm>
          <a:prstGeom prst="rect">
            <a:avLst/>
          </a:prstGeom>
        </p:spPr>
      </p:pic>
      <p:sp>
        <p:nvSpPr>
          <p:cNvPr id="2" name="Titel 1"/>
          <p:cNvSpPr>
            <a:spLocks noGrp="1"/>
          </p:cNvSpPr>
          <p:nvPr>
            <p:ph type="title"/>
          </p:nvPr>
        </p:nvSpPr>
        <p:spPr>
          <a:xfrm>
            <a:off x="930728" y="2172780"/>
            <a:ext cx="6346805" cy="2160229"/>
          </a:xfrm>
        </p:spPr>
        <p:txBody>
          <a:bodyPr/>
          <a:lstStyle>
            <a:lvl1pPr>
              <a:defRPr sz="1950">
                <a:solidFill>
                  <a:schemeClr val="bg1"/>
                </a:solidFill>
              </a:defRPr>
            </a:lvl1pPr>
          </a:lstStyle>
          <a:p>
            <a:r>
              <a:rPr lang="de-DE"/>
              <a:t>Mastertitelformat 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68627" y="489668"/>
            <a:ext cx="3159000" cy="899494"/>
          </a:xfrm>
          <a:prstGeom prst="rect">
            <a:avLst/>
          </a:prstGeom>
        </p:spPr>
      </p:pic>
      <p:sp>
        <p:nvSpPr>
          <p:cNvPr id="9" name="Datumsplatzhalter 8"/>
          <p:cNvSpPr>
            <a:spLocks noGrp="1"/>
          </p:cNvSpPr>
          <p:nvPr>
            <p:ph type="dt" sz="half" idx="10"/>
          </p:nvPr>
        </p:nvSpPr>
        <p:spPr/>
        <p:txBody>
          <a:bodyPr/>
          <a:lstStyle/>
          <a:p>
            <a:r>
              <a:rPr lang="en-DE"/>
              <a:t>Reduced single pass absorption ASDEX Upgrade</a:t>
            </a:r>
            <a:endParaRPr lang="de-DE" dirty="0"/>
          </a:p>
        </p:txBody>
      </p:sp>
      <p:sp>
        <p:nvSpPr>
          <p:cNvPr id="10" name="Fußzeilenplatzhalter 9"/>
          <p:cNvSpPr>
            <a:spLocks noGrp="1"/>
          </p:cNvSpPr>
          <p:nvPr>
            <p:ph type="ftr" sz="quarter" idx="11"/>
          </p:nvPr>
        </p:nvSpPr>
        <p:spPr/>
        <p:txBody>
          <a:bodyPr/>
          <a:lstStyle/>
          <a:p>
            <a:r>
              <a:rPr lang="de-DE"/>
              <a:t>Max-Planck-Institut für Plasmaphysik | Schubert M. | 2022-06-21</a:t>
            </a:r>
            <a:endParaRPr lang="de-DE" dirty="0"/>
          </a:p>
        </p:txBody>
      </p:sp>
      <p:sp>
        <p:nvSpPr>
          <p:cNvPr id="11" name="Foliennummernplatzhalter 10"/>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015794543"/>
      </p:ext>
    </p:extLst>
  </p:cSld>
  <p:clrMapOvr>
    <a:masterClrMapping/>
  </p:clrMapOvr>
  <p:extLst mod="1">
    <p:ext uri="{DCECCB84-F9BA-43D5-87BE-67443E8EF086}">
      <p15:sldGuideLst xmlns:p15="http://schemas.microsoft.com/office/powerpoint/2012/main">
        <p15:guide id="1" pos="531" userDrawn="1">
          <p15:clr>
            <a:srgbClr val="FBAE40"/>
          </p15:clr>
        </p15:guide>
        <p15:guide id="2" pos="320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840921" y="2029867"/>
            <a:ext cx="8232614"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17000" tIns="87750" rIns="117000" bIns="117000" rtlCol="0" anchor="t" anchorCtr="0"/>
          <a:lstStyle/>
          <a:p>
            <a:pPr algn="l">
              <a:spcBef>
                <a:spcPts val="934"/>
              </a:spcBef>
              <a:buClr>
                <a:srgbClr val="116656"/>
              </a:buClr>
              <a:buSzPct val="120000"/>
            </a:pPr>
            <a:endParaRPr lang="de-DE" sz="1056" b="1" dirty="0">
              <a:solidFill>
                <a:schemeClr val="bg1"/>
              </a:solidFill>
            </a:endParaRPr>
          </a:p>
        </p:txBody>
      </p:sp>
      <p:sp>
        <p:nvSpPr>
          <p:cNvPr id="25" name="Subtitle 2"/>
          <p:cNvSpPr>
            <a:spLocks noGrp="1"/>
          </p:cNvSpPr>
          <p:nvPr>
            <p:ph type="subTitle" idx="1"/>
          </p:nvPr>
        </p:nvSpPr>
        <p:spPr>
          <a:xfrm>
            <a:off x="930729" y="3744000"/>
            <a:ext cx="6363689" cy="2274963"/>
          </a:xfrm>
        </p:spPr>
        <p:txBody>
          <a:bodyPr anchor="b" anchorCtr="0"/>
          <a:lstStyle>
            <a:lvl1pPr marL="0" indent="0" algn="l">
              <a:spcBef>
                <a:spcPts val="1869"/>
              </a:spcBef>
              <a:buNone/>
              <a:defRPr sz="1544" b="0" spc="0" baseline="0">
                <a:solidFill>
                  <a:schemeClr val="bg1"/>
                </a:solidFill>
              </a:defRPr>
            </a:lvl1pPr>
            <a:lvl2pPr marL="0" indent="204750" algn="l">
              <a:lnSpc>
                <a:spcPts val="1300"/>
              </a:lnSpc>
              <a:spcBef>
                <a:spcPts val="244"/>
              </a:spcBef>
              <a:buSzPct val="110000"/>
              <a:buFont typeface=".SF NS Symbols Regular"/>
              <a:buChar char="↘"/>
              <a:defRPr sz="1056" i="1" baseline="0">
                <a:solidFill>
                  <a:schemeClr val="bg1"/>
                </a:solidFill>
              </a:defRPr>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de-DE"/>
              <a:t>Master-Untertitelformat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5621" y="5559137"/>
            <a:ext cx="1381694" cy="524971"/>
          </a:xfrm>
          <a:prstGeom prst="rect">
            <a:avLst/>
          </a:prstGeom>
        </p:spPr>
      </p:pic>
      <p:sp>
        <p:nvSpPr>
          <p:cNvPr id="5" name="Titel 4"/>
          <p:cNvSpPr>
            <a:spLocks noGrp="1"/>
          </p:cNvSpPr>
          <p:nvPr>
            <p:ph type="title"/>
          </p:nvPr>
        </p:nvSpPr>
        <p:spPr>
          <a:xfrm>
            <a:off x="930994" y="2145471"/>
            <a:ext cx="6363424" cy="2094020"/>
          </a:xfrm>
        </p:spPr>
        <p:txBody>
          <a:bodyPr/>
          <a:lstStyle>
            <a:lvl1pPr>
              <a:defRPr sz="1950">
                <a:solidFill>
                  <a:schemeClr val="bg1"/>
                </a:solidFill>
              </a:defRPr>
            </a:lvl1pPr>
          </a:lstStyle>
          <a:p>
            <a:r>
              <a:rPr lang="de-DE"/>
              <a:t>Mastertitelformat bearbeiten</a:t>
            </a:r>
            <a:endParaRPr lang="de-DE" dirty="0"/>
          </a:p>
        </p:txBody>
      </p:sp>
      <p:pic>
        <p:nvPicPr>
          <p:cNvPr id="26" name="Grafik 2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68627" y="489668"/>
            <a:ext cx="3159000" cy="899494"/>
          </a:xfrm>
          <a:prstGeom prst="rect">
            <a:avLst/>
          </a:prstGeom>
        </p:spPr>
      </p:pic>
      <p:sp>
        <p:nvSpPr>
          <p:cNvPr id="9" name="Datumsplatzhalter 8"/>
          <p:cNvSpPr>
            <a:spLocks noGrp="1"/>
          </p:cNvSpPr>
          <p:nvPr>
            <p:ph type="dt" sz="half" idx="10"/>
          </p:nvPr>
        </p:nvSpPr>
        <p:spPr/>
        <p:txBody>
          <a:bodyPr/>
          <a:lstStyle/>
          <a:p>
            <a:r>
              <a:rPr lang="en-DE"/>
              <a:t>Reduced single pass absorption ASDEX Upgrade</a:t>
            </a:r>
            <a:endParaRPr lang="de-DE" dirty="0"/>
          </a:p>
        </p:txBody>
      </p:sp>
      <p:sp>
        <p:nvSpPr>
          <p:cNvPr id="10" name="Fußzeilenplatzhalter 9"/>
          <p:cNvSpPr>
            <a:spLocks noGrp="1"/>
          </p:cNvSpPr>
          <p:nvPr>
            <p:ph type="ftr" sz="quarter" idx="11"/>
          </p:nvPr>
        </p:nvSpPr>
        <p:spPr/>
        <p:txBody>
          <a:bodyPr/>
          <a:lstStyle/>
          <a:p>
            <a:r>
              <a:rPr lang="de-DE"/>
              <a:t>Max-Planck-Institut für Plasmaphysik | Schubert M. | 2022-06-21</a:t>
            </a:r>
            <a:endParaRPr lang="de-DE" dirty="0"/>
          </a:p>
        </p:txBody>
      </p:sp>
      <p:sp>
        <p:nvSpPr>
          <p:cNvPr id="11" name="Foliennummernplatzhalter 10"/>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94460798"/>
      </p:ext>
    </p:extLst>
  </p:cSld>
  <p:clrMapOvr>
    <a:masterClrMapping/>
  </p:clrMapOvr>
  <p:extLst mod="1">
    <p:ext uri="{DCECCB84-F9BA-43D5-87BE-67443E8EF086}">
      <p15:sldGuideLst xmlns:p15="http://schemas.microsoft.com/office/powerpoint/2012/main">
        <p15:guide id="1" pos="31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900075154"/>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15462"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564953" y="1609726"/>
            <a:ext cx="8776096" cy="4772024"/>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a:xfrm>
            <a:off x="564953" y="441325"/>
            <a:ext cx="7780883" cy="894416"/>
          </a:xfrm>
        </p:spPr>
        <p:txBody>
          <a:bodyPr/>
          <a:lstStyle>
            <a:lvl1pPr>
              <a:defRPr/>
            </a:lvl1pPr>
          </a:lstStyle>
          <a:p>
            <a:r>
              <a:rPr lang="de-DE"/>
              <a:t>Mastertitelformat bearbeiten</a:t>
            </a:r>
            <a:endParaRPr lang="de-DE" dirty="0"/>
          </a:p>
        </p:txBody>
      </p:sp>
      <p:sp>
        <p:nvSpPr>
          <p:cNvPr id="15" name="Datumsplatzhalter 14"/>
          <p:cNvSpPr>
            <a:spLocks noGrp="1"/>
          </p:cNvSpPr>
          <p:nvPr>
            <p:ph type="dt" sz="half" idx="14"/>
          </p:nvPr>
        </p:nvSpPr>
        <p:spPr/>
        <p:txBody>
          <a:bodyPr/>
          <a:lstStyle/>
          <a:p>
            <a:r>
              <a:rPr lang="en-DE"/>
              <a:t>Reduced single pass absorption ASDEX Upgrade</a:t>
            </a:r>
            <a:endParaRPr lang="de-DE" dirty="0"/>
          </a:p>
        </p:txBody>
      </p:sp>
      <p:sp>
        <p:nvSpPr>
          <p:cNvPr id="16" name="Fußzeilenplatzhalter 15"/>
          <p:cNvSpPr>
            <a:spLocks noGrp="1"/>
          </p:cNvSpPr>
          <p:nvPr>
            <p:ph type="ftr" sz="quarter" idx="15"/>
          </p:nvPr>
        </p:nvSpPr>
        <p:spPr/>
        <p:txBody>
          <a:bodyPr/>
          <a:lstStyle/>
          <a:p>
            <a:r>
              <a:rPr lang="de-DE"/>
              <a:t>Max-Planck-Institut für Plasmaphysik | Schubert M. | 2022-06-21</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29198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51522089"/>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16486"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564953" y="441325"/>
            <a:ext cx="7780883" cy="894416"/>
          </a:xfrm>
        </p:spPr>
        <p:txBody>
          <a:bodyPr/>
          <a:lstStyle>
            <a:lvl1pPr>
              <a:defRPr/>
            </a:lvl1pPr>
          </a:lstStyle>
          <a:p>
            <a:r>
              <a:rPr lang="de-DE"/>
              <a:t>Mastertitelformat bearbeiten</a:t>
            </a:r>
            <a:endParaRPr lang="de-DE" dirty="0"/>
          </a:p>
        </p:txBody>
      </p:sp>
      <p:sp>
        <p:nvSpPr>
          <p:cNvPr id="15" name="Datumsplatzhalter 14"/>
          <p:cNvSpPr>
            <a:spLocks noGrp="1"/>
          </p:cNvSpPr>
          <p:nvPr>
            <p:ph type="dt" sz="half" idx="14"/>
          </p:nvPr>
        </p:nvSpPr>
        <p:spPr/>
        <p:txBody>
          <a:bodyPr/>
          <a:lstStyle/>
          <a:p>
            <a:r>
              <a:rPr lang="en-DE"/>
              <a:t>Reduced single pass absorption ASDEX Upgrade</a:t>
            </a:r>
            <a:endParaRPr lang="de-DE" dirty="0"/>
          </a:p>
        </p:txBody>
      </p:sp>
      <p:sp>
        <p:nvSpPr>
          <p:cNvPr id="16" name="Fußzeilenplatzhalter 15"/>
          <p:cNvSpPr>
            <a:spLocks noGrp="1"/>
          </p:cNvSpPr>
          <p:nvPr>
            <p:ph type="ftr" sz="quarter" idx="15"/>
          </p:nvPr>
        </p:nvSpPr>
        <p:spPr/>
        <p:txBody>
          <a:bodyPr/>
          <a:lstStyle/>
          <a:p>
            <a:r>
              <a:rPr lang="de-DE"/>
              <a:t>Max-Planck-Institut für Plasmaphysik | Schubert M. | 2022-06-21</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564951" y="1609726"/>
            <a:ext cx="8512969" cy="47720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16158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2080437553"/>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17510"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564952" y="1881188"/>
            <a:ext cx="4153836"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187214" y="1881188"/>
            <a:ext cx="4153835"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en-DE"/>
              <a:t>Reduced single pass absorption ASDEX Upgrade</a:t>
            </a:r>
            <a:endParaRPr lang="de-DE" dirty="0"/>
          </a:p>
        </p:txBody>
      </p:sp>
      <p:sp>
        <p:nvSpPr>
          <p:cNvPr id="13" name="Fußzeilenplatzhalter 12"/>
          <p:cNvSpPr>
            <a:spLocks noGrp="1"/>
          </p:cNvSpPr>
          <p:nvPr>
            <p:ph type="ftr" sz="quarter" idx="11"/>
          </p:nvPr>
        </p:nvSpPr>
        <p:spPr/>
        <p:txBody>
          <a:bodyPr/>
          <a:lstStyle/>
          <a:p>
            <a:r>
              <a:rPr lang="de-DE"/>
              <a:t>Max-Planck-Institut für Plasmaphysik | Schubert M. | 2022-06-21</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149947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564952" y="481014"/>
            <a:ext cx="8776097"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en-DE"/>
              <a:t>Reduced single pass absorption ASDEX Upgrade</a:t>
            </a:r>
            <a:endParaRPr lang="de-DE" dirty="0"/>
          </a:p>
        </p:txBody>
      </p:sp>
      <p:sp>
        <p:nvSpPr>
          <p:cNvPr id="6" name="Fußzeilenplatzhalter 5"/>
          <p:cNvSpPr>
            <a:spLocks noGrp="1"/>
          </p:cNvSpPr>
          <p:nvPr>
            <p:ph type="ftr" sz="quarter" idx="15"/>
          </p:nvPr>
        </p:nvSpPr>
        <p:spPr/>
        <p:txBody>
          <a:bodyPr/>
          <a:lstStyle/>
          <a:p>
            <a:r>
              <a:rPr lang="de-DE"/>
              <a:t>Max-Planck-Institut für Plasmaphysik | Schubert M. | 2022-06-21</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65008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en-DE"/>
              <a:t>Reduced single pass absorption ASDEX Upgrade</a:t>
            </a:r>
            <a:endParaRPr lang="de-DE" dirty="0"/>
          </a:p>
        </p:txBody>
      </p:sp>
      <p:sp>
        <p:nvSpPr>
          <p:cNvPr id="9" name="Fußzeilenplatzhalter 8"/>
          <p:cNvSpPr>
            <a:spLocks noGrp="1"/>
          </p:cNvSpPr>
          <p:nvPr>
            <p:ph type="ftr" sz="quarter" idx="11"/>
          </p:nvPr>
        </p:nvSpPr>
        <p:spPr/>
        <p:txBody>
          <a:bodyPr/>
          <a:lstStyle/>
          <a:p>
            <a:r>
              <a:rPr lang="de-DE"/>
              <a:t>Max-Planck-Institut für Plasmaphysik | Schubert M. | 2022-06-21</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07018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U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840921" y="2029867"/>
            <a:ext cx="8232614"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17000" tIns="87750" rIns="117000" bIns="117000" rtlCol="0" anchor="t" anchorCtr="0"/>
          <a:lstStyle/>
          <a:p>
            <a:pPr algn="l">
              <a:spcBef>
                <a:spcPts val="934"/>
              </a:spcBef>
              <a:buClr>
                <a:srgbClr val="116656"/>
              </a:buClr>
              <a:buSzPct val="120000"/>
            </a:pPr>
            <a:endParaRPr lang="de-DE" sz="1056" b="1" dirty="0">
              <a:solidFill>
                <a:schemeClr val="bg1"/>
              </a:solidFill>
            </a:endParaRPr>
          </a:p>
        </p:txBody>
      </p:sp>
      <p:sp>
        <p:nvSpPr>
          <p:cNvPr id="25" name="Subtitle 2"/>
          <p:cNvSpPr>
            <a:spLocks noGrp="1"/>
          </p:cNvSpPr>
          <p:nvPr>
            <p:ph type="subTitle" idx="1"/>
          </p:nvPr>
        </p:nvSpPr>
        <p:spPr>
          <a:xfrm>
            <a:off x="930729" y="3744000"/>
            <a:ext cx="6363689" cy="2274963"/>
          </a:xfrm>
        </p:spPr>
        <p:txBody>
          <a:bodyPr anchor="b" anchorCtr="0"/>
          <a:lstStyle>
            <a:lvl1pPr marL="0" indent="0" algn="l">
              <a:spcBef>
                <a:spcPts val="1869"/>
              </a:spcBef>
              <a:buNone/>
              <a:defRPr sz="1544" b="0" spc="0" baseline="0">
                <a:solidFill>
                  <a:schemeClr val="bg1"/>
                </a:solidFill>
              </a:defRPr>
            </a:lvl1pPr>
            <a:lvl2pPr marL="0" indent="204750" algn="l">
              <a:lnSpc>
                <a:spcPts val="1300"/>
              </a:lnSpc>
              <a:spcBef>
                <a:spcPts val="244"/>
              </a:spcBef>
              <a:buSzPct val="110000"/>
              <a:buFont typeface=".SF NS Symbols Regular"/>
              <a:buChar char="↘"/>
              <a:defRPr sz="1056" i="1" baseline="0">
                <a:solidFill>
                  <a:schemeClr val="bg1"/>
                </a:solidFill>
              </a:defRPr>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5621" y="5559137"/>
            <a:ext cx="1381694" cy="524971"/>
          </a:xfrm>
          <a:prstGeom prst="rect">
            <a:avLst/>
          </a:prstGeom>
        </p:spPr>
      </p:pic>
      <p:pic>
        <p:nvPicPr>
          <p:cNvPr id="30" name="Grafik 2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06868" y="2164839"/>
            <a:ext cx="842079" cy="921248"/>
          </a:xfrm>
          <a:prstGeom prst="rect">
            <a:avLst/>
          </a:prstGeom>
        </p:spPr>
      </p:pic>
      <p:sp>
        <p:nvSpPr>
          <p:cNvPr id="5" name="Titel 4"/>
          <p:cNvSpPr>
            <a:spLocks noGrp="1"/>
          </p:cNvSpPr>
          <p:nvPr>
            <p:ph type="title"/>
          </p:nvPr>
        </p:nvSpPr>
        <p:spPr>
          <a:xfrm>
            <a:off x="930994" y="2145471"/>
            <a:ext cx="6363424" cy="2094020"/>
          </a:xfrm>
        </p:spPr>
        <p:txBody>
          <a:bodyPr/>
          <a:lstStyle>
            <a:lvl1pPr>
              <a:defRPr sz="1950">
                <a:solidFill>
                  <a:schemeClr val="bg1"/>
                </a:solidFill>
              </a:defRPr>
            </a:lvl1pPr>
          </a:lstStyle>
          <a:p>
            <a:r>
              <a:rPr lang="en-US"/>
              <a:t>Click to edit Master title style</a:t>
            </a:r>
            <a:endParaRPr lang="de-DE" dirty="0"/>
          </a:p>
        </p:txBody>
      </p:sp>
      <p:pic>
        <p:nvPicPr>
          <p:cNvPr id="26" name="Grafik 2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68627" y="489668"/>
            <a:ext cx="3159000" cy="899494"/>
          </a:xfrm>
          <a:prstGeom prst="rect">
            <a:avLst/>
          </a:prstGeom>
        </p:spPr>
      </p:pic>
      <p:sp>
        <p:nvSpPr>
          <p:cNvPr id="9" name="Datumsplatzhalter 8"/>
          <p:cNvSpPr>
            <a:spLocks noGrp="1"/>
          </p:cNvSpPr>
          <p:nvPr>
            <p:ph type="dt" sz="half" idx="10"/>
          </p:nvPr>
        </p:nvSpPr>
        <p:spPr/>
        <p:txBody>
          <a:bodyPr/>
          <a:lstStyle/>
          <a:p>
            <a:r>
              <a:rPr lang="en-DE"/>
              <a:t>Reduced single pass absorption ASDEX Upgrade</a:t>
            </a:r>
            <a:endParaRPr lang="de-DE" dirty="0"/>
          </a:p>
        </p:txBody>
      </p:sp>
      <p:sp>
        <p:nvSpPr>
          <p:cNvPr id="10" name="Fußzeilenplatzhalter 9"/>
          <p:cNvSpPr>
            <a:spLocks noGrp="1"/>
          </p:cNvSpPr>
          <p:nvPr>
            <p:ph type="ftr" sz="quarter" idx="11"/>
          </p:nvPr>
        </p:nvSpPr>
        <p:spPr/>
        <p:txBody>
          <a:bodyPr/>
          <a:lstStyle/>
          <a:p>
            <a:r>
              <a:rPr lang="de-DE"/>
              <a:t>Max-Planck-Institut für Plasmaphysik | Schubert M. | 2022-06-21</a:t>
            </a:r>
            <a:endParaRPr lang="de-DE" dirty="0"/>
          </a:p>
        </p:txBody>
      </p:sp>
      <p:sp>
        <p:nvSpPr>
          <p:cNvPr id="11" name="Foliennummernplatzhalter 10"/>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605769892"/>
      </p:ext>
    </p:extLst>
  </p:cSld>
  <p:clrMapOvr>
    <a:masterClrMapping/>
  </p:clrMapOvr>
  <p:extLst mod="1">
    <p:ext uri="{DCECCB84-F9BA-43D5-87BE-67443E8EF086}">
      <p15:sldGuideLst xmlns:p15="http://schemas.microsoft.com/office/powerpoint/2012/main">
        <p15:guide id="1" pos="31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779390132"/>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18534"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en-DE"/>
              <a:t>Reduced single pass absorption ASDEX Upgrade</a:t>
            </a:r>
            <a:endParaRPr lang="de-DE" dirty="0"/>
          </a:p>
        </p:txBody>
      </p:sp>
      <p:sp>
        <p:nvSpPr>
          <p:cNvPr id="12" name="Fußzeilenplatzhalter 11"/>
          <p:cNvSpPr>
            <a:spLocks noGrp="1"/>
          </p:cNvSpPr>
          <p:nvPr>
            <p:ph type="ftr" sz="quarter" idx="11"/>
          </p:nvPr>
        </p:nvSpPr>
        <p:spPr/>
        <p:txBody>
          <a:bodyPr/>
          <a:lstStyle/>
          <a:p>
            <a:r>
              <a:rPr lang="de-DE"/>
              <a:t>Max-Planck-Institut für Plasmaphysik | Schubert M. | 2022-06-21</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916427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076897849"/>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19558"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564952" y="3714699"/>
            <a:ext cx="8776097"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en-DE"/>
              <a:t>Reduced single pass absorption ASDEX Upgrade</a:t>
            </a:r>
            <a:endParaRPr lang="de-DE" dirty="0"/>
          </a:p>
        </p:txBody>
      </p:sp>
      <p:sp>
        <p:nvSpPr>
          <p:cNvPr id="12" name="Fußzeilenplatzhalter 11"/>
          <p:cNvSpPr>
            <a:spLocks noGrp="1"/>
          </p:cNvSpPr>
          <p:nvPr>
            <p:ph type="ftr" sz="quarter" idx="11"/>
          </p:nvPr>
        </p:nvSpPr>
        <p:spPr/>
        <p:txBody>
          <a:bodyPr/>
          <a:lstStyle/>
          <a:p>
            <a:r>
              <a:rPr lang="de-DE"/>
              <a:t>Max-Planck-Institut für Plasmaphysik | Schubert M. | 2022-06-21</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792216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7537667"/>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20582"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564952" y="1881189"/>
            <a:ext cx="8508583" cy="4500561"/>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en-DE"/>
              <a:t>Reduced single pass absorption ASDEX Upgrade</a:t>
            </a:r>
            <a:endParaRPr lang="de-DE" dirty="0"/>
          </a:p>
        </p:txBody>
      </p:sp>
      <p:sp>
        <p:nvSpPr>
          <p:cNvPr id="13" name="Fußzeilenplatzhalter 12"/>
          <p:cNvSpPr>
            <a:spLocks noGrp="1"/>
          </p:cNvSpPr>
          <p:nvPr>
            <p:ph type="ftr" sz="quarter" idx="15"/>
          </p:nvPr>
        </p:nvSpPr>
        <p:spPr/>
        <p:txBody>
          <a:bodyPr/>
          <a:lstStyle/>
          <a:p>
            <a:r>
              <a:rPr lang="de-DE"/>
              <a:t>Max-Planck-Institut für Plasmaphysik | Schubert M. | 2022-06-21</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797534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UG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62447" y="5372118"/>
            <a:ext cx="1654868"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54579" y="2196000"/>
            <a:ext cx="994368"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56903" y="2313783"/>
            <a:ext cx="8169939" cy="3489523"/>
          </a:xfrm>
          <a:prstGeom prst="rect">
            <a:avLst/>
          </a:prstGeom>
        </p:spPr>
      </p:pic>
      <p:sp>
        <p:nvSpPr>
          <p:cNvPr id="17" name="Title 1"/>
          <p:cNvSpPr txBox="1">
            <a:spLocks/>
          </p:cNvSpPr>
          <p:nvPr userDrawn="1"/>
        </p:nvSpPr>
        <p:spPr>
          <a:xfrm>
            <a:off x="447459" y="1807154"/>
            <a:ext cx="4567454" cy="1923184"/>
          </a:xfrm>
          <a:prstGeom prst="rect">
            <a:avLst/>
          </a:prstGeom>
          <a:solidFill>
            <a:srgbClr val="29485D"/>
          </a:solidFill>
        </p:spPr>
        <p:txBody>
          <a:bodyPr vert="horz" wrap="square" lIns="160875" tIns="128700" rIns="87750" bIns="8775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sz="1869" dirty="0"/>
          </a:p>
        </p:txBody>
      </p:sp>
      <p:sp>
        <p:nvSpPr>
          <p:cNvPr id="18" name="Subtitle 2"/>
          <p:cNvSpPr txBox="1">
            <a:spLocks/>
          </p:cNvSpPr>
          <p:nvPr userDrawn="1"/>
        </p:nvSpPr>
        <p:spPr>
          <a:xfrm>
            <a:off x="4912365" y="4682864"/>
            <a:ext cx="4518157" cy="1280552"/>
          </a:xfrm>
          <a:prstGeom prst="rect">
            <a:avLst/>
          </a:prstGeom>
          <a:solidFill>
            <a:srgbClr val="29485D"/>
          </a:solidFill>
        </p:spPr>
        <p:txBody>
          <a:bodyPr vert="horz" lIns="152100" tIns="128700" rIns="87750" bIns="1404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sz="1544" dirty="0"/>
          </a:p>
        </p:txBody>
      </p:sp>
      <p:sp>
        <p:nvSpPr>
          <p:cNvPr id="19" name="Subtitle 2"/>
          <p:cNvSpPr>
            <a:spLocks noGrp="1"/>
          </p:cNvSpPr>
          <p:nvPr>
            <p:ph type="subTitle" idx="1"/>
          </p:nvPr>
        </p:nvSpPr>
        <p:spPr>
          <a:xfrm>
            <a:off x="5014914" y="4787844"/>
            <a:ext cx="4356172" cy="1101934"/>
          </a:xfrm>
        </p:spPr>
        <p:txBody>
          <a:bodyPr anchor="ctr" anchorCtr="0"/>
          <a:lstStyle>
            <a:lvl1pPr marL="0" indent="0" algn="l">
              <a:spcBef>
                <a:spcPts val="1869"/>
              </a:spcBef>
              <a:buNone/>
              <a:defRPr sz="1544" b="0" spc="0" baseline="0">
                <a:solidFill>
                  <a:schemeClr val="bg1"/>
                </a:solidFill>
              </a:defRPr>
            </a:lvl1pPr>
            <a:lvl2pPr marL="0" indent="204750" algn="l">
              <a:lnSpc>
                <a:spcPts val="1300"/>
              </a:lnSpc>
              <a:spcBef>
                <a:spcPts val="244"/>
              </a:spcBef>
              <a:buSzPct val="110000"/>
              <a:buFont typeface=".SF NS Symbols Regular"/>
              <a:buChar char="↘"/>
              <a:defRPr sz="1056" i="1" baseline="0">
                <a:solidFill>
                  <a:schemeClr val="bg1"/>
                </a:solidFill>
              </a:defRPr>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US" dirty="0"/>
          </a:p>
        </p:txBody>
      </p:sp>
      <p:sp>
        <p:nvSpPr>
          <p:cNvPr id="20" name="Titel 6"/>
          <p:cNvSpPr>
            <a:spLocks noGrp="1"/>
          </p:cNvSpPr>
          <p:nvPr>
            <p:ph type="title"/>
          </p:nvPr>
        </p:nvSpPr>
        <p:spPr>
          <a:xfrm>
            <a:off x="564952" y="1891148"/>
            <a:ext cx="4347413" cy="1766455"/>
          </a:xfrm>
        </p:spPr>
        <p:txBody>
          <a:bodyPr anchor="ctr"/>
          <a:lstStyle>
            <a:lvl1pPr>
              <a:defRPr sz="1869">
                <a:solidFill>
                  <a:schemeClr val="bg1"/>
                </a:solidFill>
              </a:defRPr>
            </a:lvl1pPr>
          </a:lstStyle>
          <a:p>
            <a:r>
              <a:rPr lang="en-US"/>
              <a:t>Click to edit Master title style</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168627" y="489668"/>
            <a:ext cx="3159000" cy="899494"/>
          </a:xfrm>
          <a:prstGeom prst="rect">
            <a:avLst/>
          </a:prstGeom>
        </p:spPr>
      </p:pic>
      <p:pic>
        <p:nvPicPr>
          <p:cNvPr id="32" name="Grafik 3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2821" y="4766005"/>
            <a:ext cx="860072" cy="940933"/>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17699" y="5232311"/>
            <a:ext cx="1504558" cy="571653"/>
          </a:xfrm>
          <a:prstGeom prst="rect">
            <a:avLst/>
          </a:prstGeom>
        </p:spPr>
      </p:pic>
      <p:grpSp>
        <p:nvGrpSpPr>
          <p:cNvPr id="21" name="Gruppieren 20"/>
          <p:cNvGrpSpPr/>
          <p:nvPr userDrawn="1"/>
        </p:nvGrpSpPr>
        <p:grpSpPr>
          <a:xfrm>
            <a:off x="855966" y="6022938"/>
            <a:ext cx="8217568" cy="566770"/>
            <a:chOff x="515946" y="5792918"/>
            <a:chExt cx="9461977" cy="566770"/>
          </a:xfrm>
        </p:grpSpPr>
        <p:pic>
          <p:nvPicPr>
            <p:cNvPr id="22" name="Grafik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15946" y="5834863"/>
              <a:ext cx="442885"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50" dirty="0"/>
                <a:t>This work has been carried out within the framework of the EUROfusion Consortium, funded by the European Union via the </a:t>
              </a:r>
              <a:r>
                <a:rPr lang="en-US" sz="650" dirty="0" err="1"/>
                <a:t>Euratom</a:t>
              </a:r>
              <a:r>
                <a:rPr lang="en-US" sz="650" dirty="0"/>
                <a:t> Research and Training </a:t>
              </a:r>
              <a:r>
                <a:rPr lang="en-US" sz="650" dirty="0" err="1"/>
                <a:t>Programme</a:t>
              </a:r>
              <a:r>
                <a:rPr lang="en-US" sz="65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650" dirty="0">
                <a:latin typeface="Arial Narrow" panose="020B0606020202030204" pitchFamily="34" charset="0"/>
              </a:endParaRPr>
            </a:p>
          </p:txBody>
        </p:sp>
      </p:grpSp>
      <p:sp>
        <p:nvSpPr>
          <p:cNvPr id="8" name="Datumsplatzhalter 7"/>
          <p:cNvSpPr>
            <a:spLocks noGrp="1"/>
          </p:cNvSpPr>
          <p:nvPr>
            <p:ph type="dt" sz="half" idx="10"/>
          </p:nvPr>
        </p:nvSpPr>
        <p:spPr/>
        <p:txBody>
          <a:bodyPr/>
          <a:lstStyle/>
          <a:p>
            <a:r>
              <a:rPr lang="en-DE"/>
              <a:t>Reduced single pass absorption ASDEX Upgrade</a:t>
            </a:r>
            <a:endParaRPr lang="de-DE" dirty="0"/>
          </a:p>
        </p:txBody>
      </p:sp>
      <p:sp>
        <p:nvSpPr>
          <p:cNvPr id="9" name="Fußzeilenplatzhalter 8"/>
          <p:cNvSpPr>
            <a:spLocks noGrp="1"/>
          </p:cNvSpPr>
          <p:nvPr>
            <p:ph type="ftr" sz="quarter" idx="11"/>
          </p:nvPr>
        </p:nvSpPr>
        <p:spPr/>
        <p:txBody>
          <a:bodyPr/>
          <a:lstStyle/>
          <a:p>
            <a:r>
              <a:rPr lang="de-DE"/>
              <a:t>Max-Planck-Institut für Plasmaphysik | Schubert M. | 2022-06-21</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15928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UG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6903" y="2313783"/>
            <a:ext cx="8169939" cy="3489523"/>
          </a:xfrm>
          <a:prstGeom prst="rect">
            <a:avLst/>
          </a:prstGeom>
        </p:spPr>
      </p:pic>
      <p:pic>
        <p:nvPicPr>
          <p:cNvPr id="12" name="Grafik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62447" y="5372118"/>
            <a:ext cx="1654868" cy="628763"/>
          </a:xfrm>
          <a:prstGeom prst="rect">
            <a:avLst/>
          </a:prstGeom>
        </p:spPr>
      </p:pic>
      <p:sp>
        <p:nvSpPr>
          <p:cNvPr id="17" name="Title 1"/>
          <p:cNvSpPr txBox="1">
            <a:spLocks/>
          </p:cNvSpPr>
          <p:nvPr userDrawn="1"/>
        </p:nvSpPr>
        <p:spPr>
          <a:xfrm>
            <a:off x="447459" y="1807154"/>
            <a:ext cx="4567454" cy="1923184"/>
          </a:xfrm>
          <a:prstGeom prst="rect">
            <a:avLst/>
          </a:prstGeom>
          <a:solidFill>
            <a:srgbClr val="29485D"/>
          </a:solidFill>
        </p:spPr>
        <p:txBody>
          <a:bodyPr vert="horz" wrap="square" lIns="160875" tIns="128700" rIns="87750" bIns="8775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sz="1869" dirty="0"/>
          </a:p>
        </p:txBody>
      </p:sp>
      <p:sp>
        <p:nvSpPr>
          <p:cNvPr id="18" name="Subtitle 2"/>
          <p:cNvSpPr txBox="1">
            <a:spLocks/>
          </p:cNvSpPr>
          <p:nvPr userDrawn="1"/>
        </p:nvSpPr>
        <p:spPr>
          <a:xfrm>
            <a:off x="4912365" y="4682864"/>
            <a:ext cx="4518157" cy="1280552"/>
          </a:xfrm>
          <a:prstGeom prst="rect">
            <a:avLst/>
          </a:prstGeom>
          <a:solidFill>
            <a:srgbClr val="29485D"/>
          </a:solidFill>
        </p:spPr>
        <p:txBody>
          <a:bodyPr vert="horz" lIns="152100" tIns="128700" rIns="87750" bIns="1404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sz="1544" dirty="0"/>
          </a:p>
        </p:txBody>
      </p:sp>
      <p:sp>
        <p:nvSpPr>
          <p:cNvPr id="19" name="Subtitle 2"/>
          <p:cNvSpPr>
            <a:spLocks noGrp="1"/>
          </p:cNvSpPr>
          <p:nvPr>
            <p:ph type="subTitle" idx="1"/>
          </p:nvPr>
        </p:nvSpPr>
        <p:spPr>
          <a:xfrm>
            <a:off x="5014914" y="4787844"/>
            <a:ext cx="4356172" cy="1101934"/>
          </a:xfrm>
        </p:spPr>
        <p:txBody>
          <a:bodyPr anchor="ctr" anchorCtr="0"/>
          <a:lstStyle>
            <a:lvl1pPr marL="0" indent="0" algn="l">
              <a:spcBef>
                <a:spcPts val="1869"/>
              </a:spcBef>
              <a:buNone/>
              <a:defRPr sz="1544" b="0" spc="0" baseline="0">
                <a:solidFill>
                  <a:schemeClr val="bg1"/>
                </a:solidFill>
              </a:defRPr>
            </a:lvl1pPr>
            <a:lvl2pPr marL="0" indent="204750" algn="l">
              <a:lnSpc>
                <a:spcPts val="1300"/>
              </a:lnSpc>
              <a:spcBef>
                <a:spcPts val="244"/>
              </a:spcBef>
              <a:buSzPct val="110000"/>
              <a:buFont typeface=".SF NS Symbols Regular"/>
              <a:buChar char="↘"/>
              <a:defRPr sz="1056" i="1" baseline="0">
                <a:solidFill>
                  <a:schemeClr val="bg1"/>
                </a:solidFill>
              </a:defRPr>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US" dirty="0"/>
          </a:p>
        </p:txBody>
      </p:sp>
      <p:sp>
        <p:nvSpPr>
          <p:cNvPr id="20" name="Titel 6"/>
          <p:cNvSpPr>
            <a:spLocks noGrp="1"/>
          </p:cNvSpPr>
          <p:nvPr>
            <p:ph type="title"/>
          </p:nvPr>
        </p:nvSpPr>
        <p:spPr>
          <a:xfrm>
            <a:off x="564952" y="1891148"/>
            <a:ext cx="4347413" cy="1766455"/>
          </a:xfrm>
        </p:spPr>
        <p:txBody>
          <a:bodyPr anchor="ctr"/>
          <a:lstStyle>
            <a:lvl1pPr>
              <a:defRPr sz="1869">
                <a:solidFill>
                  <a:schemeClr val="bg1"/>
                </a:solidFill>
              </a:defRPr>
            </a:lvl1pPr>
          </a:lstStyle>
          <a:p>
            <a:r>
              <a:rPr lang="en-US"/>
              <a:t>Click to edit Master title style</a:t>
            </a:r>
            <a:endParaRPr lang="de-DE" dirty="0"/>
          </a:p>
        </p:txBody>
      </p:sp>
      <p:pic>
        <p:nvPicPr>
          <p:cNvPr id="32" name="Grafik 3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2821" y="4766005"/>
            <a:ext cx="860072" cy="940933"/>
          </a:xfrm>
          <a:prstGeom prst="rect">
            <a:avLst/>
          </a:prstGeom>
        </p:spPr>
      </p:pic>
      <p:pic>
        <p:nvPicPr>
          <p:cNvPr id="33" name="Grafik 3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17699" y="5232311"/>
            <a:ext cx="1504558" cy="571653"/>
          </a:xfrm>
          <a:prstGeom prst="rect">
            <a:avLst/>
          </a:prstGeom>
        </p:spPr>
      </p:pic>
      <p:pic>
        <p:nvPicPr>
          <p:cNvPr id="25" name="Grafik 2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168627" y="489668"/>
            <a:ext cx="3159000" cy="899494"/>
          </a:xfrm>
          <a:prstGeom prst="rect">
            <a:avLst/>
          </a:prstGeom>
        </p:spPr>
      </p:pic>
      <p:sp>
        <p:nvSpPr>
          <p:cNvPr id="8" name="Datumsplatzhalter 7"/>
          <p:cNvSpPr>
            <a:spLocks noGrp="1"/>
          </p:cNvSpPr>
          <p:nvPr>
            <p:ph type="dt" sz="half" idx="10"/>
          </p:nvPr>
        </p:nvSpPr>
        <p:spPr/>
        <p:txBody>
          <a:bodyPr/>
          <a:lstStyle/>
          <a:p>
            <a:r>
              <a:rPr lang="en-DE"/>
              <a:t>Reduced single pass absorption ASDEX Upgrade</a:t>
            </a:r>
            <a:endParaRPr lang="de-DE" dirty="0"/>
          </a:p>
        </p:txBody>
      </p:sp>
      <p:sp>
        <p:nvSpPr>
          <p:cNvPr id="9" name="Fußzeilenplatzhalter 8"/>
          <p:cNvSpPr>
            <a:spLocks noGrp="1"/>
          </p:cNvSpPr>
          <p:nvPr>
            <p:ph type="ftr" sz="quarter" idx="11"/>
          </p:nvPr>
        </p:nvSpPr>
        <p:spPr/>
        <p:txBody>
          <a:bodyPr/>
          <a:lstStyle/>
          <a:p>
            <a:r>
              <a:rPr lang="de-DE"/>
              <a:t>Max-Planck-Institut für Plasmaphysik | Schubert M. | 2022-06-21</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10642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2163"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564953" y="1609726"/>
            <a:ext cx="8776096" cy="477202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a:xfrm>
            <a:off x="564953" y="441325"/>
            <a:ext cx="7780883" cy="894416"/>
          </a:xfrm>
        </p:spPr>
        <p:txBody>
          <a:bodyPr/>
          <a:lstStyle>
            <a:lvl1pPr>
              <a:defRPr/>
            </a:lvl1pPr>
          </a:lstStyle>
          <a:p>
            <a:r>
              <a:rPr lang="en-US"/>
              <a:t>Click to edit Master title style</a:t>
            </a:r>
            <a:endParaRPr lang="de-DE" dirty="0"/>
          </a:p>
        </p:txBody>
      </p:sp>
      <p:sp>
        <p:nvSpPr>
          <p:cNvPr id="15" name="Datumsplatzhalter 14"/>
          <p:cNvSpPr>
            <a:spLocks noGrp="1"/>
          </p:cNvSpPr>
          <p:nvPr>
            <p:ph type="dt" sz="half" idx="14"/>
          </p:nvPr>
        </p:nvSpPr>
        <p:spPr/>
        <p:txBody>
          <a:bodyPr/>
          <a:lstStyle/>
          <a:p>
            <a:r>
              <a:rPr lang="en-DE"/>
              <a:t>Reduced single pass absorption ASDEX Upgrade</a:t>
            </a:r>
            <a:endParaRPr lang="de-DE" dirty="0"/>
          </a:p>
        </p:txBody>
      </p:sp>
      <p:sp>
        <p:nvSpPr>
          <p:cNvPr id="16" name="Fußzeilenplatzhalter 15"/>
          <p:cNvSpPr>
            <a:spLocks noGrp="1"/>
          </p:cNvSpPr>
          <p:nvPr>
            <p:ph type="ftr" sz="quarter" idx="15"/>
          </p:nvPr>
        </p:nvSpPr>
        <p:spPr/>
        <p:txBody>
          <a:bodyPr/>
          <a:lstStyle/>
          <a:p>
            <a:r>
              <a:rPr lang="de-DE"/>
              <a:t>Max-Planck-Institut für Plasmaphysik | Schubert M. | 2022-06-21</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4250129662"/>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13414"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564953" y="441325"/>
            <a:ext cx="7780883" cy="894416"/>
          </a:xfrm>
        </p:spPr>
        <p:txBody>
          <a:bodyPr/>
          <a:lstStyle>
            <a:lvl1pPr>
              <a:defRPr/>
            </a:lvl1pPr>
          </a:lstStyle>
          <a:p>
            <a:r>
              <a:rPr lang="en-US"/>
              <a:t>Click to edit Master title style</a:t>
            </a:r>
            <a:endParaRPr lang="de-DE" dirty="0"/>
          </a:p>
        </p:txBody>
      </p:sp>
      <p:sp>
        <p:nvSpPr>
          <p:cNvPr id="15" name="Datumsplatzhalter 14"/>
          <p:cNvSpPr>
            <a:spLocks noGrp="1"/>
          </p:cNvSpPr>
          <p:nvPr>
            <p:ph type="dt" sz="half" idx="14"/>
          </p:nvPr>
        </p:nvSpPr>
        <p:spPr/>
        <p:txBody>
          <a:bodyPr/>
          <a:lstStyle/>
          <a:p>
            <a:r>
              <a:rPr lang="en-DE"/>
              <a:t>Reduced single pass absorption ASDEX Upgrade</a:t>
            </a:r>
            <a:endParaRPr lang="de-DE" dirty="0"/>
          </a:p>
        </p:txBody>
      </p:sp>
      <p:sp>
        <p:nvSpPr>
          <p:cNvPr id="16" name="Fußzeilenplatzhalter 15"/>
          <p:cNvSpPr>
            <a:spLocks noGrp="1"/>
          </p:cNvSpPr>
          <p:nvPr>
            <p:ph type="ftr" sz="quarter" idx="15"/>
          </p:nvPr>
        </p:nvSpPr>
        <p:spPr/>
        <p:txBody>
          <a:bodyPr/>
          <a:lstStyle/>
          <a:p>
            <a:r>
              <a:rPr lang="de-DE"/>
              <a:t>Max-Planck-Institut für Plasmaphysik | Schubert M. | 2022-06-21</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564951" y="1609726"/>
            <a:ext cx="8512969" cy="4772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9580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3187"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290" y="1588"/>
                        <a:ext cx="1290"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69"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564952" y="1881188"/>
            <a:ext cx="4153836" cy="4500562"/>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7214" y="1881188"/>
            <a:ext cx="4153835" cy="4500562"/>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12" name="Datumsplatzhalter 11"/>
          <p:cNvSpPr>
            <a:spLocks noGrp="1"/>
          </p:cNvSpPr>
          <p:nvPr>
            <p:ph type="dt" sz="half" idx="10"/>
          </p:nvPr>
        </p:nvSpPr>
        <p:spPr/>
        <p:txBody>
          <a:bodyPr/>
          <a:lstStyle/>
          <a:p>
            <a:r>
              <a:rPr lang="en-DE"/>
              <a:t>Reduced single pass absorption ASDEX Upgrade</a:t>
            </a:r>
            <a:endParaRPr lang="de-DE" dirty="0"/>
          </a:p>
        </p:txBody>
      </p:sp>
      <p:sp>
        <p:nvSpPr>
          <p:cNvPr id="13" name="Fußzeilenplatzhalter 12"/>
          <p:cNvSpPr>
            <a:spLocks noGrp="1"/>
          </p:cNvSpPr>
          <p:nvPr>
            <p:ph type="ftr" sz="quarter" idx="11"/>
          </p:nvPr>
        </p:nvSpPr>
        <p:spPr/>
        <p:txBody>
          <a:bodyPr/>
          <a:lstStyle/>
          <a:p>
            <a:r>
              <a:rPr lang="de-DE"/>
              <a:t>Max-Planck-Institut für Plasmaphysik | Schubert M. | 2022-06-21</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564952" y="481014"/>
            <a:ext cx="8776097"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en-DE"/>
              <a:t>Reduced single pass absorption ASDEX Upgrade</a:t>
            </a:r>
            <a:endParaRPr lang="de-DE" dirty="0"/>
          </a:p>
        </p:txBody>
      </p:sp>
      <p:sp>
        <p:nvSpPr>
          <p:cNvPr id="6" name="Fußzeilenplatzhalter 5"/>
          <p:cNvSpPr>
            <a:spLocks noGrp="1"/>
          </p:cNvSpPr>
          <p:nvPr>
            <p:ph type="ftr" sz="quarter" idx="15"/>
          </p:nvPr>
        </p:nvSpPr>
        <p:spPr/>
        <p:txBody>
          <a:bodyPr/>
          <a:lstStyle/>
          <a:p>
            <a:r>
              <a:rPr lang="de-DE"/>
              <a:t>Max-Planck-Institut für Plasmaphysik | Schubert M. | 2022-06-21</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en-DE"/>
              <a:t>Reduced single pass absorption ASDEX Upgrade</a:t>
            </a:r>
            <a:endParaRPr lang="de-DE" dirty="0"/>
          </a:p>
        </p:txBody>
      </p:sp>
      <p:sp>
        <p:nvSpPr>
          <p:cNvPr id="9" name="Fußzeilenplatzhalter 8"/>
          <p:cNvSpPr>
            <a:spLocks noGrp="1"/>
          </p:cNvSpPr>
          <p:nvPr>
            <p:ph type="ftr" sz="quarter" idx="11"/>
          </p:nvPr>
        </p:nvSpPr>
        <p:spPr/>
        <p:txBody>
          <a:bodyPr/>
          <a:lstStyle/>
          <a:p>
            <a:r>
              <a:rPr lang="de-DE"/>
              <a:t>Max-Planck-Institut für Plasmaphysik | Schubert M. | 2022-06-21</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1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vmlDrawing" Target="../drawings/vmlDrawing8.vml"/><Relationship Id="rId17" Type="http://schemas.openxmlformats.org/officeDocument/2006/relationships/image" Target="../media/image1.emf"/><Relationship Id="rId2" Type="http://schemas.openxmlformats.org/officeDocument/2006/relationships/slideLayout" Target="../slideLayouts/slideLayout14.xml"/><Relationship Id="rId16"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image" Target="../media/image2.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3949532156"/>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1141" name="think-cell Folie" r:id="rId17" imgW="384" imgH="385" progId="TCLayout.ActiveDocument.1">
                  <p:embed/>
                </p:oleObj>
              </mc:Choice>
              <mc:Fallback>
                <p:oleObj name="think-cell Folie" r:id="rId17" imgW="384" imgH="385" progId="TCLayout.ActiveDocument.1">
                  <p:embed/>
                  <p:pic>
                    <p:nvPicPr>
                      <p:cNvPr id="0" name=""/>
                      <p:cNvPicPr/>
                      <p:nvPr/>
                    </p:nvPicPr>
                    <p:blipFill>
                      <a:blip r:embed="rId18"/>
                      <a:stretch>
                        <a:fillRect/>
                      </a:stretch>
                    </p:blipFill>
                    <p:spPr>
                      <a:xfrm>
                        <a:off x="1290" y="1588"/>
                        <a:ext cx="1290"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1869"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564951" y="441325"/>
            <a:ext cx="7664308"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564952" y="1609726"/>
            <a:ext cx="8776097"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3349466" y="6490799"/>
            <a:ext cx="5723885" cy="144000"/>
          </a:xfrm>
          <a:prstGeom prst="rect">
            <a:avLst/>
          </a:prstGeom>
        </p:spPr>
        <p:txBody>
          <a:bodyPr vert="horz" wrap="none" lIns="0" tIns="0" rIns="0" bIns="0" rtlCol="0" anchor="b" anchorCtr="0"/>
          <a:lstStyle>
            <a:lvl1pPr algn="r">
              <a:defRPr lang="de-DE" sz="488" kern="600" cap="all" spc="73" baseline="0" smtClean="0">
                <a:solidFill>
                  <a:schemeClr val="tx1">
                    <a:tint val="75000"/>
                  </a:schemeClr>
                </a:solidFill>
                <a:latin typeface="+mn-lt"/>
                <a:ea typeface="+mn-ea"/>
                <a:cs typeface="+mn-cs"/>
              </a:defRPr>
            </a:lvl1pPr>
          </a:lstStyle>
          <a:p>
            <a:r>
              <a:rPr lang="en-DE"/>
              <a:t>Reduced single pass absorption ASDEX Upgrade</a:t>
            </a:r>
            <a:endParaRPr lang="de-DE" dirty="0"/>
          </a:p>
        </p:txBody>
      </p:sp>
      <p:sp>
        <p:nvSpPr>
          <p:cNvPr id="9" name="Fußzeilenplatzhalter 8"/>
          <p:cNvSpPr>
            <a:spLocks noGrp="1"/>
          </p:cNvSpPr>
          <p:nvPr>
            <p:ph type="ftr" sz="quarter" idx="3"/>
          </p:nvPr>
        </p:nvSpPr>
        <p:spPr>
          <a:xfrm>
            <a:off x="564951" y="6490800"/>
            <a:ext cx="4945261" cy="144000"/>
          </a:xfrm>
          <a:prstGeom prst="rect">
            <a:avLst/>
          </a:prstGeom>
        </p:spPr>
        <p:txBody>
          <a:bodyPr vert="horz" wrap="none" lIns="0" tIns="0" rIns="0" bIns="0" rtlCol="0" anchor="b" anchorCtr="0"/>
          <a:lstStyle>
            <a:lvl1pPr algn="l">
              <a:defRPr lang="de-DE" sz="488" kern="600" cap="all" spc="73" baseline="0">
                <a:solidFill>
                  <a:schemeClr val="tx1">
                    <a:tint val="75000"/>
                  </a:schemeClr>
                </a:solidFill>
                <a:latin typeface="+mn-lt"/>
                <a:ea typeface="+mn-ea"/>
                <a:cs typeface="+mn-cs"/>
              </a:defRPr>
            </a:lvl1pPr>
          </a:lstStyle>
          <a:p>
            <a:r>
              <a:rPr lang="de-DE"/>
              <a:t>Max-Planck-Institut für Plasmaphysik | Schubert M. | 2022-06-21</a:t>
            </a:r>
            <a:endParaRPr lang="de-DE" dirty="0"/>
          </a:p>
        </p:txBody>
      </p:sp>
      <p:sp>
        <p:nvSpPr>
          <p:cNvPr id="10" name="Foliennummernplatzhalter 9"/>
          <p:cNvSpPr>
            <a:spLocks noGrp="1"/>
          </p:cNvSpPr>
          <p:nvPr>
            <p:ph type="sldNum" sz="quarter" idx="4"/>
          </p:nvPr>
        </p:nvSpPr>
        <p:spPr>
          <a:xfrm>
            <a:off x="9073351" y="6490799"/>
            <a:ext cx="267698" cy="144000"/>
          </a:xfrm>
          <a:prstGeom prst="rect">
            <a:avLst/>
          </a:prstGeom>
        </p:spPr>
        <p:txBody>
          <a:bodyPr vert="horz" wrap="none" lIns="0" tIns="0" rIns="0" bIns="0" rtlCol="0" anchor="b" anchorCtr="0"/>
          <a:lstStyle>
            <a:lvl1pPr algn="r">
              <a:defRPr lang="de-DE" sz="488" kern="600" cap="all" spc="73"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pic>
        <p:nvPicPr>
          <p:cNvPr id="12" name="Grafik 10">
            <a:extLst>
              <a:ext uri="{FF2B5EF4-FFF2-40B4-BE49-F238E27FC236}">
                <a16:creationId xmlns:a16="http://schemas.microsoft.com/office/drawing/2014/main" id="{983B3D23-FB28-401C-8D78-183C8BF81DFD}"/>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9120108" y="170923"/>
            <a:ext cx="630153" cy="630153"/>
          </a:xfrm>
          <a:prstGeom prst="rect">
            <a:avLst/>
          </a:prstGeom>
        </p:spPr>
      </p:pic>
      <p:pic>
        <p:nvPicPr>
          <p:cNvPr id="13" name="Grafik 7">
            <a:extLst>
              <a:ext uri="{FF2B5EF4-FFF2-40B4-BE49-F238E27FC236}">
                <a16:creationId xmlns:a16="http://schemas.microsoft.com/office/drawing/2014/main" id="{1E77F8F1-2F7F-4E0D-B2F3-0B9C4B2727A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384171" y="240771"/>
            <a:ext cx="581025" cy="516466"/>
          </a:xfrm>
          <a:prstGeom prst="rect">
            <a:avLst/>
          </a:prstGeom>
        </p:spPr>
      </p:pic>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08" r:id="rId3"/>
    <p:sldLayoutId id="2147483713" r:id="rId4"/>
    <p:sldLayoutId id="2147483669" r:id="rId5"/>
    <p:sldLayoutId id="2147483726" r:id="rId6"/>
    <p:sldLayoutId id="2147483664" r:id="rId7"/>
    <p:sldLayoutId id="2147483696" r:id="rId8"/>
    <p:sldLayoutId id="2147483667" r:id="rId9"/>
    <p:sldLayoutId id="2147483700" r:id="rId10"/>
    <p:sldLayoutId id="2147483711" r:id="rId11"/>
    <p:sldLayoutId id="2147483701" r:id="rId12"/>
  </p:sldLayoutIdLst>
  <p:hf hdr="0"/>
  <p:txStyles>
    <p:titleStyle>
      <a:lvl1pPr algn="l" defTabSz="742950" rtl="0" eaLnBrk="1" latinLnBrk="0" hangingPunct="1">
        <a:lnSpc>
          <a:spcPts val="2275"/>
        </a:lnSpc>
        <a:spcBef>
          <a:spcPct val="0"/>
        </a:spcBef>
        <a:spcAft>
          <a:spcPts val="1463"/>
        </a:spcAft>
        <a:buNone/>
        <a:defRPr sz="2031" b="1" kern="600" cap="none" spc="0" baseline="0">
          <a:solidFill>
            <a:srgbClr val="005555"/>
          </a:solidFill>
          <a:latin typeface="+mj-lt"/>
          <a:ea typeface="+mj-ea"/>
          <a:cs typeface="+mj-cs"/>
        </a:defRPr>
      </a:lvl1pPr>
    </p:titleStyle>
    <p:bodyStyle>
      <a:lvl1pPr marL="0" marR="0" indent="0" algn="l" defTabSz="742950" rtl="0" eaLnBrk="1" fontAlgn="auto" latinLnBrk="0" hangingPunct="1">
        <a:lnSpc>
          <a:spcPct val="120000"/>
        </a:lnSpc>
        <a:spcBef>
          <a:spcPts val="488"/>
        </a:spcBef>
        <a:spcAft>
          <a:spcPts val="0"/>
        </a:spcAft>
        <a:buClrTx/>
        <a:buSzTx/>
        <a:buFont typeface="Arial" panose="020B0604020202020204" pitchFamily="34" charset="0"/>
        <a:buNone/>
        <a:tabLst/>
        <a:defRPr lang="de-DE" sz="1463" b="1" i="0" kern="600" spc="33" baseline="0" dirty="0" smtClean="0">
          <a:solidFill>
            <a:srgbClr val="005555"/>
          </a:solidFill>
          <a:latin typeface="+mn-lt"/>
          <a:ea typeface="+mn-ea"/>
          <a:cs typeface="+mn-cs"/>
        </a:defRPr>
      </a:lvl1pPr>
      <a:lvl2pPr marL="0" indent="0" algn="l" defTabSz="742950" rtl="0" eaLnBrk="1" latinLnBrk="0" hangingPunct="1">
        <a:lnSpc>
          <a:spcPct val="120000"/>
        </a:lnSpc>
        <a:spcBef>
          <a:spcPts val="488"/>
        </a:spcBef>
        <a:spcAft>
          <a:spcPts val="0"/>
        </a:spcAft>
        <a:buFont typeface="Arial" panose="020B0604020202020204" pitchFamily="34" charset="0"/>
        <a:buNone/>
        <a:defRPr sz="1463" kern="600" spc="33" baseline="0">
          <a:solidFill>
            <a:schemeClr val="tx1"/>
          </a:solidFill>
          <a:latin typeface="+mn-lt"/>
          <a:ea typeface="+mn-ea"/>
          <a:cs typeface="+mn-cs"/>
        </a:defRPr>
      </a:lvl2pPr>
      <a:lvl3pPr marL="145753" indent="-145753" algn="l" defTabSz="742950" rtl="0" eaLnBrk="1" latinLnBrk="0" hangingPunct="1">
        <a:lnSpc>
          <a:spcPct val="120000"/>
        </a:lnSpc>
        <a:spcBef>
          <a:spcPts val="488"/>
        </a:spcBef>
        <a:buFont typeface="Arial" panose="020B0604020202020204" pitchFamily="34" charset="0"/>
        <a:buChar char="•"/>
        <a:defRPr sz="1463" b="1" kern="400" spc="33" baseline="0">
          <a:solidFill>
            <a:schemeClr val="accent3"/>
          </a:solidFill>
          <a:latin typeface="+mn-lt"/>
          <a:ea typeface="+mn-ea"/>
          <a:cs typeface="+mn-cs"/>
        </a:defRPr>
      </a:lvl3pPr>
      <a:lvl4pPr marL="145753" indent="-145753" algn="l" defTabSz="742950" rtl="0" eaLnBrk="1" latinLnBrk="0" hangingPunct="1">
        <a:lnSpc>
          <a:spcPct val="120000"/>
        </a:lnSpc>
        <a:spcBef>
          <a:spcPts val="488"/>
        </a:spcBef>
        <a:buFont typeface="Arial" panose="020B0604020202020204" pitchFamily="34" charset="0"/>
        <a:buChar char="•"/>
        <a:defRPr sz="1463" kern="600" spc="33" baseline="0">
          <a:solidFill>
            <a:schemeClr val="tx1"/>
          </a:solidFill>
          <a:latin typeface="+mn-lt"/>
          <a:ea typeface="+mn-ea"/>
          <a:cs typeface="+mn-cs"/>
        </a:defRPr>
      </a:lvl4pPr>
      <a:lvl5pPr marL="290215" indent="-145753" algn="l" defTabSz="742950" rtl="0" eaLnBrk="1" latinLnBrk="0" hangingPunct="1">
        <a:lnSpc>
          <a:spcPct val="120000"/>
        </a:lnSpc>
        <a:spcBef>
          <a:spcPts val="488"/>
        </a:spcBef>
        <a:buFont typeface="Arial" panose="020B0604020202020204" pitchFamily="34" charset="0"/>
        <a:buChar char="•"/>
        <a:defRPr lang="de-DE" sz="1463" b="0" i="0" kern="600" spc="33" baseline="0" dirty="0" smtClean="0">
          <a:solidFill>
            <a:schemeClr val="tx1"/>
          </a:solidFill>
          <a:latin typeface="+mn-lt"/>
          <a:ea typeface="+mn-ea"/>
          <a:cs typeface="+mn-cs"/>
        </a:defRPr>
      </a:lvl5pPr>
      <a:lvl6pPr marL="524672" indent="-232172" algn="l" defTabSz="742950" rtl="0" eaLnBrk="1" latinLnBrk="0" hangingPunct="1">
        <a:lnSpc>
          <a:spcPct val="100000"/>
        </a:lnSpc>
        <a:spcBef>
          <a:spcPts val="244"/>
        </a:spcBef>
        <a:spcAft>
          <a:spcPts val="0"/>
        </a:spcAft>
        <a:buClr>
          <a:schemeClr val="tx1"/>
        </a:buClr>
        <a:buSzPct val="110000"/>
        <a:buFont typeface="Symbol" panose="05050102010706020507" pitchFamily="18" charset="2"/>
        <a:buChar char=""/>
        <a:defRPr sz="1463" b="0" i="0" kern="600" spc="33" baseline="0">
          <a:solidFill>
            <a:schemeClr val="tx1"/>
          </a:solidFill>
          <a:latin typeface="+mn-lt"/>
          <a:ea typeface="+mn-ea"/>
          <a:cs typeface="+mn-cs"/>
        </a:defRPr>
      </a:lvl6pPr>
      <a:lvl7pPr marL="0" indent="175419" algn="l" defTabSz="742950" rtl="0" eaLnBrk="1" latinLnBrk="0" hangingPunct="1">
        <a:lnSpc>
          <a:spcPct val="100000"/>
        </a:lnSpc>
        <a:spcBef>
          <a:spcPts val="488"/>
        </a:spcBef>
        <a:spcAft>
          <a:spcPts val="0"/>
        </a:spcAft>
        <a:buClr>
          <a:schemeClr val="tx2"/>
        </a:buClr>
        <a:buFont typeface="Wingdings 3" panose="05040102010807070707" pitchFamily="18" charset="2"/>
        <a:buChar char=""/>
        <a:defRPr sz="1219" b="0" i="1" kern="600" spc="33" baseline="0">
          <a:solidFill>
            <a:schemeClr val="tx2"/>
          </a:solidFill>
          <a:latin typeface="+mn-lt"/>
          <a:ea typeface="+mn-ea"/>
          <a:cs typeface="+mn-cs"/>
        </a:defRPr>
      </a:lvl7pPr>
      <a:lvl8pPr marL="0" indent="0" algn="l" defTabSz="742950" rtl="0" eaLnBrk="1" latinLnBrk="0" hangingPunct="1">
        <a:lnSpc>
          <a:spcPct val="100000"/>
        </a:lnSpc>
        <a:spcBef>
          <a:spcPts val="427"/>
        </a:spcBef>
        <a:spcAft>
          <a:spcPts val="0"/>
        </a:spcAft>
        <a:buSzPct val="110000"/>
        <a:buFont typeface=".SF NS Symbols Regular"/>
        <a:buNone/>
        <a:defRPr sz="813" b="0" i="1" kern="600" spc="98" baseline="0">
          <a:solidFill>
            <a:schemeClr val="tx1">
              <a:lumMod val="50000"/>
              <a:lumOff val="50000"/>
            </a:schemeClr>
          </a:solidFill>
          <a:latin typeface="+mn-lt"/>
          <a:ea typeface="+mn-ea"/>
          <a:cs typeface="+mn-cs"/>
        </a:defRPr>
      </a:lvl8pPr>
      <a:lvl9pPr marL="0" indent="0" algn="l" defTabSz="742950" rtl="0" eaLnBrk="1" latinLnBrk="0" hangingPunct="1">
        <a:lnSpc>
          <a:spcPts val="894"/>
        </a:lnSpc>
        <a:spcBef>
          <a:spcPts val="427"/>
        </a:spcBef>
        <a:buFont typeface="Arial" panose="020B0604020202020204" pitchFamily="34" charset="0"/>
        <a:buNone/>
        <a:defRPr sz="650" b="0" i="1" kern="600" spc="98" baseline="0">
          <a:solidFill>
            <a:schemeClr val="tx1">
              <a:lumMod val="50000"/>
              <a:lumOff val="50000"/>
            </a:schemeClr>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userDrawn="1">
          <p15:clr>
            <a:srgbClr val="F26B43"/>
          </p15:clr>
        </p15:guide>
        <p15:guide id="3" pos="571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userDrawn="1">
          <p15:clr>
            <a:srgbClr val="F26B43"/>
          </p15:clr>
        </p15:guide>
        <p15:guide id="9" pos="116" userDrawn="1">
          <p15:clr>
            <a:srgbClr val="F26B43"/>
          </p15:clr>
        </p15:guide>
        <p15:guide id="11" orient="horz" pos="503" userDrawn="1">
          <p15:clr>
            <a:srgbClr val="F26B43"/>
          </p15:clr>
        </p15:guide>
        <p15:guide id="12" pos="6124"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5884" userDrawn="1">
          <p15:clr>
            <a:srgbClr val="F26B43"/>
          </p15:clr>
        </p15:guide>
        <p15:guide id="19" pos="3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235626" y="170924"/>
            <a:ext cx="511999"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3"/>
            </p:custDataLst>
            <p:extLst>
              <p:ext uri="{D42A27DB-BD31-4B8C-83A1-F6EECF244321}">
                <p14:modId xmlns:p14="http://schemas.microsoft.com/office/powerpoint/2010/main" val="1916441388"/>
              </p:ext>
            </p:extLst>
          </p:nvPr>
        </p:nvGraphicFramePr>
        <p:xfrm>
          <a:off x="1290" y="1588"/>
          <a:ext cx="1290" cy="1588"/>
        </p:xfrm>
        <a:graphic>
          <a:graphicData uri="http://schemas.openxmlformats.org/presentationml/2006/ole">
            <mc:AlternateContent xmlns:mc="http://schemas.openxmlformats.org/markup-compatibility/2006">
              <mc:Choice xmlns:v="urn:schemas-microsoft-com:vml" Requires="v">
                <p:oleObj spid="_x0000_s14438" name="think-cell Folie" r:id="rId16" imgW="384" imgH="385" progId="TCLayout.ActiveDocument.1">
                  <p:embed/>
                </p:oleObj>
              </mc:Choice>
              <mc:Fallback>
                <p:oleObj name="think-cell Folie" r:id="rId16"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7"/>
                      <a:stretch>
                        <a:fillRect/>
                      </a:stretch>
                    </p:blipFill>
                    <p:spPr>
                      <a:xfrm>
                        <a:off x="1290" y="1588"/>
                        <a:ext cx="1290"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4"/>
            </p:custDataLst>
          </p:nvPr>
        </p:nvSpPr>
        <p:spPr>
          <a:xfrm>
            <a:off x="0" y="0"/>
            <a:ext cx="128984"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1869"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564951" y="441325"/>
            <a:ext cx="77808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564952" y="1609726"/>
            <a:ext cx="8776097"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3349466" y="6490799"/>
            <a:ext cx="5723885" cy="144000"/>
          </a:xfrm>
          <a:prstGeom prst="rect">
            <a:avLst/>
          </a:prstGeom>
        </p:spPr>
        <p:txBody>
          <a:bodyPr vert="horz" wrap="none" lIns="0" tIns="0" rIns="0" bIns="0" rtlCol="0" anchor="b" anchorCtr="0"/>
          <a:lstStyle>
            <a:lvl1pPr algn="r">
              <a:defRPr lang="de-DE" sz="488" kern="600" cap="all" spc="73" baseline="0" smtClean="0">
                <a:solidFill>
                  <a:schemeClr val="tx1">
                    <a:tint val="75000"/>
                  </a:schemeClr>
                </a:solidFill>
                <a:latin typeface="+mn-lt"/>
                <a:ea typeface="+mn-ea"/>
                <a:cs typeface="+mn-cs"/>
              </a:defRPr>
            </a:lvl1pPr>
          </a:lstStyle>
          <a:p>
            <a:r>
              <a:rPr lang="en-DE"/>
              <a:t>Reduced single pass absorption ASDEX Upgrade</a:t>
            </a:r>
            <a:endParaRPr lang="de-DE" dirty="0"/>
          </a:p>
        </p:txBody>
      </p:sp>
      <p:sp>
        <p:nvSpPr>
          <p:cNvPr id="9" name="Fußzeilenplatzhalter 8"/>
          <p:cNvSpPr>
            <a:spLocks noGrp="1"/>
          </p:cNvSpPr>
          <p:nvPr>
            <p:ph type="ftr" sz="quarter" idx="3"/>
          </p:nvPr>
        </p:nvSpPr>
        <p:spPr>
          <a:xfrm>
            <a:off x="564951" y="6490800"/>
            <a:ext cx="4945261" cy="144000"/>
          </a:xfrm>
          <a:prstGeom prst="rect">
            <a:avLst/>
          </a:prstGeom>
        </p:spPr>
        <p:txBody>
          <a:bodyPr vert="horz" wrap="none" lIns="0" tIns="0" rIns="0" bIns="0" rtlCol="0" anchor="b" anchorCtr="0"/>
          <a:lstStyle>
            <a:lvl1pPr algn="l">
              <a:defRPr lang="de-DE" sz="488" kern="600" cap="all" spc="73" baseline="0">
                <a:solidFill>
                  <a:schemeClr val="tx1">
                    <a:tint val="75000"/>
                  </a:schemeClr>
                </a:solidFill>
                <a:latin typeface="+mn-lt"/>
                <a:ea typeface="+mn-ea"/>
                <a:cs typeface="+mn-cs"/>
              </a:defRPr>
            </a:lvl1pPr>
          </a:lstStyle>
          <a:p>
            <a:r>
              <a:rPr lang="de-DE"/>
              <a:t>Max-Planck-Institut für Plasmaphysik | Schubert M. | 2022-06-21</a:t>
            </a:r>
            <a:endParaRPr lang="de-DE" dirty="0"/>
          </a:p>
        </p:txBody>
      </p:sp>
      <p:sp>
        <p:nvSpPr>
          <p:cNvPr id="10" name="Foliennummernplatzhalter 9"/>
          <p:cNvSpPr>
            <a:spLocks noGrp="1"/>
          </p:cNvSpPr>
          <p:nvPr>
            <p:ph type="sldNum" sz="quarter" idx="4"/>
          </p:nvPr>
        </p:nvSpPr>
        <p:spPr>
          <a:xfrm>
            <a:off x="9073351" y="6490799"/>
            <a:ext cx="267698" cy="144000"/>
          </a:xfrm>
          <a:prstGeom prst="rect">
            <a:avLst/>
          </a:prstGeom>
        </p:spPr>
        <p:txBody>
          <a:bodyPr vert="horz" wrap="none" lIns="0" tIns="0" rIns="0" bIns="0" rtlCol="0" anchor="b" anchorCtr="0"/>
          <a:lstStyle>
            <a:lvl1pPr algn="r">
              <a:defRPr lang="de-DE" sz="488" kern="600" cap="all" spc="73"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1304249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Lst>
  <p:hf hdr="0"/>
  <p:txStyles>
    <p:titleStyle>
      <a:lvl1pPr algn="l" defTabSz="742950" rtl="0" eaLnBrk="1" latinLnBrk="0" hangingPunct="1">
        <a:lnSpc>
          <a:spcPts val="2275"/>
        </a:lnSpc>
        <a:spcBef>
          <a:spcPct val="0"/>
        </a:spcBef>
        <a:spcAft>
          <a:spcPts val="1463"/>
        </a:spcAft>
        <a:buNone/>
        <a:defRPr sz="2031" b="1" kern="600" cap="none" spc="0" baseline="0">
          <a:solidFill>
            <a:srgbClr val="005555"/>
          </a:solidFill>
          <a:latin typeface="+mj-lt"/>
          <a:ea typeface="+mj-ea"/>
          <a:cs typeface="+mj-cs"/>
        </a:defRPr>
      </a:lvl1pPr>
    </p:titleStyle>
    <p:bodyStyle>
      <a:lvl1pPr marL="0" marR="0" indent="0" algn="l" defTabSz="742950" rtl="0" eaLnBrk="1" fontAlgn="auto" latinLnBrk="0" hangingPunct="1">
        <a:lnSpc>
          <a:spcPct val="120000"/>
        </a:lnSpc>
        <a:spcBef>
          <a:spcPts val="488"/>
        </a:spcBef>
        <a:spcAft>
          <a:spcPts val="0"/>
        </a:spcAft>
        <a:buClrTx/>
        <a:buSzTx/>
        <a:buFont typeface="Arial" panose="020B0604020202020204" pitchFamily="34" charset="0"/>
        <a:buNone/>
        <a:tabLst/>
        <a:defRPr lang="de-DE" sz="1463" b="1" i="0" kern="600" spc="33" baseline="0" dirty="0" smtClean="0">
          <a:solidFill>
            <a:srgbClr val="005555"/>
          </a:solidFill>
          <a:latin typeface="+mn-lt"/>
          <a:ea typeface="+mn-ea"/>
          <a:cs typeface="+mn-cs"/>
        </a:defRPr>
      </a:lvl1pPr>
      <a:lvl2pPr marL="0" indent="0" algn="l" defTabSz="742950" rtl="0" eaLnBrk="1" latinLnBrk="0" hangingPunct="1">
        <a:lnSpc>
          <a:spcPct val="120000"/>
        </a:lnSpc>
        <a:spcBef>
          <a:spcPts val="488"/>
        </a:spcBef>
        <a:spcAft>
          <a:spcPts val="0"/>
        </a:spcAft>
        <a:buFont typeface="Arial" panose="020B0604020202020204" pitchFamily="34" charset="0"/>
        <a:buNone/>
        <a:defRPr sz="1463" kern="600" spc="33" baseline="0">
          <a:solidFill>
            <a:schemeClr val="tx1"/>
          </a:solidFill>
          <a:latin typeface="+mn-lt"/>
          <a:ea typeface="+mn-ea"/>
          <a:cs typeface="+mn-cs"/>
        </a:defRPr>
      </a:lvl2pPr>
      <a:lvl3pPr marL="145753" indent="-145753" algn="l" defTabSz="742950" rtl="0" eaLnBrk="1" latinLnBrk="0" hangingPunct="1">
        <a:lnSpc>
          <a:spcPct val="120000"/>
        </a:lnSpc>
        <a:spcBef>
          <a:spcPts val="488"/>
        </a:spcBef>
        <a:buFont typeface="Arial" panose="020B0604020202020204" pitchFamily="34" charset="0"/>
        <a:buChar char="•"/>
        <a:defRPr sz="1463" b="1" kern="400" spc="33" baseline="0">
          <a:solidFill>
            <a:schemeClr val="accent3"/>
          </a:solidFill>
          <a:latin typeface="+mn-lt"/>
          <a:ea typeface="+mn-ea"/>
          <a:cs typeface="+mn-cs"/>
        </a:defRPr>
      </a:lvl3pPr>
      <a:lvl4pPr marL="145753" indent="-145753" algn="l" defTabSz="742950" rtl="0" eaLnBrk="1" latinLnBrk="0" hangingPunct="1">
        <a:lnSpc>
          <a:spcPct val="120000"/>
        </a:lnSpc>
        <a:spcBef>
          <a:spcPts val="488"/>
        </a:spcBef>
        <a:buFont typeface="Arial" panose="020B0604020202020204" pitchFamily="34" charset="0"/>
        <a:buChar char="•"/>
        <a:defRPr sz="1463" kern="600" spc="33" baseline="0">
          <a:solidFill>
            <a:schemeClr val="tx1"/>
          </a:solidFill>
          <a:latin typeface="+mn-lt"/>
          <a:ea typeface="+mn-ea"/>
          <a:cs typeface="+mn-cs"/>
        </a:defRPr>
      </a:lvl4pPr>
      <a:lvl5pPr marL="290215" indent="-145753" algn="l" defTabSz="742950" rtl="0" eaLnBrk="1" latinLnBrk="0" hangingPunct="1">
        <a:lnSpc>
          <a:spcPct val="120000"/>
        </a:lnSpc>
        <a:spcBef>
          <a:spcPts val="488"/>
        </a:spcBef>
        <a:buFont typeface="Arial" panose="020B0604020202020204" pitchFamily="34" charset="0"/>
        <a:buChar char="•"/>
        <a:defRPr lang="de-DE" sz="1463" b="0" i="0" kern="600" spc="33" baseline="0" dirty="0" smtClean="0">
          <a:solidFill>
            <a:schemeClr val="tx1"/>
          </a:solidFill>
          <a:latin typeface="+mn-lt"/>
          <a:ea typeface="+mn-ea"/>
          <a:cs typeface="+mn-cs"/>
        </a:defRPr>
      </a:lvl5pPr>
      <a:lvl6pPr marL="524672" indent="-232172" algn="l" defTabSz="742950" rtl="0" eaLnBrk="1" latinLnBrk="0" hangingPunct="1">
        <a:lnSpc>
          <a:spcPct val="100000"/>
        </a:lnSpc>
        <a:spcBef>
          <a:spcPts val="244"/>
        </a:spcBef>
        <a:spcAft>
          <a:spcPts val="0"/>
        </a:spcAft>
        <a:buClr>
          <a:schemeClr val="tx1"/>
        </a:buClr>
        <a:buSzPct val="110000"/>
        <a:buFont typeface="Symbol" panose="05050102010706020507" pitchFamily="18" charset="2"/>
        <a:buChar char=""/>
        <a:defRPr sz="1463" b="0" i="0" kern="600" spc="33" baseline="0">
          <a:solidFill>
            <a:schemeClr val="tx1"/>
          </a:solidFill>
          <a:latin typeface="+mn-lt"/>
          <a:ea typeface="+mn-ea"/>
          <a:cs typeface="+mn-cs"/>
        </a:defRPr>
      </a:lvl6pPr>
      <a:lvl7pPr marL="0" indent="175419" algn="l" defTabSz="742950" rtl="0" eaLnBrk="1" latinLnBrk="0" hangingPunct="1">
        <a:lnSpc>
          <a:spcPct val="100000"/>
        </a:lnSpc>
        <a:spcBef>
          <a:spcPts val="488"/>
        </a:spcBef>
        <a:spcAft>
          <a:spcPts val="0"/>
        </a:spcAft>
        <a:buClr>
          <a:schemeClr val="tx2"/>
        </a:buClr>
        <a:buFont typeface="Wingdings 3" panose="05040102010807070707" pitchFamily="18" charset="2"/>
        <a:buChar char=""/>
        <a:defRPr sz="1219" b="0" i="1" kern="600" spc="33" baseline="0">
          <a:solidFill>
            <a:schemeClr val="tx2"/>
          </a:solidFill>
          <a:latin typeface="+mn-lt"/>
          <a:ea typeface="+mn-ea"/>
          <a:cs typeface="+mn-cs"/>
        </a:defRPr>
      </a:lvl7pPr>
      <a:lvl8pPr marL="0" indent="0" algn="l" defTabSz="742950" rtl="0" eaLnBrk="1" latinLnBrk="0" hangingPunct="1">
        <a:lnSpc>
          <a:spcPct val="100000"/>
        </a:lnSpc>
        <a:spcBef>
          <a:spcPts val="427"/>
        </a:spcBef>
        <a:spcAft>
          <a:spcPts val="0"/>
        </a:spcAft>
        <a:buSzPct val="110000"/>
        <a:buFont typeface=".SF NS Symbols Regular"/>
        <a:buNone/>
        <a:defRPr sz="813" b="0" i="1" kern="600" spc="98" baseline="0">
          <a:solidFill>
            <a:schemeClr val="tx1">
              <a:lumMod val="50000"/>
              <a:lumOff val="50000"/>
            </a:schemeClr>
          </a:solidFill>
          <a:latin typeface="+mn-lt"/>
          <a:ea typeface="+mn-ea"/>
          <a:cs typeface="+mn-cs"/>
        </a:defRPr>
      </a:lvl8pPr>
      <a:lvl9pPr marL="0" indent="0" algn="l" defTabSz="742950" rtl="0" eaLnBrk="1" latinLnBrk="0" hangingPunct="1">
        <a:lnSpc>
          <a:spcPts val="894"/>
        </a:lnSpc>
        <a:spcBef>
          <a:spcPts val="427"/>
        </a:spcBef>
        <a:buFont typeface="Arial" panose="020B0604020202020204" pitchFamily="34" charset="0"/>
        <a:buNone/>
        <a:defRPr sz="650" b="0" i="1" kern="600" spc="98" baseline="0">
          <a:solidFill>
            <a:schemeClr val="tx1">
              <a:lumMod val="50000"/>
              <a:lumOff val="50000"/>
            </a:schemeClr>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userDrawn="1">
          <p15:clr>
            <a:srgbClr val="F26B43"/>
          </p15:clr>
        </p15:guide>
        <p15:guide id="3" pos="571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userDrawn="1">
          <p15:clr>
            <a:srgbClr val="F26B43"/>
          </p15:clr>
        </p15:guide>
        <p15:guide id="9" pos="116" userDrawn="1">
          <p15:clr>
            <a:srgbClr val="F26B43"/>
          </p15:clr>
        </p15:guide>
        <p15:guide id="11" orient="horz" pos="503" userDrawn="1">
          <p15:clr>
            <a:srgbClr val="F26B43"/>
          </p15:clr>
        </p15:guide>
        <p15:guide id="12" pos="6124"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5884" userDrawn="1">
          <p15:clr>
            <a:srgbClr val="F26B43"/>
          </p15:clr>
        </p15:guide>
        <p15:guide id="19" pos="35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xml"/><Relationship Id="rId1" Type="http://schemas.openxmlformats.org/officeDocument/2006/relationships/vmlDrawing" Target="../drawings/vmlDrawing15.vml"/><Relationship Id="rId5" Type="http://schemas.openxmlformats.org/officeDocument/2006/relationships/image" Target="../media/image21.png"/><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a:xfrm>
            <a:off x="1096978" y="4108865"/>
            <a:ext cx="6346805" cy="1523348"/>
          </a:xfrm>
        </p:spPr>
        <p:txBody>
          <a:bodyPr anchor="ctr">
            <a:noAutofit/>
          </a:bodyPr>
          <a:lstStyle/>
          <a:p>
            <a:pPr>
              <a:lnSpc>
                <a:spcPct val="150000"/>
              </a:lnSpc>
              <a:spcBef>
                <a:spcPts val="0"/>
              </a:spcBef>
            </a:pPr>
            <a:r>
              <a:rPr lang="en-GB" sz="1400" dirty="0"/>
              <a:t>  Max-Planck-</a:t>
            </a:r>
            <a:r>
              <a:rPr lang="en-GB" sz="1400" dirty="0" err="1"/>
              <a:t>Institut</a:t>
            </a:r>
            <a:r>
              <a:rPr lang="en-GB" sz="1400" dirty="0"/>
              <a:t> </a:t>
            </a:r>
            <a:r>
              <a:rPr lang="en-GB" sz="1400" dirty="0" err="1"/>
              <a:t>für</a:t>
            </a:r>
            <a:r>
              <a:rPr lang="en-GB" sz="1400" dirty="0"/>
              <a:t> </a:t>
            </a:r>
            <a:r>
              <a:rPr lang="en-GB" sz="1400" dirty="0" err="1"/>
              <a:t>Plasmaphysik</a:t>
            </a:r>
            <a:r>
              <a:rPr lang="en-GB" sz="1400" dirty="0"/>
              <a:t>, </a:t>
            </a:r>
            <a:r>
              <a:rPr lang="en-GB" sz="1400" dirty="0" err="1"/>
              <a:t>Garching</a:t>
            </a:r>
            <a:endParaRPr lang="en-GB" sz="1400" dirty="0"/>
          </a:p>
          <a:p>
            <a:pPr>
              <a:spcBef>
                <a:spcPts val="0"/>
              </a:spcBef>
            </a:pPr>
            <a:r>
              <a:rPr lang="en-US" sz="1400" baseline="30000" dirty="0"/>
              <a:t>1</a:t>
            </a:r>
            <a:r>
              <a:rPr lang="en-US" sz="1400" dirty="0"/>
              <a:t> Institute for Laser, Plasma and Radiation Physics, </a:t>
            </a:r>
            <a:r>
              <a:rPr lang="en-US" sz="1400" dirty="0" err="1"/>
              <a:t>Magurele</a:t>
            </a:r>
            <a:r>
              <a:rPr lang="en-US" sz="1400" dirty="0"/>
              <a:t>, Romania</a:t>
            </a:r>
          </a:p>
          <a:p>
            <a:pPr>
              <a:spcBef>
                <a:spcPts val="0"/>
              </a:spcBef>
            </a:pPr>
            <a:r>
              <a:rPr lang="de-DE" sz="1400" baseline="30000" dirty="0"/>
              <a:t>2</a:t>
            </a:r>
            <a:r>
              <a:rPr lang="de-DE" sz="1400" dirty="0"/>
              <a:t> Institut für Grenzflächenverfahrenstechnik und Plasmatechnologie, Stuttgart</a:t>
            </a:r>
          </a:p>
          <a:p>
            <a:pPr>
              <a:spcBef>
                <a:spcPts val="0"/>
              </a:spcBef>
            </a:pPr>
            <a:r>
              <a:rPr lang="de-DE" sz="1400" baseline="30000" dirty="0"/>
              <a:t>3</a:t>
            </a:r>
            <a:r>
              <a:rPr lang="de-DE" sz="1400" dirty="0"/>
              <a:t> See </a:t>
            </a:r>
            <a:r>
              <a:rPr lang="de-DE" sz="1400" dirty="0" err="1"/>
              <a:t>author</a:t>
            </a:r>
            <a:r>
              <a:rPr lang="de-DE" sz="1400" dirty="0"/>
              <a:t> </a:t>
            </a:r>
            <a:r>
              <a:rPr lang="de-DE" sz="1400" dirty="0" err="1"/>
              <a:t>list</a:t>
            </a:r>
            <a:r>
              <a:rPr lang="de-DE" sz="1400" dirty="0"/>
              <a:t> </a:t>
            </a:r>
            <a:r>
              <a:rPr lang="de-DE" sz="1400" dirty="0" err="1"/>
              <a:t>of</a:t>
            </a:r>
            <a:r>
              <a:rPr lang="de-DE" sz="1400" dirty="0"/>
              <a:t> </a:t>
            </a:r>
            <a:r>
              <a:rPr lang="de-DE" sz="1400" i="1" dirty="0"/>
              <a:t>U. </a:t>
            </a:r>
            <a:r>
              <a:rPr lang="de-DE" sz="1400" i="1" dirty="0" err="1"/>
              <a:t>Stroth</a:t>
            </a:r>
            <a:r>
              <a:rPr lang="de-DE" sz="1400" i="1" dirty="0"/>
              <a:t> et al. 2022 </a:t>
            </a:r>
            <a:r>
              <a:rPr lang="de-DE" sz="1400" i="1" dirty="0" err="1"/>
              <a:t>Nucl</a:t>
            </a:r>
            <a:r>
              <a:rPr lang="de-DE" sz="1400" i="1" dirty="0"/>
              <a:t>. Fusion </a:t>
            </a:r>
            <a:r>
              <a:rPr lang="de-DE" sz="1400" b="1" i="1" dirty="0"/>
              <a:t>62</a:t>
            </a:r>
            <a:r>
              <a:rPr lang="de-DE" sz="1400" i="1" dirty="0"/>
              <a:t> 042006</a:t>
            </a:r>
            <a:endParaRPr lang="en-GB" sz="1400" i="1" dirty="0"/>
          </a:p>
        </p:txBody>
      </p:sp>
      <p:sp>
        <p:nvSpPr>
          <p:cNvPr id="7" name="Titel 6"/>
          <p:cNvSpPr>
            <a:spLocks noGrp="1"/>
          </p:cNvSpPr>
          <p:nvPr>
            <p:ph type="title"/>
          </p:nvPr>
        </p:nvSpPr>
        <p:spPr>
          <a:xfrm>
            <a:off x="1013853" y="2172781"/>
            <a:ext cx="6562604" cy="1876706"/>
          </a:xfrm>
        </p:spPr>
        <p:txBody>
          <a:bodyPr/>
          <a:lstStyle/>
          <a:p>
            <a:r>
              <a:rPr lang="en-US" dirty="0"/>
              <a:t>Experiments with reduced single pass absorption at ASDEX Upgrade - instrumentation and applications</a:t>
            </a:r>
            <a:br>
              <a:rPr lang="en-GB" dirty="0"/>
            </a:br>
            <a:br>
              <a:rPr lang="en-GB" dirty="0"/>
            </a:br>
            <a:r>
              <a:rPr lang="en-GB" sz="1400" b="0" dirty="0">
                <a:latin typeface="+mn-lt"/>
              </a:rPr>
              <a:t>Martin Schubert, J. </a:t>
            </a:r>
            <a:r>
              <a:rPr lang="en-GB" sz="1400" b="0" dirty="0" err="1">
                <a:latin typeface="+mn-lt"/>
              </a:rPr>
              <a:t>Stober</a:t>
            </a:r>
            <a:r>
              <a:rPr lang="en-GB" sz="1400" b="0" dirty="0">
                <a:latin typeface="+mn-lt"/>
              </a:rPr>
              <a:t>, A. Herrmann, E. </a:t>
            </a:r>
            <a:r>
              <a:rPr lang="en-GB" sz="1400" b="0" dirty="0" err="1">
                <a:latin typeface="+mn-lt"/>
              </a:rPr>
              <a:t>Grigore</a:t>
            </a:r>
            <a:r>
              <a:rPr lang="en-US" sz="1400" baseline="30000" dirty="0"/>
              <a:t> 1</a:t>
            </a:r>
            <a:r>
              <a:rPr lang="en-GB" sz="1400" b="0" dirty="0">
                <a:latin typeface="+mn-lt"/>
              </a:rPr>
              <a:t>, W. </a:t>
            </a:r>
            <a:r>
              <a:rPr lang="en-GB" sz="1400" b="0" dirty="0" err="1">
                <a:latin typeface="+mn-lt"/>
              </a:rPr>
              <a:t>Kasparek</a:t>
            </a:r>
            <a:r>
              <a:rPr lang="de-DE" sz="1400" baseline="30000" dirty="0"/>
              <a:t> 2</a:t>
            </a:r>
            <a:r>
              <a:rPr lang="en-GB" sz="1400" b="0" dirty="0">
                <a:latin typeface="+mn-lt"/>
              </a:rPr>
              <a:t>, C. </a:t>
            </a:r>
            <a:r>
              <a:rPr lang="en-GB" sz="1400" b="0" dirty="0" err="1">
                <a:latin typeface="+mn-lt"/>
              </a:rPr>
              <a:t>Lechte</a:t>
            </a:r>
            <a:r>
              <a:rPr lang="de-DE" sz="1400" baseline="30000" dirty="0"/>
              <a:t> 2</a:t>
            </a:r>
            <a:r>
              <a:rPr lang="en-GB" sz="1400" b="0" dirty="0">
                <a:latin typeface="+mn-lt"/>
              </a:rPr>
              <a:t>,</a:t>
            </a:r>
            <a:br>
              <a:rPr lang="en-GB" sz="1400" b="0" dirty="0">
                <a:latin typeface="+mn-lt"/>
              </a:rPr>
            </a:br>
            <a:r>
              <a:rPr lang="en-GB" sz="1400" b="0" dirty="0">
                <a:latin typeface="+mn-lt"/>
              </a:rPr>
              <a:t>F. Monaco, B. </a:t>
            </a:r>
            <a:r>
              <a:rPr lang="en-GB" sz="1400" b="0" dirty="0" err="1">
                <a:latin typeface="+mn-lt"/>
              </a:rPr>
              <a:t>Petzold</a:t>
            </a:r>
            <a:r>
              <a:rPr lang="en-GB" sz="1400" b="0" dirty="0">
                <a:latin typeface="+mn-lt"/>
              </a:rPr>
              <a:t>, B. </a:t>
            </a:r>
            <a:r>
              <a:rPr lang="en-GB" sz="1400" b="0" dirty="0" err="1">
                <a:latin typeface="+mn-lt"/>
              </a:rPr>
              <a:t>Plaum</a:t>
            </a:r>
            <a:r>
              <a:rPr lang="de-DE" sz="1400" baseline="30000" dirty="0"/>
              <a:t> 2</a:t>
            </a:r>
            <a:r>
              <a:rPr lang="en-GB" sz="1400" b="0" dirty="0">
                <a:latin typeface="+mn-lt"/>
              </a:rPr>
              <a:t>, E. </a:t>
            </a:r>
            <a:r>
              <a:rPr lang="en-GB" sz="1400" b="0" dirty="0" err="1">
                <a:latin typeface="+mn-lt"/>
              </a:rPr>
              <a:t>Poli</a:t>
            </a:r>
            <a:r>
              <a:rPr lang="en-GB" sz="1400" b="0" dirty="0">
                <a:latin typeface="+mn-lt"/>
              </a:rPr>
              <a:t>, C. </a:t>
            </a:r>
            <a:r>
              <a:rPr lang="en-GB" sz="1400" b="0" dirty="0" err="1">
                <a:latin typeface="+mn-lt"/>
              </a:rPr>
              <a:t>Ruset</a:t>
            </a:r>
            <a:r>
              <a:rPr lang="en-US" sz="1400" baseline="30000" dirty="0"/>
              <a:t> 1</a:t>
            </a:r>
            <a:r>
              <a:rPr lang="en-GB" sz="1400" b="0" dirty="0">
                <a:latin typeface="+mn-lt"/>
              </a:rPr>
              <a:t>, S. </a:t>
            </a:r>
            <a:r>
              <a:rPr lang="en-GB" sz="1400" b="0" dirty="0" err="1">
                <a:latin typeface="+mn-lt"/>
              </a:rPr>
              <a:t>Vorbrugg</a:t>
            </a:r>
            <a:r>
              <a:rPr lang="en-GB" sz="1400" b="0" dirty="0">
                <a:latin typeface="+mn-lt"/>
              </a:rPr>
              <a:t>, D. Wagner, ASDEX Upgrade Team</a:t>
            </a:r>
            <a:r>
              <a:rPr lang="de-DE" sz="1400" baseline="30000" dirty="0"/>
              <a:t> 3</a:t>
            </a:r>
            <a:endParaRPr lang="en-GB" sz="1400" b="0" dirty="0">
              <a:latin typeface="+mn-lt"/>
            </a:endParaRPr>
          </a:p>
        </p:txBody>
      </p:sp>
      <p:sp>
        <p:nvSpPr>
          <p:cNvPr id="3" name="Datumsplatzhalter 2"/>
          <p:cNvSpPr>
            <a:spLocks noGrp="1"/>
          </p:cNvSpPr>
          <p:nvPr>
            <p:ph type="dt" sz="half" idx="10"/>
          </p:nvPr>
        </p:nvSpPr>
        <p:spPr/>
        <p:txBody>
          <a:bodyPr/>
          <a:lstStyle/>
          <a:p>
            <a:r>
              <a:rPr lang="en-DE"/>
              <a:t>Reduced single pass absorption ASDEX Upgrade</a:t>
            </a:r>
            <a:endParaRPr lang="de-DE" dirty="0"/>
          </a:p>
        </p:txBody>
      </p:sp>
      <p:sp>
        <p:nvSpPr>
          <p:cNvPr id="2" name="Fußzeilenplatzhalter 1"/>
          <p:cNvSpPr>
            <a:spLocks noGrp="1"/>
          </p:cNvSpPr>
          <p:nvPr>
            <p:ph type="ftr" sz="quarter" idx="11"/>
          </p:nvPr>
        </p:nvSpPr>
        <p:spPr/>
        <p:txBody>
          <a:bodyPr/>
          <a:lstStyle/>
          <a:p>
            <a:r>
              <a:rPr lang="de-DE"/>
              <a:t>Max-Planck-Institut für Plasmaphysik | Schubert M. | 2022-06-21</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spTree>
    <p:extLst>
      <p:ext uri="{BB962C8B-B14F-4D97-AF65-F5344CB8AC3E}">
        <p14:creationId xmlns:p14="http://schemas.microsoft.com/office/powerpoint/2010/main" val="49350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7AC535-F1EB-41FC-801C-82479754E797}"/>
              </a:ext>
            </a:extLst>
          </p:cNvPr>
          <p:cNvSpPr>
            <a:spLocks noGrp="1"/>
          </p:cNvSpPr>
          <p:nvPr>
            <p:ph type="title"/>
          </p:nvPr>
        </p:nvSpPr>
        <p:spPr>
          <a:xfrm>
            <a:off x="564953" y="441325"/>
            <a:ext cx="7780883" cy="393562"/>
          </a:xfrm>
        </p:spPr>
        <p:txBody>
          <a:bodyPr/>
          <a:lstStyle/>
          <a:p>
            <a:r>
              <a:rPr lang="en-US" sz="2500" dirty="0"/>
              <a:t>Data evaluation</a:t>
            </a:r>
            <a:endParaRPr lang="en-DE" sz="2500" dirty="0"/>
          </a:p>
        </p:txBody>
      </p:sp>
      <p:sp>
        <p:nvSpPr>
          <p:cNvPr id="4" name="Date Placeholder 3">
            <a:extLst>
              <a:ext uri="{FF2B5EF4-FFF2-40B4-BE49-F238E27FC236}">
                <a16:creationId xmlns:a16="http://schemas.microsoft.com/office/drawing/2014/main" id="{8166E221-5DE9-4F0A-BAFD-2A6DBFB2262E}"/>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C0A87746-C976-41B3-842A-0DE77034BE21}"/>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BAC7FF43-AE20-4634-A647-B93FCD9B333F}"/>
              </a:ext>
            </a:extLst>
          </p:cNvPr>
          <p:cNvSpPr>
            <a:spLocks noGrp="1"/>
          </p:cNvSpPr>
          <p:nvPr>
            <p:ph type="sldNum" sz="quarter" idx="16"/>
          </p:nvPr>
        </p:nvSpPr>
        <p:spPr/>
        <p:txBody>
          <a:bodyPr/>
          <a:lstStyle/>
          <a:p>
            <a:fld id="{ECE691D0-CC49-4FC7-9C4D-6112B0CB3A76}" type="slidenum">
              <a:rPr lang="de-DE" smtClean="0"/>
              <a:pPr/>
              <a:t>10</a:t>
            </a:fld>
            <a:endParaRPr lang="de-DE" dirty="0"/>
          </a:p>
        </p:txBody>
      </p:sp>
      <p:sp>
        <p:nvSpPr>
          <p:cNvPr id="8" name="Rectangle 7">
            <a:extLst>
              <a:ext uri="{FF2B5EF4-FFF2-40B4-BE49-F238E27FC236}">
                <a16:creationId xmlns:a16="http://schemas.microsoft.com/office/drawing/2014/main" id="{749D99E9-C3AF-4864-B139-F0392F9FFE4C}"/>
              </a:ext>
            </a:extLst>
          </p:cNvPr>
          <p:cNvSpPr/>
          <p:nvPr/>
        </p:nvSpPr>
        <p:spPr>
          <a:xfrm>
            <a:off x="3273283" y="4763472"/>
            <a:ext cx="590550" cy="306567"/>
          </a:xfrm>
          <a:prstGeom prst="rect">
            <a:avLst/>
          </a:prstGeom>
          <a:noFill/>
          <a:ln w="2540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9" name="Rectangle 8">
            <a:extLst>
              <a:ext uri="{FF2B5EF4-FFF2-40B4-BE49-F238E27FC236}">
                <a16:creationId xmlns:a16="http://schemas.microsoft.com/office/drawing/2014/main" id="{C07588A2-E4BB-428C-9FA8-DFDEA847FBE4}"/>
              </a:ext>
            </a:extLst>
          </p:cNvPr>
          <p:cNvSpPr/>
          <p:nvPr/>
        </p:nvSpPr>
        <p:spPr>
          <a:xfrm>
            <a:off x="3273283" y="5248634"/>
            <a:ext cx="590550" cy="306567"/>
          </a:xfrm>
          <a:prstGeom prst="rect">
            <a:avLst/>
          </a:prstGeom>
          <a:noFill/>
          <a:ln w="2540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cxnSp>
        <p:nvCxnSpPr>
          <p:cNvPr id="10" name="Straight Connector 9">
            <a:extLst>
              <a:ext uri="{FF2B5EF4-FFF2-40B4-BE49-F238E27FC236}">
                <a16:creationId xmlns:a16="http://schemas.microsoft.com/office/drawing/2014/main" id="{E7620472-D608-4280-9803-F4082DC03024}"/>
              </a:ext>
            </a:extLst>
          </p:cNvPr>
          <p:cNvCxnSpPr/>
          <p:nvPr/>
        </p:nvCxnSpPr>
        <p:spPr>
          <a:xfrm>
            <a:off x="3273283" y="5159030"/>
            <a:ext cx="842963" cy="0"/>
          </a:xfrm>
          <a:prstGeom prst="line">
            <a:avLst/>
          </a:prstGeom>
          <a:ln w="2540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6DE59D7-5917-40ED-8177-6850AB933D8F}"/>
              </a:ext>
            </a:extLst>
          </p:cNvPr>
          <p:cNvSpPr/>
          <p:nvPr/>
        </p:nvSpPr>
        <p:spPr>
          <a:xfrm>
            <a:off x="4113864" y="5069426"/>
            <a:ext cx="895350" cy="179208"/>
          </a:xfrm>
          <a:prstGeom prst="roundRect">
            <a:avLst/>
          </a:prstGeom>
          <a:solidFill>
            <a:srgbClr val="A7A7A8"/>
          </a:solidFill>
          <a:ln w="19050" cmpd="sng">
            <a:solidFill>
              <a:schemeClr val="accent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14" name="Arrow: Right 13">
            <a:extLst>
              <a:ext uri="{FF2B5EF4-FFF2-40B4-BE49-F238E27FC236}">
                <a16:creationId xmlns:a16="http://schemas.microsoft.com/office/drawing/2014/main" id="{A855B92A-54C2-433E-8C5C-A594874D1350}"/>
              </a:ext>
            </a:extLst>
          </p:cNvPr>
          <p:cNvSpPr/>
          <p:nvPr/>
        </p:nvSpPr>
        <p:spPr>
          <a:xfrm>
            <a:off x="2470182" y="5016803"/>
            <a:ext cx="546031" cy="284454"/>
          </a:xfrm>
          <a:prstGeom prst="rightArrow">
            <a:avLst/>
          </a:prstGeom>
          <a:noFill/>
          <a:ln w="254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21" name="Freeform: Shape 20">
            <a:extLst>
              <a:ext uri="{FF2B5EF4-FFF2-40B4-BE49-F238E27FC236}">
                <a16:creationId xmlns:a16="http://schemas.microsoft.com/office/drawing/2014/main" id="{F34E8681-6E1F-4E39-BFF5-D4581E14270E}"/>
              </a:ext>
            </a:extLst>
          </p:cNvPr>
          <p:cNvSpPr/>
          <p:nvPr/>
        </p:nvSpPr>
        <p:spPr>
          <a:xfrm>
            <a:off x="437401" y="4930002"/>
            <a:ext cx="1828800" cy="517871"/>
          </a:xfrm>
          <a:custGeom>
            <a:avLst/>
            <a:gdLst>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86679 w 1828800"/>
              <a:gd name="connsiteY7" fmla="*/ 13252 h 516835"/>
              <a:gd name="connsiteX8" fmla="*/ 108667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8667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6762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4857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53341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417983 w 1828800"/>
              <a:gd name="connsiteY10" fmla="*/ 26504 h 521598"/>
              <a:gd name="connsiteX11" fmla="*/ 1603513 w 1828800"/>
              <a:gd name="connsiteY11" fmla="*/ 26504 h 521598"/>
              <a:gd name="connsiteX12" fmla="*/ 1603513 w 1828800"/>
              <a:gd name="connsiteY12" fmla="*/ 516835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603513 w 1828800"/>
              <a:gd name="connsiteY11" fmla="*/ 26504 h 521598"/>
              <a:gd name="connsiteX12" fmla="*/ 1603513 w 1828800"/>
              <a:gd name="connsiteY12" fmla="*/ 516835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603513 w 1828800"/>
              <a:gd name="connsiteY12" fmla="*/ 516835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523669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523669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80367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80367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7496 w 1828800"/>
              <a:gd name="connsiteY9" fmla="*/ 519217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80367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4 w 1828800"/>
              <a:gd name="connsiteY9" fmla="*/ 516835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16835"/>
              <a:gd name="connsiteX1" fmla="*/ 280367 w 1828800"/>
              <a:gd name="connsiteY1" fmla="*/ 516835 h 516835"/>
              <a:gd name="connsiteX2" fmla="*/ 285129 w 1828800"/>
              <a:gd name="connsiteY2" fmla="*/ 0 h 516835"/>
              <a:gd name="connsiteX3" fmla="*/ 528431 w 1828800"/>
              <a:gd name="connsiteY3" fmla="*/ 0 h 516835"/>
              <a:gd name="connsiteX4" fmla="*/ 523668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53341 w 1828800"/>
              <a:gd name="connsiteY8" fmla="*/ 516835 h 516835"/>
              <a:gd name="connsiteX9" fmla="*/ 1322734 w 1828800"/>
              <a:gd name="connsiteY9" fmla="*/ 516835 h 516835"/>
              <a:gd name="connsiteX10" fmla="*/ 1327495 w 1828800"/>
              <a:gd name="connsiteY10" fmla="*/ 16979 h 516835"/>
              <a:gd name="connsiteX11" fmla="*/ 1546363 w 1828800"/>
              <a:gd name="connsiteY11" fmla="*/ 12216 h 516835"/>
              <a:gd name="connsiteX12" fmla="*/ 1546363 w 1828800"/>
              <a:gd name="connsiteY12" fmla="*/ 516835 h 516835"/>
              <a:gd name="connsiteX13" fmla="*/ 1828800 w 1828800"/>
              <a:gd name="connsiteY13" fmla="*/ 516835 h 516835"/>
              <a:gd name="connsiteX0" fmla="*/ 0 w 1828800"/>
              <a:gd name="connsiteY0" fmla="*/ 517870 h 517870"/>
              <a:gd name="connsiteX1" fmla="*/ 280367 w 1828800"/>
              <a:gd name="connsiteY1" fmla="*/ 517870 h 517870"/>
              <a:gd name="connsiteX2" fmla="*/ 285129 w 1828800"/>
              <a:gd name="connsiteY2" fmla="*/ 1035 h 517870"/>
              <a:gd name="connsiteX3" fmla="*/ 528431 w 1828800"/>
              <a:gd name="connsiteY3" fmla="*/ 1035 h 517870"/>
              <a:gd name="connsiteX4" fmla="*/ 523668 w 1828800"/>
              <a:gd name="connsiteY4" fmla="*/ 517870 h 517870"/>
              <a:gd name="connsiteX5" fmla="*/ 821635 w 1828800"/>
              <a:gd name="connsiteY5" fmla="*/ 517870 h 517870"/>
              <a:gd name="connsiteX6" fmla="*/ 821635 w 1828800"/>
              <a:gd name="connsiteY6" fmla="*/ 0 h 517870"/>
              <a:gd name="connsiteX7" fmla="*/ 1053342 w 1828800"/>
              <a:gd name="connsiteY7" fmla="*/ 14287 h 517870"/>
              <a:gd name="connsiteX8" fmla="*/ 1053341 w 1828800"/>
              <a:gd name="connsiteY8" fmla="*/ 517870 h 517870"/>
              <a:gd name="connsiteX9" fmla="*/ 1322734 w 1828800"/>
              <a:gd name="connsiteY9" fmla="*/ 517870 h 517870"/>
              <a:gd name="connsiteX10" fmla="*/ 1327495 w 1828800"/>
              <a:gd name="connsiteY10" fmla="*/ 18014 h 517870"/>
              <a:gd name="connsiteX11" fmla="*/ 1546363 w 1828800"/>
              <a:gd name="connsiteY11" fmla="*/ 13251 h 517870"/>
              <a:gd name="connsiteX12" fmla="*/ 1546363 w 1828800"/>
              <a:gd name="connsiteY12" fmla="*/ 517870 h 517870"/>
              <a:gd name="connsiteX13" fmla="*/ 1828800 w 1828800"/>
              <a:gd name="connsiteY13" fmla="*/ 517870 h 517870"/>
              <a:gd name="connsiteX0" fmla="*/ 0 w 1828800"/>
              <a:gd name="connsiteY0" fmla="*/ 517870 h 517870"/>
              <a:gd name="connsiteX1" fmla="*/ 280367 w 1828800"/>
              <a:gd name="connsiteY1" fmla="*/ 517870 h 517870"/>
              <a:gd name="connsiteX2" fmla="*/ 285129 w 1828800"/>
              <a:gd name="connsiteY2" fmla="*/ 1035 h 517870"/>
              <a:gd name="connsiteX3" fmla="*/ 528431 w 1828800"/>
              <a:gd name="connsiteY3" fmla="*/ 1035 h 517870"/>
              <a:gd name="connsiteX4" fmla="*/ 523668 w 1828800"/>
              <a:gd name="connsiteY4" fmla="*/ 517870 h 517870"/>
              <a:gd name="connsiteX5" fmla="*/ 821635 w 1828800"/>
              <a:gd name="connsiteY5" fmla="*/ 517870 h 517870"/>
              <a:gd name="connsiteX6" fmla="*/ 821635 w 1828800"/>
              <a:gd name="connsiteY6" fmla="*/ 0 h 517870"/>
              <a:gd name="connsiteX7" fmla="*/ 1053342 w 1828800"/>
              <a:gd name="connsiteY7" fmla="*/ 2381 h 517870"/>
              <a:gd name="connsiteX8" fmla="*/ 1053341 w 1828800"/>
              <a:gd name="connsiteY8" fmla="*/ 517870 h 517870"/>
              <a:gd name="connsiteX9" fmla="*/ 1322734 w 1828800"/>
              <a:gd name="connsiteY9" fmla="*/ 517870 h 517870"/>
              <a:gd name="connsiteX10" fmla="*/ 1327495 w 1828800"/>
              <a:gd name="connsiteY10" fmla="*/ 18014 h 517870"/>
              <a:gd name="connsiteX11" fmla="*/ 1546363 w 1828800"/>
              <a:gd name="connsiteY11" fmla="*/ 13251 h 517870"/>
              <a:gd name="connsiteX12" fmla="*/ 1546363 w 1828800"/>
              <a:gd name="connsiteY12" fmla="*/ 517870 h 517870"/>
              <a:gd name="connsiteX13" fmla="*/ 1828800 w 1828800"/>
              <a:gd name="connsiteY13" fmla="*/ 517870 h 517870"/>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7495 w 1828800"/>
              <a:gd name="connsiteY10" fmla="*/ 18015 h 517871"/>
              <a:gd name="connsiteX11" fmla="*/ 1546363 w 1828800"/>
              <a:gd name="connsiteY11" fmla="*/ 13252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7495 w 1828800"/>
              <a:gd name="connsiteY10" fmla="*/ 6109 h 517871"/>
              <a:gd name="connsiteX11" fmla="*/ 1546363 w 1828800"/>
              <a:gd name="connsiteY11" fmla="*/ 13252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7495 w 1828800"/>
              <a:gd name="connsiteY10" fmla="*/ 6109 h 517871"/>
              <a:gd name="connsiteX11" fmla="*/ 1548744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2733 w 1828800"/>
              <a:gd name="connsiteY10" fmla="*/ 3728 h 517871"/>
              <a:gd name="connsiteX11" fmla="*/ 1548744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48744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48744 w 1828800"/>
              <a:gd name="connsiteY11" fmla="*/ 3727 h 517871"/>
              <a:gd name="connsiteX12" fmla="*/ 1546363 w 1828800"/>
              <a:gd name="connsiteY12" fmla="*/ 517871 h 517871"/>
              <a:gd name="connsiteX13" fmla="*/ 1828800 w 1828800"/>
              <a:gd name="connsiteY13" fmla="*/ 517871 h 517871"/>
              <a:gd name="connsiteX0" fmla="*/ 0 w 1828800"/>
              <a:gd name="connsiteY0" fmla="*/ 523669 h 523669"/>
              <a:gd name="connsiteX1" fmla="*/ 280367 w 1828800"/>
              <a:gd name="connsiteY1" fmla="*/ 523669 h 523669"/>
              <a:gd name="connsiteX2" fmla="*/ 285129 w 1828800"/>
              <a:gd name="connsiteY2" fmla="*/ 6834 h 523669"/>
              <a:gd name="connsiteX3" fmla="*/ 528431 w 1828800"/>
              <a:gd name="connsiteY3" fmla="*/ 6834 h 523669"/>
              <a:gd name="connsiteX4" fmla="*/ 523668 w 1828800"/>
              <a:gd name="connsiteY4" fmla="*/ 523669 h 523669"/>
              <a:gd name="connsiteX5" fmla="*/ 821635 w 1828800"/>
              <a:gd name="connsiteY5" fmla="*/ 523669 h 523669"/>
              <a:gd name="connsiteX6" fmla="*/ 821635 w 1828800"/>
              <a:gd name="connsiteY6" fmla="*/ 5799 h 523669"/>
              <a:gd name="connsiteX7" fmla="*/ 1050960 w 1828800"/>
              <a:gd name="connsiteY7" fmla="*/ 5798 h 523669"/>
              <a:gd name="connsiteX8" fmla="*/ 1053341 w 1828800"/>
              <a:gd name="connsiteY8" fmla="*/ 523669 h 523669"/>
              <a:gd name="connsiteX9" fmla="*/ 1322734 w 1828800"/>
              <a:gd name="connsiteY9" fmla="*/ 523669 h 523669"/>
              <a:gd name="connsiteX10" fmla="*/ 1325114 w 1828800"/>
              <a:gd name="connsiteY10" fmla="*/ 7145 h 523669"/>
              <a:gd name="connsiteX11" fmla="*/ 1541600 w 1828800"/>
              <a:gd name="connsiteY11" fmla="*/ 0 h 523669"/>
              <a:gd name="connsiteX12" fmla="*/ 1546363 w 1828800"/>
              <a:gd name="connsiteY12" fmla="*/ 523669 h 523669"/>
              <a:gd name="connsiteX13" fmla="*/ 1828800 w 1828800"/>
              <a:gd name="connsiteY13" fmla="*/ 523669 h 523669"/>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5888 w 1828800"/>
              <a:gd name="connsiteY11" fmla="*/ 3727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5888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5888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2747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1287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3342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3342 w 1828800"/>
              <a:gd name="connsiteY7" fmla="*/ 0 h 517871"/>
              <a:gd name="connsiteX8" fmla="*/ 1053341 w 1828800"/>
              <a:gd name="connsiteY8" fmla="*/ 517871 h 517871"/>
              <a:gd name="connsiteX9" fmla="*/ 1322734 w 1828800"/>
              <a:gd name="connsiteY9" fmla="*/ 517871 h 517871"/>
              <a:gd name="connsiteX10" fmla="*/ 1322733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3342 w 1828800"/>
              <a:gd name="connsiteY7" fmla="*/ 0 h 517871"/>
              <a:gd name="connsiteX8" fmla="*/ 1053341 w 1828800"/>
              <a:gd name="connsiteY8" fmla="*/ 517871 h 517871"/>
              <a:gd name="connsiteX9" fmla="*/ 1322734 w 1828800"/>
              <a:gd name="connsiteY9" fmla="*/ 517871 h 517871"/>
              <a:gd name="connsiteX10" fmla="*/ 1322733 w 1828800"/>
              <a:gd name="connsiteY10" fmla="*/ 1347 h 517871"/>
              <a:gd name="connsiteX11" fmla="*/ 1551125 w 1828800"/>
              <a:gd name="connsiteY11" fmla="*/ 1346 h 517871"/>
              <a:gd name="connsiteX12" fmla="*/ 1551126 w 1828800"/>
              <a:gd name="connsiteY12" fmla="*/ 517871 h 517871"/>
              <a:gd name="connsiteX13" fmla="*/ 1828800 w 1828800"/>
              <a:gd name="connsiteY13" fmla="*/ 517871 h 51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517871">
                <a:moveTo>
                  <a:pt x="0" y="517871"/>
                </a:moveTo>
                <a:lnTo>
                  <a:pt x="280367" y="517871"/>
                </a:lnTo>
                <a:cubicBezTo>
                  <a:pt x="281954" y="345593"/>
                  <a:pt x="278779" y="173314"/>
                  <a:pt x="280366" y="1036"/>
                </a:cubicBezTo>
                <a:lnTo>
                  <a:pt x="523668" y="3417"/>
                </a:lnTo>
                <a:lnTo>
                  <a:pt x="523668" y="517871"/>
                </a:lnTo>
                <a:lnTo>
                  <a:pt x="821635" y="517871"/>
                </a:lnTo>
                <a:lnTo>
                  <a:pt x="821635" y="1"/>
                </a:lnTo>
                <a:lnTo>
                  <a:pt x="1053342" y="0"/>
                </a:lnTo>
                <a:cubicBezTo>
                  <a:pt x="1051754" y="167861"/>
                  <a:pt x="1054929" y="350010"/>
                  <a:pt x="1053341" y="517871"/>
                </a:cubicBezTo>
                <a:lnTo>
                  <a:pt x="1322734" y="517871"/>
                </a:lnTo>
                <a:cubicBezTo>
                  <a:pt x="1324321" y="349665"/>
                  <a:pt x="1321146" y="169553"/>
                  <a:pt x="1322733" y="1347"/>
                </a:cubicBezTo>
                <a:lnTo>
                  <a:pt x="1551125" y="1346"/>
                </a:lnTo>
                <a:cubicBezTo>
                  <a:pt x="1550331" y="173521"/>
                  <a:pt x="1551920" y="345696"/>
                  <a:pt x="1551126" y="517871"/>
                </a:cubicBezTo>
                <a:lnTo>
                  <a:pt x="1828800" y="517871"/>
                </a:lnTo>
              </a:path>
            </a:pathLst>
          </a:custGeom>
          <a:noFill/>
          <a:ln w="31750" cmpd="sng">
            <a:solidFill>
              <a:srgbClr val="FF8700"/>
            </a:solidFill>
            <a:prstDash val="soli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26" name="Rectangle 25">
            <a:extLst>
              <a:ext uri="{FF2B5EF4-FFF2-40B4-BE49-F238E27FC236}">
                <a16:creationId xmlns:a16="http://schemas.microsoft.com/office/drawing/2014/main" id="{E564B587-25F9-40DE-9AF3-A91F8A7EC77B}"/>
              </a:ext>
            </a:extLst>
          </p:cNvPr>
          <p:cNvSpPr/>
          <p:nvPr/>
        </p:nvSpPr>
        <p:spPr>
          <a:xfrm>
            <a:off x="3273283" y="2847816"/>
            <a:ext cx="590550" cy="306567"/>
          </a:xfrm>
          <a:prstGeom prst="rect">
            <a:avLst/>
          </a:prstGeom>
          <a:noFill/>
          <a:ln w="2540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27" name="Rectangle 26">
            <a:extLst>
              <a:ext uri="{FF2B5EF4-FFF2-40B4-BE49-F238E27FC236}">
                <a16:creationId xmlns:a16="http://schemas.microsoft.com/office/drawing/2014/main" id="{FF91B8C8-225B-409B-881B-2F54E4D5B471}"/>
              </a:ext>
            </a:extLst>
          </p:cNvPr>
          <p:cNvSpPr/>
          <p:nvPr/>
        </p:nvSpPr>
        <p:spPr>
          <a:xfrm>
            <a:off x="3273283" y="3332978"/>
            <a:ext cx="590550" cy="306567"/>
          </a:xfrm>
          <a:prstGeom prst="rect">
            <a:avLst/>
          </a:prstGeom>
          <a:noFill/>
          <a:ln w="2540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cxnSp>
        <p:nvCxnSpPr>
          <p:cNvPr id="28" name="Straight Connector 27">
            <a:extLst>
              <a:ext uri="{FF2B5EF4-FFF2-40B4-BE49-F238E27FC236}">
                <a16:creationId xmlns:a16="http://schemas.microsoft.com/office/drawing/2014/main" id="{4D83E0FA-223F-4C44-90CC-B5E4AC496BFA}"/>
              </a:ext>
            </a:extLst>
          </p:cNvPr>
          <p:cNvCxnSpPr/>
          <p:nvPr/>
        </p:nvCxnSpPr>
        <p:spPr>
          <a:xfrm>
            <a:off x="3535219" y="3243374"/>
            <a:ext cx="842963" cy="0"/>
          </a:xfrm>
          <a:prstGeom prst="line">
            <a:avLst/>
          </a:prstGeom>
          <a:ln w="2540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8FD05540-9831-4A34-8ECB-72911CAE65E6}"/>
              </a:ext>
            </a:extLst>
          </p:cNvPr>
          <p:cNvSpPr/>
          <p:nvPr/>
        </p:nvSpPr>
        <p:spPr>
          <a:xfrm>
            <a:off x="4375800" y="3153770"/>
            <a:ext cx="895350" cy="179208"/>
          </a:xfrm>
          <a:prstGeom prst="roundRect">
            <a:avLst/>
          </a:prstGeom>
          <a:solidFill>
            <a:srgbClr val="A7A7A8"/>
          </a:solidFill>
          <a:ln w="19050" cmpd="sng">
            <a:solidFill>
              <a:schemeClr val="accent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31" name="Arrow: Right 30">
            <a:extLst>
              <a:ext uri="{FF2B5EF4-FFF2-40B4-BE49-F238E27FC236}">
                <a16:creationId xmlns:a16="http://schemas.microsoft.com/office/drawing/2014/main" id="{0A58408C-1BD2-40CE-A2AF-70E7D81FF111}"/>
              </a:ext>
            </a:extLst>
          </p:cNvPr>
          <p:cNvSpPr/>
          <p:nvPr/>
        </p:nvSpPr>
        <p:spPr>
          <a:xfrm>
            <a:off x="2470182" y="3102126"/>
            <a:ext cx="546031" cy="284454"/>
          </a:xfrm>
          <a:prstGeom prst="rightArrow">
            <a:avLst/>
          </a:prstGeom>
          <a:noFill/>
          <a:ln w="254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32" name="Freeform: Shape 31">
            <a:extLst>
              <a:ext uri="{FF2B5EF4-FFF2-40B4-BE49-F238E27FC236}">
                <a16:creationId xmlns:a16="http://schemas.microsoft.com/office/drawing/2014/main" id="{8ECAEFD8-7A09-45E3-9C80-8F2937002007}"/>
              </a:ext>
            </a:extLst>
          </p:cNvPr>
          <p:cNvSpPr/>
          <p:nvPr/>
        </p:nvSpPr>
        <p:spPr>
          <a:xfrm>
            <a:off x="437401" y="3015325"/>
            <a:ext cx="1828800" cy="517871"/>
          </a:xfrm>
          <a:custGeom>
            <a:avLst/>
            <a:gdLst>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86679 w 1828800"/>
              <a:gd name="connsiteY7" fmla="*/ 13252 h 516835"/>
              <a:gd name="connsiteX8" fmla="*/ 108667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8667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6762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4857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53341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417983 w 1828800"/>
              <a:gd name="connsiteY10" fmla="*/ 26504 h 521598"/>
              <a:gd name="connsiteX11" fmla="*/ 1603513 w 1828800"/>
              <a:gd name="connsiteY11" fmla="*/ 26504 h 521598"/>
              <a:gd name="connsiteX12" fmla="*/ 1603513 w 1828800"/>
              <a:gd name="connsiteY12" fmla="*/ 516835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603513 w 1828800"/>
              <a:gd name="connsiteY11" fmla="*/ 26504 h 521598"/>
              <a:gd name="connsiteX12" fmla="*/ 1603513 w 1828800"/>
              <a:gd name="connsiteY12" fmla="*/ 516835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603513 w 1828800"/>
              <a:gd name="connsiteY12" fmla="*/ 516835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523669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523669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80367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80367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7496 w 1828800"/>
              <a:gd name="connsiteY9" fmla="*/ 519217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80367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4 w 1828800"/>
              <a:gd name="connsiteY9" fmla="*/ 516835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16835"/>
              <a:gd name="connsiteX1" fmla="*/ 280367 w 1828800"/>
              <a:gd name="connsiteY1" fmla="*/ 516835 h 516835"/>
              <a:gd name="connsiteX2" fmla="*/ 285129 w 1828800"/>
              <a:gd name="connsiteY2" fmla="*/ 0 h 516835"/>
              <a:gd name="connsiteX3" fmla="*/ 528431 w 1828800"/>
              <a:gd name="connsiteY3" fmla="*/ 0 h 516835"/>
              <a:gd name="connsiteX4" fmla="*/ 523668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53341 w 1828800"/>
              <a:gd name="connsiteY8" fmla="*/ 516835 h 516835"/>
              <a:gd name="connsiteX9" fmla="*/ 1322734 w 1828800"/>
              <a:gd name="connsiteY9" fmla="*/ 516835 h 516835"/>
              <a:gd name="connsiteX10" fmla="*/ 1327495 w 1828800"/>
              <a:gd name="connsiteY10" fmla="*/ 16979 h 516835"/>
              <a:gd name="connsiteX11" fmla="*/ 1546363 w 1828800"/>
              <a:gd name="connsiteY11" fmla="*/ 12216 h 516835"/>
              <a:gd name="connsiteX12" fmla="*/ 1546363 w 1828800"/>
              <a:gd name="connsiteY12" fmla="*/ 516835 h 516835"/>
              <a:gd name="connsiteX13" fmla="*/ 1828800 w 1828800"/>
              <a:gd name="connsiteY13" fmla="*/ 516835 h 516835"/>
              <a:gd name="connsiteX0" fmla="*/ 0 w 1828800"/>
              <a:gd name="connsiteY0" fmla="*/ 517870 h 517870"/>
              <a:gd name="connsiteX1" fmla="*/ 280367 w 1828800"/>
              <a:gd name="connsiteY1" fmla="*/ 517870 h 517870"/>
              <a:gd name="connsiteX2" fmla="*/ 285129 w 1828800"/>
              <a:gd name="connsiteY2" fmla="*/ 1035 h 517870"/>
              <a:gd name="connsiteX3" fmla="*/ 528431 w 1828800"/>
              <a:gd name="connsiteY3" fmla="*/ 1035 h 517870"/>
              <a:gd name="connsiteX4" fmla="*/ 523668 w 1828800"/>
              <a:gd name="connsiteY4" fmla="*/ 517870 h 517870"/>
              <a:gd name="connsiteX5" fmla="*/ 821635 w 1828800"/>
              <a:gd name="connsiteY5" fmla="*/ 517870 h 517870"/>
              <a:gd name="connsiteX6" fmla="*/ 821635 w 1828800"/>
              <a:gd name="connsiteY6" fmla="*/ 0 h 517870"/>
              <a:gd name="connsiteX7" fmla="*/ 1053342 w 1828800"/>
              <a:gd name="connsiteY7" fmla="*/ 14287 h 517870"/>
              <a:gd name="connsiteX8" fmla="*/ 1053341 w 1828800"/>
              <a:gd name="connsiteY8" fmla="*/ 517870 h 517870"/>
              <a:gd name="connsiteX9" fmla="*/ 1322734 w 1828800"/>
              <a:gd name="connsiteY9" fmla="*/ 517870 h 517870"/>
              <a:gd name="connsiteX10" fmla="*/ 1327495 w 1828800"/>
              <a:gd name="connsiteY10" fmla="*/ 18014 h 517870"/>
              <a:gd name="connsiteX11" fmla="*/ 1546363 w 1828800"/>
              <a:gd name="connsiteY11" fmla="*/ 13251 h 517870"/>
              <a:gd name="connsiteX12" fmla="*/ 1546363 w 1828800"/>
              <a:gd name="connsiteY12" fmla="*/ 517870 h 517870"/>
              <a:gd name="connsiteX13" fmla="*/ 1828800 w 1828800"/>
              <a:gd name="connsiteY13" fmla="*/ 517870 h 517870"/>
              <a:gd name="connsiteX0" fmla="*/ 0 w 1828800"/>
              <a:gd name="connsiteY0" fmla="*/ 517870 h 517870"/>
              <a:gd name="connsiteX1" fmla="*/ 280367 w 1828800"/>
              <a:gd name="connsiteY1" fmla="*/ 517870 h 517870"/>
              <a:gd name="connsiteX2" fmla="*/ 285129 w 1828800"/>
              <a:gd name="connsiteY2" fmla="*/ 1035 h 517870"/>
              <a:gd name="connsiteX3" fmla="*/ 528431 w 1828800"/>
              <a:gd name="connsiteY3" fmla="*/ 1035 h 517870"/>
              <a:gd name="connsiteX4" fmla="*/ 523668 w 1828800"/>
              <a:gd name="connsiteY4" fmla="*/ 517870 h 517870"/>
              <a:gd name="connsiteX5" fmla="*/ 821635 w 1828800"/>
              <a:gd name="connsiteY5" fmla="*/ 517870 h 517870"/>
              <a:gd name="connsiteX6" fmla="*/ 821635 w 1828800"/>
              <a:gd name="connsiteY6" fmla="*/ 0 h 517870"/>
              <a:gd name="connsiteX7" fmla="*/ 1053342 w 1828800"/>
              <a:gd name="connsiteY7" fmla="*/ 2381 h 517870"/>
              <a:gd name="connsiteX8" fmla="*/ 1053341 w 1828800"/>
              <a:gd name="connsiteY8" fmla="*/ 517870 h 517870"/>
              <a:gd name="connsiteX9" fmla="*/ 1322734 w 1828800"/>
              <a:gd name="connsiteY9" fmla="*/ 517870 h 517870"/>
              <a:gd name="connsiteX10" fmla="*/ 1327495 w 1828800"/>
              <a:gd name="connsiteY10" fmla="*/ 18014 h 517870"/>
              <a:gd name="connsiteX11" fmla="*/ 1546363 w 1828800"/>
              <a:gd name="connsiteY11" fmla="*/ 13251 h 517870"/>
              <a:gd name="connsiteX12" fmla="*/ 1546363 w 1828800"/>
              <a:gd name="connsiteY12" fmla="*/ 517870 h 517870"/>
              <a:gd name="connsiteX13" fmla="*/ 1828800 w 1828800"/>
              <a:gd name="connsiteY13" fmla="*/ 517870 h 517870"/>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7495 w 1828800"/>
              <a:gd name="connsiteY10" fmla="*/ 18015 h 517871"/>
              <a:gd name="connsiteX11" fmla="*/ 1546363 w 1828800"/>
              <a:gd name="connsiteY11" fmla="*/ 13252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7495 w 1828800"/>
              <a:gd name="connsiteY10" fmla="*/ 6109 h 517871"/>
              <a:gd name="connsiteX11" fmla="*/ 1546363 w 1828800"/>
              <a:gd name="connsiteY11" fmla="*/ 13252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7495 w 1828800"/>
              <a:gd name="connsiteY10" fmla="*/ 6109 h 517871"/>
              <a:gd name="connsiteX11" fmla="*/ 1548744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2733 w 1828800"/>
              <a:gd name="connsiteY10" fmla="*/ 3728 h 517871"/>
              <a:gd name="connsiteX11" fmla="*/ 1548744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48744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48744 w 1828800"/>
              <a:gd name="connsiteY11" fmla="*/ 3727 h 517871"/>
              <a:gd name="connsiteX12" fmla="*/ 1546363 w 1828800"/>
              <a:gd name="connsiteY12" fmla="*/ 517871 h 517871"/>
              <a:gd name="connsiteX13" fmla="*/ 1828800 w 1828800"/>
              <a:gd name="connsiteY13" fmla="*/ 517871 h 517871"/>
              <a:gd name="connsiteX0" fmla="*/ 0 w 1828800"/>
              <a:gd name="connsiteY0" fmla="*/ 523669 h 523669"/>
              <a:gd name="connsiteX1" fmla="*/ 280367 w 1828800"/>
              <a:gd name="connsiteY1" fmla="*/ 523669 h 523669"/>
              <a:gd name="connsiteX2" fmla="*/ 285129 w 1828800"/>
              <a:gd name="connsiteY2" fmla="*/ 6834 h 523669"/>
              <a:gd name="connsiteX3" fmla="*/ 528431 w 1828800"/>
              <a:gd name="connsiteY3" fmla="*/ 6834 h 523669"/>
              <a:gd name="connsiteX4" fmla="*/ 523668 w 1828800"/>
              <a:gd name="connsiteY4" fmla="*/ 523669 h 523669"/>
              <a:gd name="connsiteX5" fmla="*/ 821635 w 1828800"/>
              <a:gd name="connsiteY5" fmla="*/ 523669 h 523669"/>
              <a:gd name="connsiteX6" fmla="*/ 821635 w 1828800"/>
              <a:gd name="connsiteY6" fmla="*/ 5799 h 523669"/>
              <a:gd name="connsiteX7" fmla="*/ 1050960 w 1828800"/>
              <a:gd name="connsiteY7" fmla="*/ 5798 h 523669"/>
              <a:gd name="connsiteX8" fmla="*/ 1053341 w 1828800"/>
              <a:gd name="connsiteY8" fmla="*/ 523669 h 523669"/>
              <a:gd name="connsiteX9" fmla="*/ 1322734 w 1828800"/>
              <a:gd name="connsiteY9" fmla="*/ 523669 h 523669"/>
              <a:gd name="connsiteX10" fmla="*/ 1325114 w 1828800"/>
              <a:gd name="connsiteY10" fmla="*/ 7145 h 523669"/>
              <a:gd name="connsiteX11" fmla="*/ 1541600 w 1828800"/>
              <a:gd name="connsiteY11" fmla="*/ 0 h 523669"/>
              <a:gd name="connsiteX12" fmla="*/ 1546363 w 1828800"/>
              <a:gd name="connsiteY12" fmla="*/ 523669 h 523669"/>
              <a:gd name="connsiteX13" fmla="*/ 1828800 w 1828800"/>
              <a:gd name="connsiteY13" fmla="*/ 523669 h 523669"/>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5888 w 1828800"/>
              <a:gd name="connsiteY11" fmla="*/ 3727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5888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5888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2747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1287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3342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3342 w 1828800"/>
              <a:gd name="connsiteY7" fmla="*/ 0 h 517871"/>
              <a:gd name="connsiteX8" fmla="*/ 1053341 w 1828800"/>
              <a:gd name="connsiteY8" fmla="*/ 517871 h 517871"/>
              <a:gd name="connsiteX9" fmla="*/ 1322734 w 1828800"/>
              <a:gd name="connsiteY9" fmla="*/ 517871 h 517871"/>
              <a:gd name="connsiteX10" fmla="*/ 1322733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3342 w 1828800"/>
              <a:gd name="connsiteY7" fmla="*/ 0 h 517871"/>
              <a:gd name="connsiteX8" fmla="*/ 1053341 w 1828800"/>
              <a:gd name="connsiteY8" fmla="*/ 517871 h 517871"/>
              <a:gd name="connsiteX9" fmla="*/ 1322734 w 1828800"/>
              <a:gd name="connsiteY9" fmla="*/ 517871 h 517871"/>
              <a:gd name="connsiteX10" fmla="*/ 1322733 w 1828800"/>
              <a:gd name="connsiteY10" fmla="*/ 1347 h 517871"/>
              <a:gd name="connsiteX11" fmla="*/ 1551125 w 1828800"/>
              <a:gd name="connsiteY11" fmla="*/ 1346 h 517871"/>
              <a:gd name="connsiteX12" fmla="*/ 1551126 w 1828800"/>
              <a:gd name="connsiteY12" fmla="*/ 517871 h 517871"/>
              <a:gd name="connsiteX13" fmla="*/ 1828800 w 1828800"/>
              <a:gd name="connsiteY13" fmla="*/ 517871 h 51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517871">
                <a:moveTo>
                  <a:pt x="0" y="517871"/>
                </a:moveTo>
                <a:lnTo>
                  <a:pt x="280367" y="517871"/>
                </a:lnTo>
                <a:cubicBezTo>
                  <a:pt x="281954" y="345593"/>
                  <a:pt x="278779" y="173314"/>
                  <a:pt x="280366" y="1036"/>
                </a:cubicBezTo>
                <a:lnTo>
                  <a:pt x="523668" y="3417"/>
                </a:lnTo>
                <a:lnTo>
                  <a:pt x="523668" y="517871"/>
                </a:lnTo>
                <a:lnTo>
                  <a:pt x="821635" y="517871"/>
                </a:lnTo>
                <a:lnTo>
                  <a:pt x="821635" y="1"/>
                </a:lnTo>
                <a:lnTo>
                  <a:pt x="1053342" y="0"/>
                </a:lnTo>
                <a:cubicBezTo>
                  <a:pt x="1051754" y="167861"/>
                  <a:pt x="1054929" y="350010"/>
                  <a:pt x="1053341" y="517871"/>
                </a:cubicBezTo>
                <a:lnTo>
                  <a:pt x="1322734" y="517871"/>
                </a:lnTo>
                <a:cubicBezTo>
                  <a:pt x="1324321" y="349665"/>
                  <a:pt x="1321146" y="169553"/>
                  <a:pt x="1322733" y="1347"/>
                </a:cubicBezTo>
                <a:lnTo>
                  <a:pt x="1551125" y="1346"/>
                </a:lnTo>
                <a:cubicBezTo>
                  <a:pt x="1550331" y="173521"/>
                  <a:pt x="1551920" y="345696"/>
                  <a:pt x="1551126" y="517871"/>
                </a:cubicBezTo>
                <a:lnTo>
                  <a:pt x="1828800" y="517871"/>
                </a:lnTo>
              </a:path>
            </a:pathLst>
          </a:custGeom>
          <a:noFill/>
          <a:ln w="31750" cmpd="sng">
            <a:solidFill>
              <a:srgbClr val="FF8700"/>
            </a:solidFill>
            <a:prstDash val="soli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33" name="Rectangle 32">
            <a:extLst>
              <a:ext uri="{FF2B5EF4-FFF2-40B4-BE49-F238E27FC236}">
                <a16:creationId xmlns:a16="http://schemas.microsoft.com/office/drawing/2014/main" id="{DCD19876-D03F-4FED-BFAB-F6D35D92B361}"/>
              </a:ext>
            </a:extLst>
          </p:cNvPr>
          <p:cNvSpPr/>
          <p:nvPr/>
        </p:nvSpPr>
        <p:spPr>
          <a:xfrm>
            <a:off x="3287438" y="3042933"/>
            <a:ext cx="168116" cy="371254"/>
          </a:xfrm>
          <a:prstGeom prst="rect">
            <a:avLst/>
          </a:prstGeom>
          <a:solidFill>
            <a:srgbClr val="FFFFFF"/>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cxnSp>
        <p:nvCxnSpPr>
          <p:cNvPr id="37" name="Straight Connector 36">
            <a:extLst>
              <a:ext uri="{FF2B5EF4-FFF2-40B4-BE49-F238E27FC236}">
                <a16:creationId xmlns:a16="http://schemas.microsoft.com/office/drawing/2014/main" id="{61D02B9F-BB7B-4D08-95A1-4B5D4A5D8B90}"/>
              </a:ext>
            </a:extLst>
          </p:cNvPr>
          <p:cNvCxnSpPr/>
          <p:nvPr/>
        </p:nvCxnSpPr>
        <p:spPr>
          <a:xfrm>
            <a:off x="3273388" y="3120432"/>
            <a:ext cx="0" cy="260417"/>
          </a:xfrm>
          <a:prstGeom prst="line">
            <a:avLst/>
          </a:prstGeom>
          <a:ln w="254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8753E12-6692-4386-9502-0008086551F4}"/>
              </a:ext>
            </a:extLst>
          </p:cNvPr>
          <p:cNvCxnSpPr>
            <a:cxnSpLocks/>
          </p:cNvCxnSpPr>
          <p:nvPr/>
        </p:nvCxnSpPr>
        <p:spPr>
          <a:xfrm>
            <a:off x="3466268" y="3153766"/>
            <a:ext cx="0" cy="180000"/>
          </a:xfrm>
          <a:prstGeom prst="line">
            <a:avLst/>
          </a:prstGeom>
          <a:ln w="254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Freeform: Shape 45">
            <a:extLst>
              <a:ext uri="{FF2B5EF4-FFF2-40B4-BE49-F238E27FC236}">
                <a16:creationId xmlns:a16="http://schemas.microsoft.com/office/drawing/2014/main" id="{5BCCFA13-D045-440C-BFEE-B4866523E7E3}"/>
              </a:ext>
            </a:extLst>
          </p:cNvPr>
          <p:cNvSpPr/>
          <p:nvPr/>
        </p:nvSpPr>
        <p:spPr>
          <a:xfrm>
            <a:off x="6649557" y="2074525"/>
            <a:ext cx="1909762" cy="520252"/>
          </a:xfrm>
          <a:custGeom>
            <a:avLst/>
            <a:gdLst>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86679 w 1828800"/>
              <a:gd name="connsiteY7" fmla="*/ 13252 h 516835"/>
              <a:gd name="connsiteX8" fmla="*/ 108667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8667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6762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48579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16835"/>
              <a:gd name="connsiteX1" fmla="*/ 251792 w 1828800"/>
              <a:gd name="connsiteY1" fmla="*/ 516835 h 516835"/>
              <a:gd name="connsiteX2" fmla="*/ 251792 w 1828800"/>
              <a:gd name="connsiteY2" fmla="*/ 0 h 516835"/>
              <a:gd name="connsiteX3" fmla="*/ 490331 w 1828800"/>
              <a:gd name="connsiteY3" fmla="*/ 0 h 516835"/>
              <a:gd name="connsiteX4" fmla="*/ 490331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53341 w 1828800"/>
              <a:gd name="connsiteY8" fmla="*/ 516835 h 516835"/>
              <a:gd name="connsiteX9" fmla="*/ 1417983 w 1828800"/>
              <a:gd name="connsiteY9" fmla="*/ 516835 h 516835"/>
              <a:gd name="connsiteX10" fmla="*/ 1417983 w 1828800"/>
              <a:gd name="connsiteY10" fmla="*/ 26504 h 516835"/>
              <a:gd name="connsiteX11" fmla="*/ 1603513 w 1828800"/>
              <a:gd name="connsiteY11" fmla="*/ 26504 h 516835"/>
              <a:gd name="connsiteX12" fmla="*/ 1603513 w 1828800"/>
              <a:gd name="connsiteY12" fmla="*/ 516835 h 516835"/>
              <a:gd name="connsiteX13" fmla="*/ 1828800 w 1828800"/>
              <a:gd name="connsiteY13" fmla="*/ 516835 h 516835"/>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417983 w 1828800"/>
              <a:gd name="connsiteY10" fmla="*/ 26504 h 521598"/>
              <a:gd name="connsiteX11" fmla="*/ 1603513 w 1828800"/>
              <a:gd name="connsiteY11" fmla="*/ 26504 h 521598"/>
              <a:gd name="connsiteX12" fmla="*/ 1603513 w 1828800"/>
              <a:gd name="connsiteY12" fmla="*/ 516835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603513 w 1828800"/>
              <a:gd name="connsiteY11" fmla="*/ 26504 h 521598"/>
              <a:gd name="connsiteX12" fmla="*/ 1603513 w 1828800"/>
              <a:gd name="connsiteY12" fmla="*/ 516835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603513 w 1828800"/>
              <a:gd name="connsiteY12" fmla="*/ 516835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490331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4903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523669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523669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51792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51792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80367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3 w 1828800"/>
              <a:gd name="connsiteY9" fmla="*/ 521598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80367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7496 w 1828800"/>
              <a:gd name="connsiteY9" fmla="*/ 519217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21598"/>
              <a:gd name="connsiteX1" fmla="*/ 280367 w 1828800"/>
              <a:gd name="connsiteY1" fmla="*/ 516835 h 521598"/>
              <a:gd name="connsiteX2" fmla="*/ 285129 w 1828800"/>
              <a:gd name="connsiteY2" fmla="*/ 0 h 521598"/>
              <a:gd name="connsiteX3" fmla="*/ 528431 w 1828800"/>
              <a:gd name="connsiteY3" fmla="*/ 0 h 521598"/>
              <a:gd name="connsiteX4" fmla="*/ 523668 w 1828800"/>
              <a:gd name="connsiteY4" fmla="*/ 516835 h 521598"/>
              <a:gd name="connsiteX5" fmla="*/ 821635 w 1828800"/>
              <a:gd name="connsiteY5" fmla="*/ 516835 h 521598"/>
              <a:gd name="connsiteX6" fmla="*/ 821635 w 1828800"/>
              <a:gd name="connsiteY6" fmla="*/ 13252 h 521598"/>
              <a:gd name="connsiteX7" fmla="*/ 1053342 w 1828800"/>
              <a:gd name="connsiteY7" fmla="*/ 13252 h 521598"/>
              <a:gd name="connsiteX8" fmla="*/ 1053341 w 1828800"/>
              <a:gd name="connsiteY8" fmla="*/ 516835 h 521598"/>
              <a:gd name="connsiteX9" fmla="*/ 1322734 w 1828800"/>
              <a:gd name="connsiteY9" fmla="*/ 516835 h 521598"/>
              <a:gd name="connsiteX10" fmla="*/ 1327495 w 1828800"/>
              <a:gd name="connsiteY10" fmla="*/ 16979 h 521598"/>
              <a:gd name="connsiteX11" fmla="*/ 1546363 w 1828800"/>
              <a:gd name="connsiteY11" fmla="*/ 12216 h 521598"/>
              <a:gd name="connsiteX12" fmla="*/ 1546363 w 1828800"/>
              <a:gd name="connsiteY12" fmla="*/ 521598 h 521598"/>
              <a:gd name="connsiteX13" fmla="*/ 1828800 w 1828800"/>
              <a:gd name="connsiteY13" fmla="*/ 516835 h 521598"/>
              <a:gd name="connsiteX0" fmla="*/ 0 w 1828800"/>
              <a:gd name="connsiteY0" fmla="*/ 516835 h 516835"/>
              <a:gd name="connsiteX1" fmla="*/ 280367 w 1828800"/>
              <a:gd name="connsiteY1" fmla="*/ 516835 h 516835"/>
              <a:gd name="connsiteX2" fmla="*/ 285129 w 1828800"/>
              <a:gd name="connsiteY2" fmla="*/ 0 h 516835"/>
              <a:gd name="connsiteX3" fmla="*/ 528431 w 1828800"/>
              <a:gd name="connsiteY3" fmla="*/ 0 h 516835"/>
              <a:gd name="connsiteX4" fmla="*/ 523668 w 1828800"/>
              <a:gd name="connsiteY4" fmla="*/ 516835 h 516835"/>
              <a:gd name="connsiteX5" fmla="*/ 821635 w 1828800"/>
              <a:gd name="connsiteY5" fmla="*/ 516835 h 516835"/>
              <a:gd name="connsiteX6" fmla="*/ 821635 w 1828800"/>
              <a:gd name="connsiteY6" fmla="*/ 13252 h 516835"/>
              <a:gd name="connsiteX7" fmla="*/ 1053342 w 1828800"/>
              <a:gd name="connsiteY7" fmla="*/ 13252 h 516835"/>
              <a:gd name="connsiteX8" fmla="*/ 1053341 w 1828800"/>
              <a:gd name="connsiteY8" fmla="*/ 516835 h 516835"/>
              <a:gd name="connsiteX9" fmla="*/ 1322734 w 1828800"/>
              <a:gd name="connsiteY9" fmla="*/ 516835 h 516835"/>
              <a:gd name="connsiteX10" fmla="*/ 1327495 w 1828800"/>
              <a:gd name="connsiteY10" fmla="*/ 16979 h 516835"/>
              <a:gd name="connsiteX11" fmla="*/ 1546363 w 1828800"/>
              <a:gd name="connsiteY11" fmla="*/ 12216 h 516835"/>
              <a:gd name="connsiteX12" fmla="*/ 1546363 w 1828800"/>
              <a:gd name="connsiteY12" fmla="*/ 516835 h 516835"/>
              <a:gd name="connsiteX13" fmla="*/ 1828800 w 1828800"/>
              <a:gd name="connsiteY13" fmla="*/ 516835 h 516835"/>
              <a:gd name="connsiteX0" fmla="*/ 0 w 1828800"/>
              <a:gd name="connsiteY0" fmla="*/ 517870 h 517870"/>
              <a:gd name="connsiteX1" fmla="*/ 280367 w 1828800"/>
              <a:gd name="connsiteY1" fmla="*/ 517870 h 517870"/>
              <a:gd name="connsiteX2" fmla="*/ 285129 w 1828800"/>
              <a:gd name="connsiteY2" fmla="*/ 1035 h 517870"/>
              <a:gd name="connsiteX3" fmla="*/ 528431 w 1828800"/>
              <a:gd name="connsiteY3" fmla="*/ 1035 h 517870"/>
              <a:gd name="connsiteX4" fmla="*/ 523668 w 1828800"/>
              <a:gd name="connsiteY4" fmla="*/ 517870 h 517870"/>
              <a:gd name="connsiteX5" fmla="*/ 821635 w 1828800"/>
              <a:gd name="connsiteY5" fmla="*/ 517870 h 517870"/>
              <a:gd name="connsiteX6" fmla="*/ 821635 w 1828800"/>
              <a:gd name="connsiteY6" fmla="*/ 0 h 517870"/>
              <a:gd name="connsiteX7" fmla="*/ 1053342 w 1828800"/>
              <a:gd name="connsiteY7" fmla="*/ 14287 h 517870"/>
              <a:gd name="connsiteX8" fmla="*/ 1053341 w 1828800"/>
              <a:gd name="connsiteY8" fmla="*/ 517870 h 517870"/>
              <a:gd name="connsiteX9" fmla="*/ 1322734 w 1828800"/>
              <a:gd name="connsiteY9" fmla="*/ 517870 h 517870"/>
              <a:gd name="connsiteX10" fmla="*/ 1327495 w 1828800"/>
              <a:gd name="connsiteY10" fmla="*/ 18014 h 517870"/>
              <a:gd name="connsiteX11" fmla="*/ 1546363 w 1828800"/>
              <a:gd name="connsiteY11" fmla="*/ 13251 h 517870"/>
              <a:gd name="connsiteX12" fmla="*/ 1546363 w 1828800"/>
              <a:gd name="connsiteY12" fmla="*/ 517870 h 517870"/>
              <a:gd name="connsiteX13" fmla="*/ 1828800 w 1828800"/>
              <a:gd name="connsiteY13" fmla="*/ 517870 h 517870"/>
              <a:gd name="connsiteX0" fmla="*/ 0 w 1828800"/>
              <a:gd name="connsiteY0" fmla="*/ 517870 h 517870"/>
              <a:gd name="connsiteX1" fmla="*/ 280367 w 1828800"/>
              <a:gd name="connsiteY1" fmla="*/ 517870 h 517870"/>
              <a:gd name="connsiteX2" fmla="*/ 285129 w 1828800"/>
              <a:gd name="connsiteY2" fmla="*/ 1035 h 517870"/>
              <a:gd name="connsiteX3" fmla="*/ 528431 w 1828800"/>
              <a:gd name="connsiteY3" fmla="*/ 1035 h 517870"/>
              <a:gd name="connsiteX4" fmla="*/ 523668 w 1828800"/>
              <a:gd name="connsiteY4" fmla="*/ 517870 h 517870"/>
              <a:gd name="connsiteX5" fmla="*/ 821635 w 1828800"/>
              <a:gd name="connsiteY5" fmla="*/ 517870 h 517870"/>
              <a:gd name="connsiteX6" fmla="*/ 821635 w 1828800"/>
              <a:gd name="connsiteY6" fmla="*/ 0 h 517870"/>
              <a:gd name="connsiteX7" fmla="*/ 1053342 w 1828800"/>
              <a:gd name="connsiteY7" fmla="*/ 2381 h 517870"/>
              <a:gd name="connsiteX8" fmla="*/ 1053341 w 1828800"/>
              <a:gd name="connsiteY8" fmla="*/ 517870 h 517870"/>
              <a:gd name="connsiteX9" fmla="*/ 1322734 w 1828800"/>
              <a:gd name="connsiteY9" fmla="*/ 517870 h 517870"/>
              <a:gd name="connsiteX10" fmla="*/ 1327495 w 1828800"/>
              <a:gd name="connsiteY10" fmla="*/ 18014 h 517870"/>
              <a:gd name="connsiteX11" fmla="*/ 1546363 w 1828800"/>
              <a:gd name="connsiteY11" fmla="*/ 13251 h 517870"/>
              <a:gd name="connsiteX12" fmla="*/ 1546363 w 1828800"/>
              <a:gd name="connsiteY12" fmla="*/ 517870 h 517870"/>
              <a:gd name="connsiteX13" fmla="*/ 1828800 w 1828800"/>
              <a:gd name="connsiteY13" fmla="*/ 517870 h 517870"/>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7495 w 1828800"/>
              <a:gd name="connsiteY10" fmla="*/ 18015 h 517871"/>
              <a:gd name="connsiteX11" fmla="*/ 1546363 w 1828800"/>
              <a:gd name="connsiteY11" fmla="*/ 13252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7495 w 1828800"/>
              <a:gd name="connsiteY10" fmla="*/ 6109 h 517871"/>
              <a:gd name="connsiteX11" fmla="*/ 1546363 w 1828800"/>
              <a:gd name="connsiteY11" fmla="*/ 13252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7495 w 1828800"/>
              <a:gd name="connsiteY10" fmla="*/ 6109 h 517871"/>
              <a:gd name="connsiteX11" fmla="*/ 1548744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2733 w 1828800"/>
              <a:gd name="connsiteY10" fmla="*/ 3728 h 517871"/>
              <a:gd name="connsiteX11" fmla="*/ 1548744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48744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48744 w 1828800"/>
              <a:gd name="connsiteY11" fmla="*/ 3727 h 517871"/>
              <a:gd name="connsiteX12" fmla="*/ 1546363 w 1828800"/>
              <a:gd name="connsiteY12" fmla="*/ 517871 h 517871"/>
              <a:gd name="connsiteX13" fmla="*/ 1828800 w 1828800"/>
              <a:gd name="connsiteY13" fmla="*/ 517871 h 517871"/>
              <a:gd name="connsiteX0" fmla="*/ 0 w 1828800"/>
              <a:gd name="connsiteY0" fmla="*/ 523669 h 523669"/>
              <a:gd name="connsiteX1" fmla="*/ 280367 w 1828800"/>
              <a:gd name="connsiteY1" fmla="*/ 523669 h 523669"/>
              <a:gd name="connsiteX2" fmla="*/ 285129 w 1828800"/>
              <a:gd name="connsiteY2" fmla="*/ 6834 h 523669"/>
              <a:gd name="connsiteX3" fmla="*/ 528431 w 1828800"/>
              <a:gd name="connsiteY3" fmla="*/ 6834 h 523669"/>
              <a:gd name="connsiteX4" fmla="*/ 523668 w 1828800"/>
              <a:gd name="connsiteY4" fmla="*/ 523669 h 523669"/>
              <a:gd name="connsiteX5" fmla="*/ 821635 w 1828800"/>
              <a:gd name="connsiteY5" fmla="*/ 523669 h 523669"/>
              <a:gd name="connsiteX6" fmla="*/ 821635 w 1828800"/>
              <a:gd name="connsiteY6" fmla="*/ 5799 h 523669"/>
              <a:gd name="connsiteX7" fmla="*/ 1050960 w 1828800"/>
              <a:gd name="connsiteY7" fmla="*/ 5798 h 523669"/>
              <a:gd name="connsiteX8" fmla="*/ 1053341 w 1828800"/>
              <a:gd name="connsiteY8" fmla="*/ 523669 h 523669"/>
              <a:gd name="connsiteX9" fmla="*/ 1322734 w 1828800"/>
              <a:gd name="connsiteY9" fmla="*/ 523669 h 523669"/>
              <a:gd name="connsiteX10" fmla="*/ 1325114 w 1828800"/>
              <a:gd name="connsiteY10" fmla="*/ 7145 h 523669"/>
              <a:gd name="connsiteX11" fmla="*/ 1541600 w 1828800"/>
              <a:gd name="connsiteY11" fmla="*/ 0 h 523669"/>
              <a:gd name="connsiteX12" fmla="*/ 1546363 w 1828800"/>
              <a:gd name="connsiteY12" fmla="*/ 523669 h 523669"/>
              <a:gd name="connsiteX13" fmla="*/ 1828800 w 1828800"/>
              <a:gd name="connsiteY13" fmla="*/ 523669 h 523669"/>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5888 w 1828800"/>
              <a:gd name="connsiteY11" fmla="*/ 3727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5888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5888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5129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2747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8431 w 1828800"/>
              <a:gd name="connsiteY3" fmla="*/ 1036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1287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0960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3342 w 1828800"/>
              <a:gd name="connsiteY7" fmla="*/ 0 h 517871"/>
              <a:gd name="connsiteX8" fmla="*/ 1053341 w 1828800"/>
              <a:gd name="connsiteY8" fmla="*/ 517871 h 517871"/>
              <a:gd name="connsiteX9" fmla="*/ 1322734 w 1828800"/>
              <a:gd name="connsiteY9" fmla="*/ 517871 h 517871"/>
              <a:gd name="connsiteX10" fmla="*/ 1325114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3342 w 1828800"/>
              <a:gd name="connsiteY7" fmla="*/ 0 h 517871"/>
              <a:gd name="connsiteX8" fmla="*/ 1053341 w 1828800"/>
              <a:gd name="connsiteY8" fmla="*/ 517871 h 517871"/>
              <a:gd name="connsiteX9" fmla="*/ 1322734 w 1828800"/>
              <a:gd name="connsiteY9" fmla="*/ 517871 h 517871"/>
              <a:gd name="connsiteX10" fmla="*/ 1322733 w 1828800"/>
              <a:gd name="connsiteY10" fmla="*/ 1347 h 517871"/>
              <a:gd name="connsiteX11" fmla="*/ 1551125 w 1828800"/>
              <a:gd name="connsiteY11" fmla="*/ 1346 h 517871"/>
              <a:gd name="connsiteX12" fmla="*/ 1546363 w 1828800"/>
              <a:gd name="connsiteY12" fmla="*/ 517871 h 517871"/>
              <a:gd name="connsiteX13" fmla="*/ 1828800 w 1828800"/>
              <a:gd name="connsiteY13" fmla="*/ 517871 h 517871"/>
              <a:gd name="connsiteX0" fmla="*/ 0 w 1828800"/>
              <a:gd name="connsiteY0" fmla="*/ 517871 h 517871"/>
              <a:gd name="connsiteX1" fmla="*/ 280367 w 1828800"/>
              <a:gd name="connsiteY1" fmla="*/ 517871 h 517871"/>
              <a:gd name="connsiteX2" fmla="*/ 280366 w 1828800"/>
              <a:gd name="connsiteY2" fmla="*/ 1036 h 517871"/>
              <a:gd name="connsiteX3" fmla="*/ 523668 w 1828800"/>
              <a:gd name="connsiteY3" fmla="*/ 3417 h 517871"/>
              <a:gd name="connsiteX4" fmla="*/ 523668 w 1828800"/>
              <a:gd name="connsiteY4" fmla="*/ 517871 h 517871"/>
              <a:gd name="connsiteX5" fmla="*/ 821635 w 1828800"/>
              <a:gd name="connsiteY5" fmla="*/ 517871 h 517871"/>
              <a:gd name="connsiteX6" fmla="*/ 821635 w 1828800"/>
              <a:gd name="connsiteY6" fmla="*/ 1 h 517871"/>
              <a:gd name="connsiteX7" fmla="*/ 1053342 w 1828800"/>
              <a:gd name="connsiteY7" fmla="*/ 0 h 517871"/>
              <a:gd name="connsiteX8" fmla="*/ 1053341 w 1828800"/>
              <a:gd name="connsiteY8" fmla="*/ 517871 h 517871"/>
              <a:gd name="connsiteX9" fmla="*/ 1322734 w 1828800"/>
              <a:gd name="connsiteY9" fmla="*/ 517871 h 517871"/>
              <a:gd name="connsiteX10" fmla="*/ 1322733 w 1828800"/>
              <a:gd name="connsiteY10" fmla="*/ 1347 h 517871"/>
              <a:gd name="connsiteX11" fmla="*/ 1551125 w 1828800"/>
              <a:gd name="connsiteY11" fmla="*/ 1346 h 517871"/>
              <a:gd name="connsiteX12" fmla="*/ 1551126 w 1828800"/>
              <a:gd name="connsiteY12" fmla="*/ 517871 h 517871"/>
              <a:gd name="connsiteX13" fmla="*/ 1828800 w 1828800"/>
              <a:gd name="connsiteY13" fmla="*/ 517871 h 517871"/>
              <a:gd name="connsiteX0" fmla="*/ 0 w 1909762"/>
              <a:gd name="connsiteY0" fmla="*/ 517871 h 520252"/>
              <a:gd name="connsiteX1" fmla="*/ 280367 w 1909762"/>
              <a:gd name="connsiteY1" fmla="*/ 517871 h 520252"/>
              <a:gd name="connsiteX2" fmla="*/ 280366 w 1909762"/>
              <a:gd name="connsiteY2" fmla="*/ 1036 h 520252"/>
              <a:gd name="connsiteX3" fmla="*/ 523668 w 1909762"/>
              <a:gd name="connsiteY3" fmla="*/ 3417 h 520252"/>
              <a:gd name="connsiteX4" fmla="*/ 523668 w 1909762"/>
              <a:gd name="connsiteY4" fmla="*/ 517871 h 520252"/>
              <a:gd name="connsiteX5" fmla="*/ 821635 w 1909762"/>
              <a:gd name="connsiteY5" fmla="*/ 517871 h 520252"/>
              <a:gd name="connsiteX6" fmla="*/ 821635 w 1909762"/>
              <a:gd name="connsiteY6" fmla="*/ 1 h 520252"/>
              <a:gd name="connsiteX7" fmla="*/ 1053342 w 1909762"/>
              <a:gd name="connsiteY7" fmla="*/ 0 h 520252"/>
              <a:gd name="connsiteX8" fmla="*/ 1053341 w 1909762"/>
              <a:gd name="connsiteY8" fmla="*/ 517871 h 520252"/>
              <a:gd name="connsiteX9" fmla="*/ 1322734 w 1909762"/>
              <a:gd name="connsiteY9" fmla="*/ 517871 h 520252"/>
              <a:gd name="connsiteX10" fmla="*/ 1322733 w 1909762"/>
              <a:gd name="connsiteY10" fmla="*/ 1347 h 520252"/>
              <a:gd name="connsiteX11" fmla="*/ 1551125 w 1909762"/>
              <a:gd name="connsiteY11" fmla="*/ 1346 h 520252"/>
              <a:gd name="connsiteX12" fmla="*/ 1551126 w 1909762"/>
              <a:gd name="connsiteY12" fmla="*/ 517871 h 520252"/>
              <a:gd name="connsiteX13" fmla="*/ 1909762 w 1909762"/>
              <a:gd name="connsiteY13" fmla="*/ 520252 h 52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9762" h="520252">
                <a:moveTo>
                  <a:pt x="0" y="517871"/>
                </a:moveTo>
                <a:lnTo>
                  <a:pt x="280367" y="517871"/>
                </a:lnTo>
                <a:cubicBezTo>
                  <a:pt x="281954" y="345593"/>
                  <a:pt x="278779" y="173314"/>
                  <a:pt x="280366" y="1036"/>
                </a:cubicBezTo>
                <a:lnTo>
                  <a:pt x="523668" y="3417"/>
                </a:lnTo>
                <a:lnTo>
                  <a:pt x="523668" y="517871"/>
                </a:lnTo>
                <a:lnTo>
                  <a:pt x="821635" y="517871"/>
                </a:lnTo>
                <a:lnTo>
                  <a:pt x="821635" y="1"/>
                </a:lnTo>
                <a:lnTo>
                  <a:pt x="1053342" y="0"/>
                </a:lnTo>
                <a:cubicBezTo>
                  <a:pt x="1051754" y="167861"/>
                  <a:pt x="1054929" y="350010"/>
                  <a:pt x="1053341" y="517871"/>
                </a:cubicBezTo>
                <a:lnTo>
                  <a:pt x="1322734" y="517871"/>
                </a:lnTo>
                <a:cubicBezTo>
                  <a:pt x="1324321" y="349665"/>
                  <a:pt x="1321146" y="169553"/>
                  <a:pt x="1322733" y="1347"/>
                </a:cubicBezTo>
                <a:lnTo>
                  <a:pt x="1551125" y="1346"/>
                </a:lnTo>
                <a:cubicBezTo>
                  <a:pt x="1550331" y="173521"/>
                  <a:pt x="1551920" y="345696"/>
                  <a:pt x="1551126" y="517871"/>
                </a:cubicBezTo>
                <a:lnTo>
                  <a:pt x="1909762" y="520252"/>
                </a:lnTo>
              </a:path>
            </a:pathLst>
          </a:custGeom>
          <a:noFill/>
          <a:ln w="31750" cmpd="sng">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cxnSp>
        <p:nvCxnSpPr>
          <p:cNvPr id="49" name="Straight Arrow Connector 48">
            <a:extLst>
              <a:ext uri="{FF2B5EF4-FFF2-40B4-BE49-F238E27FC236}">
                <a16:creationId xmlns:a16="http://schemas.microsoft.com/office/drawing/2014/main" id="{07CBF9A1-642F-442F-B66D-BEFA3B2AB496}"/>
              </a:ext>
            </a:extLst>
          </p:cNvPr>
          <p:cNvCxnSpPr/>
          <p:nvPr/>
        </p:nvCxnSpPr>
        <p:spPr>
          <a:xfrm flipV="1">
            <a:off x="6230759" y="1547130"/>
            <a:ext cx="0" cy="1204911"/>
          </a:xfrm>
          <a:prstGeom prst="straightConnector1">
            <a:avLst/>
          </a:prstGeom>
          <a:ln w="25400" cmpd="sng">
            <a:solidFill>
              <a:schemeClr val="tx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490F2A1-9C1D-4DAA-A38B-1F9467F817D3}"/>
              </a:ext>
            </a:extLst>
          </p:cNvPr>
          <p:cNvSpPr/>
          <p:nvPr/>
        </p:nvSpPr>
        <p:spPr>
          <a:xfrm>
            <a:off x="5318638" y="1689168"/>
            <a:ext cx="838691" cy="366126"/>
          </a:xfrm>
          <a:prstGeom prst="rect">
            <a:avLst/>
          </a:prstGeom>
        </p:spPr>
        <p:txBody>
          <a:bodyPr wrap="none">
            <a:spAutoFit/>
          </a:bodyPr>
          <a:lstStyle/>
          <a:p>
            <a:pPr>
              <a:lnSpc>
                <a:spcPts val="2300"/>
              </a:lnSpc>
              <a:spcBef>
                <a:spcPts val="1150"/>
              </a:spcBef>
            </a:pPr>
            <a:r>
              <a:rPr lang="en-US" i="1" dirty="0"/>
              <a:t>Power</a:t>
            </a:r>
            <a:endParaRPr lang="en-DE" i="1" dirty="0" err="1"/>
          </a:p>
        </p:txBody>
      </p:sp>
      <p:grpSp>
        <p:nvGrpSpPr>
          <p:cNvPr id="73" name="Group 72">
            <a:extLst>
              <a:ext uri="{FF2B5EF4-FFF2-40B4-BE49-F238E27FC236}">
                <a16:creationId xmlns:a16="http://schemas.microsoft.com/office/drawing/2014/main" id="{D1B115BF-5F46-46A2-87A3-DC198BCBE36C}"/>
              </a:ext>
            </a:extLst>
          </p:cNvPr>
          <p:cNvGrpSpPr/>
          <p:nvPr/>
        </p:nvGrpSpPr>
        <p:grpSpPr>
          <a:xfrm>
            <a:off x="5642733" y="2906572"/>
            <a:ext cx="3761108" cy="1383455"/>
            <a:chOff x="5510212" y="2681288"/>
            <a:chExt cx="3761108" cy="1383455"/>
          </a:xfrm>
        </p:grpSpPr>
        <p:cxnSp>
          <p:nvCxnSpPr>
            <p:cNvPr id="45" name="Straight Arrow Connector 44">
              <a:extLst>
                <a:ext uri="{FF2B5EF4-FFF2-40B4-BE49-F238E27FC236}">
                  <a16:creationId xmlns:a16="http://schemas.microsoft.com/office/drawing/2014/main" id="{4A801326-0E40-4D55-96EB-8014D75B9675}"/>
                </a:ext>
              </a:extLst>
            </p:cNvPr>
            <p:cNvCxnSpPr/>
            <p:nvPr/>
          </p:nvCxnSpPr>
          <p:spPr>
            <a:xfrm>
              <a:off x="6098238" y="3886200"/>
              <a:ext cx="2975113" cy="0"/>
            </a:xfrm>
            <a:prstGeom prst="straightConnector1">
              <a:avLst/>
            </a:prstGeom>
            <a:ln w="25400" cmpd="sng">
              <a:solidFill>
                <a:schemeClr val="tx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7D2E58A-BEB7-4F1C-BC2C-6A1D7FDB5F38}"/>
                </a:ext>
              </a:extLst>
            </p:cNvPr>
            <p:cNvCxnSpPr/>
            <p:nvPr/>
          </p:nvCxnSpPr>
          <p:spPr>
            <a:xfrm flipV="1">
              <a:off x="6098238" y="2681288"/>
              <a:ext cx="0" cy="1204911"/>
            </a:xfrm>
            <a:prstGeom prst="straightConnector1">
              <a:avLst/>
            </a:prstGeom>
            <a:ln w="25400" cmpd="sng">
              <a:solidFill>
                <a:schemeClr val="tx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446A5D1-9BC2-4847-9EAE-90539FD3BE97}"/>
                </a:ext>
              </a:extLst>
            </p:cNvPr>
            <p:cNvSpPr txBox="1"/>
            <p:nvPr/>
          </p:nvSpPr>
          <p:spPr>
            <a:xfrm>
              <a:off x="5510212" y="2681303"/>
              <a:ext cx="625110" cy="273793"/>
            </a:xfrm>
            <a:prstGeom prst="rect">
              <a:avLst/>
            </a:prstGeom>
            <a:noFill/>
          </p:spPr>
          <p:txBody>
            <a:bodyPr wrap="square" lIns="0" tIns="0" rIns="0" bIns="0" rtlCol="0" anchor="t" anchorCtr="0">
              <a:spAutoFit/>
            </a:bodyPr>
            <a:lstStyle/>
            <a:p>
              <a:pPr algn="l">
                <a:lnSpc>
                  <a:spcPts val="2300"/>
                </a:lnSpc>
                <a:spcBef>
                  <a:spcPts val="1150"/>
                </a:spcBef>
              </a:pPr>
              <a:r>
                <a:rPr lang="el-GR" dirty="0"/>
                <a:t>Δ</a:t>
              </a:r>
              <a:r>
                <a:rPr lang="en-US" dirty="0"/>
                <a:t>T</a:t>
              </a:r>
              <a:endParaRPr lang="en-DE" dirty="0" err="1"/>
            </a:p>
          </p:txBody>
        </p:sp>
        <p:sp>
          <p:nvSpPr>
            <p:cNvPr id="56" name="TextBox 55">
              <a:extLst>
                <a:ext uri="{FF2B5EF4-FFF2-40B4-BE49-F238E27FC236}">
                  <a16:creationId xmlns:a16="http://schemas.microsoft.com/office/drawing/2014/main" id="{FD6090A1-E4D8-41DB-B243-9294E88042D5}"/>
                </a:ext>
              </a:extLst>
            </p:cNvPr>
            <p:cNvSpPr txBox="1"/>
            <p:nvPr/>
          </p:nvSpPr>
          <p:spPr>
            <a:xfrm>
              <a:off x="9207200" y="3790950"/>
              <a:ext cx="64120" cy="273793"/>
            </a:xfrm>
            <a:prstGeom prst="rect">
              <a:avLst/>
            </a:prstGeom>
            <a:noFill/>
          </p:spPr>
          <p:txBody>
            <a:bodyPr wrap="none" lIns="0" tIns="0" rIns="0" bIns="0" rtlCol="0" anchor="t" anchorCtr="0">
              <a:spAutoFit/>
            </a:bodyPr>
            <a:lstStyle/>
            <a:p>
              <a:pPr algn="l">
                <a:lnSpc>
                  <a:spcPts val="2300"/>
                </a:lnSpc>
                <a:spcBef>
                  <a:spcPts val="1150"/>
                </a:spcBef>
              </a:pPr>
              <a:r>
                <a:rPr lang="en-US" i="1" dirty="0"/>
                <a:t>t</a:t>
              </a:r>
              <a:endParaRPr lang="en-DE" i="1" dirty="0" err="1"/>
            </a:p>
          </p:txBody>
        </p:sp>
        <p:sp>
          <p:nvSpPr>
            <p:cNvPr id="60" name="Freeform: Shape 59">
              <a:extLst>
                <a:ext uri="{FF2B5EF4-FFF2-40B4-BE49-F238E27FC236}">
                  <a16:creationId xmlns:a16="http://schemas.microsoft.com/office/drawing/2014/main" id="{636EB0F8-B05F-4B8A-B9C5-9A56D285B582}"/>
                </a:ext>
              </a:extLst>
            </p:cNvPr>
            <p:cNvSpPr/>
            <p:nvPr/>
          </p:nvSpPr>
          <p:spPr>
            <a:xfrm>
              <a:off x="6510337" y="3348048"/>
              <a:ext cx="1907380" cy="457200"/>
            </a:xfrm>
            <a:custGeom>
              <a:avLst/>
              <a:gdLst>
                <a:gd name="connsiteX0" fmla="*/ 0 w 1809750"/>
                <a:gd name="connsiteY0" fmla="*/ 676275 h 676275"/>
                <a:gd name="connsiteX1" fmla="*/ 0 w 1809750"/>
                <a:gd name="connsiteY1" fmla="*/ 676275 h 676275"/>
                <a:gd name="connsiteX2" fmla="*/ 90487 w 1809750"/>
                <a:gd name="connsiteY2" fmla="*/ 676275 h 676275"/>
                <a:gd name="connsiteX3" fmla="*/ 266700 w 1809750"/>
                <a:gd name="connsiteY3" fmla="*/ 676275 h 676275"/>
                <a:gd name="connsiteX4" fmla="*/ 490537 w 1809750"/>
                <a:gd name="connsiteY4" fmla="*/ 452438 h 676275"/>
                <a:gd name="connsiteX5" fmla="*/ 809625 w 1809750"/>
                <a:gd name="connsiteY5" fmla="*/ 452438 h 676275"/>
                <a:gd name="connsiteX6" fmla="*/ 1042987 w 1809750"/>
                <a:gd name="connsiteY6" fmla="*/ 219076 h 676275"/>
                <a:gd name="connsiteX7" fmla="*/ 1314450 w 1809750"/>
                <a:gd name="connsiteY7" fmla="*/ 219076 h 676275"/>
                <a:gd name="connsiteX8" fmla="*/ 1533526 w 1809750"/>
                <a:gd name="connsiteY8" fmla="*/ 0 h 676275"/>
                <a:gd name="connsiteX9" fmla="*/ 1809750 w 1809750"/>
                <a:gd name="connsiteY9" fmla="*/ 0 h 676275"/>
                <a:gd name="connsiteX0" fmla="*/ 0 w 1809750"/>
                <a:gd name="connsiteY0" fmla="*/ 685800 h 685800"/>
                <a:gd name="connsiteX1" fmla="*/ 0 w 1809750"/>
                <a:gd name="connsiteY1" fmla="*/ 685800 h 685800"/>
                <a:gd name="connsiteX2" fmla="*/ 90487 w 1809750"/>
                <a:gd name="connsiteY2" fmla="*/ 685800 h 685800"/>
                <a:gd name="connsiteX3" fmla="*/ 266700 w 1809750"/>
                <a:gd name="connsiteY3" fmla="*/ 685800 h 685800"/>
                <a:gd name="connsiteX4" fmla="*/ 490537 w 1809750"/>
                <a:gd name="connsiteY4" fmla="*/ 461963 h 685800"/>
                <a:gd name="connsiteX5" fmla="*/ 809625 w 1809750"/>
                <a:gd name="connsiteY5" fmla="*/ 461963 h 685800"/>
                <a:gd name="connsiteX6" fmla="*/ 1042987 w 1809750"/>
                <a:gd name="connsiteY6" fmla="*/ 228601 h 685800"/>
                <a:gd name="connsiteX7" fmla="*/ 1314450 w 1809750"/>
                <a:gd name="connsiteY7" fmla="*/ 228601 h 685800"/>
                <a:gd name="connsiteX8" fmla="*/ 1562101 w 1809750"/>
                <a:gd name="connsiteY8" fmla="*/ 0 h 685800"/>
                <a:gd name="connsiteX9" fmla="*/ 1809750 w 1809750"/>
                <a:gd name="connsiteY9" fmla="*/ 9525 h 685800"/>
                <a:gd name="connsiteX0" fmla="*/ 0 w 1809750"/>
                <a:gd name="connsiteY0" fmla="*/ 685800 h 685800"/>
                <a:gd name="connsiteX1" fmla="*/ 0 w 1809750"/>
                <a:gd name="connsiteY1" fmla="*/ 685800 h 685800"/>
                <a:gd name="connsiteX2" fmla="*/ 90487 w 1809750"/>
                <a:gd name="connsiteY2" fmla="*/ 685800 h 685800"/>
                <a:gd name="connsiteX3" fmla="*/ 266700 w 1809750"/>
                <a:gd name="connsiteY3" fmla="*/ 685800 h 685800"/>
                <a:gd name="connsiteX4" fmla="*/ 514349 w 1809750"/>
                <a:gd name="connsiteY4" fmla="*/ 461963 h 685800"/>
                <a:gd name="connsiteX5" fmla="*/ 809625 w 1809750"/>
                <a:gd name="connsiteY5" fmla="*/ 461963 h 685800"/>
                <a:gd name="connsiteX6" fmla="*/ 1042987 w 1809750"/>
                <a:gd name="connsiteY6" fmla="*/ 228601 h 685800"/>
                <a:gd name="connsiteX7" fmla="*/ 1314450 w 1809750"/>
                <a:gd name="connsiteY7" fmla="*/ 228601 h 685800"/>
                <a:gd name="connsiteX8" fmla="*/ 1562101 w 1809750"/>
                <a:gd name="connsiteY8" fmla="*/ 0 h 685800"/>
                <a:gd name="connsiteX9" fmla="*/ 1809750 w 1809750"/>
                <a:gd name="connsiteY9" fmla="*/ 9525 h 685800"/>
                <a:gd name="connsiteX0" fmla="*/ 0 w 1809750"/>
                <a:gd name="connsiteY0" fmla="*/ 676275 h 676275"/>
                <a:gd name="connsiteX1" fmla="*/ 0 w 1809750"/>
                <a:gd name="connsiteY1" fmla="*/ 676275 h 676275"/>
                <a:gd name="connsiteX2" fmla="*/ 90487 w 1809750"/>
                <a:gd name="connsiteY2" fmla="*/ 676275 h 676275"/>
                <a:gd name="connsiteX3" fmla="*/ 266700 w 1809750"/>
                <a:gd name="connsiteY3" fmla="*/ 676275 h 676275"/>
                <a:gd name="connsiteX4" fmla="*/ 514349 w 1809750"/>
                <a:gd name="connsiteY4" fmla="*/ 452438 h 676275"/>
                <a:gd name="connsiteX5" fmla="*/ 809625 w 1809750"/>
                <a:gd name="connsiteY5" fmla="*/ 452438 h 676275"/>
                <a:gd name="connsiteX6" fmla="*/ 1042987 w 1809750"/>
                <a:gd name="connsiteY6" fmla="*/ 219076 h 676275"/>
                <a:gd name="connsiteX7" fmla="*/ 1314450 w 1809750"/>
                <a:gd name="connsiteY7" fmla="*/ 219076 h 676275"/>
                <a:gd name="connsiteX8" fmla="*/ 1562101 w 1809750"/>
                <a:gd name="connsiteY8" fmla="*/ 0 h 676275"/>
                <a:gd name="connsiteX9" fmla="*/ 1809750 w 1809750"/>
                <a:gd name="connsiteY9" fmla="*/ 0 h 676275"/>
                <a:gd name="connsiteX0" fmla="*/ 0 w 1809750"/>
                <a:gd name="connsiteY0" fmla="*/ 676275 h 676275"/>
                <a:gd name="connsiteX1" fmla="*/ 0 w 1809750"/>
                <a:gd name="connsiteY1" fmla="*/ 676275 h 676275"/>
                <a:gd name="connsiteX2" fmla="*/ 90487 w 1809750"/>
                <a:gd name="connsiteY2" fmla="*/ 676275 h 676275"/>
                <a:gd name="connsiteX3" fmla="*/ 266700 w 1809750"/>
                <a:gd name="connsiteY3" fmla="*/ 676275 h 676275"/>
                <a:gd name="connsiteX4" fmla="*/ 514349 w 1809750"/>
                <a:gd name="connsiteY4" fmla="*/ 495301 h 676275"/>
                <a:gd name="connsiteX5" fmla="*/ 809625 w 1809750"/>
                <a:gd name="connsiteY5" fmla="*/ 452438 h 676275"/>
                <a:gd name="connsiteX6" fmla="*/ 1042987 w 1809750"/>
                <a:gd name="connsiteY6" fmla="*/ 219076 h 676275"/>
                <a:gd name="connsiteX7" fmla="*/ 1314450 w 1809750"/>
                <a:gd name="connsiteY7" fmla="*/ 219076 h 676275"/>
                <a:gd name="connsiteX8" fmla="*/ 1562101 w 1809750"/>
                <a:gd name="connsiteY8" fmla="*/ 0 h 676275"/>
                <a:gd name="connsiteX9" fmla="*/ 1809750 w 1809750"/>
                <a:gd name="connsiteY9" fmla="*/ 0 h 676275"/>
                <a:gd name="connsiteX0" fmla="*/ 0 w 1809750"/>
                <a:gd name="connsiteY0" fmla="*/ 676275 h 676275"/>
                <a:gd name="connsiteX1" fmla="*/ 0 w 1809750"/>
                <a:gd name="connsiteY1" fmla="*/ 676275 h 676275"/>
                <a:gd name="connsiteX2" fmla="*/ 90487 w 1809750"/>
                <a:gd name="connsiteY2" fmla="*/ 676275 h 676275"/>
                <a:gd name="connsiteX3" fmla="*/ 266700 w 1809750"/>
                <a:gd name="connsiteY3" fmla="*/ 676275 h 676275"/>
                <a:gd name="connsiteX4" fmla="*/ 514349 w 1809750"/>
                <a:gd name="connsiteY4" fmla="*/ 495301 h 676275"/>
                <a:gd name="connsiteX5" fmla="*/ 809625 w 1809750"/>
                <a:gd name="connsiteY5" fmla="*/ 500063 h 676275"/>
                <a:gd name="connsiteX6" fmla="*/ 1042987 w 1809750"/>
                <a:gd name="connsiteY6" fmla="*/ 219076 h 676275"/>
                <a:gd name="connsiteX7" fmla="*/ 1314450 w 1809750"/>
                <a:gd name="connsiteY7" fmla="*/ 219076 h 676275"/>
                <a:gd name="connsiteX8" fmla="*/ 1562101 w 1809750"/>
                <a:gd name="connsiteY8" fmla="*/ 0 h 676275"/>
                <a:gd name="connsiteX9" fmla="*/ 1809750 w 1809750"/>
                <a:gd name="connsiteY9" fmla="*/ 0 h 676275"/>
                <a:gd name="connsiteX0" fmla="*/ 0 w 1809750"/>
                <a:gd name="connsiteY0" fmla="*/ 676275 h 676275"/>
                <a:gd name="connsiteX1" fmla="*/ 0 w 1809750"/>
                <a:gd name="connsiteY1" fmla="*/ 676275 h 676275"/>
                <a:gd name="connsiteX2" fmla="*/ 90487 w 1809750"/>
                <a:gd name="connsiteY2" fmla="*/ 676275 h 676275"/>
                <a:gd name="connsiteX3" fmla="*/ 266700 w 1809750"/>
                <a:gd name="connsiteY3" fmla="*/ 676275 h 676275"/>
                <a:gd name="connsiteX4" fmla="*/ 514349 w 1809750"/>
                <a:gd name="connsiteY4" fmla="*/ 495301 h 676275"/>
                <a:gd name="connsiteX5" fmla="*/ 809625 w 1809750"/>
                <a:gd name="connsiteY5" fmla="*/ 495300 h 676275"/>
                <a:gd name="connsiteX6" fmla="*/ 1042987 w 1809750"/>
                <a:gd name="connsiteY6" fmla="*/ 219076 h 676275"/>
                <a:gd name="connsiteX7" fmla="*/ 1314450 w 1809750"/>
                <a:gd name="connsiteY7" fmla="*/ 219076 h 676275"/>
                <a:gd name="connsiteX8" fmla="*/ 1562101 w 1809750"/>
                <a:gd name="connsiteY8" fmla="*/ 0 h 676275"/>
                <a:gd name="connsiteX9" fmla="*/ 1809750 w 1809750"/>
                <a:gd name="connsiteY9" fmla="*/ 0 h 676275"/>
                <a:gd name="connsiteX0" fmla="*/ 0 w 1809750"/>
                <a:gd name="connsiteY0" fmla="*/ 676275 h 676275"/>
                <a:gd name="connsiteX1" fmla="*/ 0 w 1809750"/>
                <a:gd name="connsiteY1" fmla="*/ 676275 h 676275"/>
                <a:gd name="connsiteX2" fmla="*/ 90487 w 1809750"/>
                <a:gd name="connsiteY2" fmla="*/ 676275 h 676275"/>
                <a:gd name="connsiteX3" fmla="*/ 266700 w 1809750"/>
                <a:gd name="connsiteY3" fmla="*/ 676275 h 676275"/>
                <a:gd name="connsiteX4" fmla="*/ 514349 w 1809750"/>
                <a:gd name="connsiteY4" fmla="*/ 495301 h 676275"/>
                <a:gd name="connsiteX5" fmla="*/ 809625 w 1809750"/>
                <a:gd name="connsiteY5" fmla="*/ 495300 h 676275"/>
                <a:gd name="connsiteX6" fmla="*/ 1047750 w 1809750"/>
                <a:gd name="connsiteY6" fmla="*/ 357188 h 676275"/>
                <a:gd name="connsiteX7" fmla="*/ 1314450 w 1809750"/>
                <a:gd name="connsiteY7" fmla="*/ 219076 h 676275"/>
                <a:gd name="connsiteX8" fmla="*/ 1562101 w 1809750"/>
                <a:gd name="connsiteY8" fmla="*/ 0 h 676275"/>
                <a:gd name="connsiteX9" fmla="*/ 1809750 w 1809750"/>
                <a:gd name="connsiteY9" fmla="*/ 0 h 676275"/>
                <a:gd name="connsiteX0" fmla="*/ 0 w 1809750"/>
                <a:gd name="connsiteY0" fmla="*/ 676275 h 676275"/>
                <a:gd name="connsiteX1" fmla="*/ 0 w 1809750"/>
                <a:gd name="connsiteY1" fmla="*/ 676275 h 676275"/>
                <a:gd name="connsiteX2" fmla="*/ 90487 w 1809750"/>
                <a:gd name="connsiteY2" fmla="*/ 676275 h 676275"/>
                <a:gd name="connsiteX3" fmla="*/ 266700 w 1809750"/>
                <a:gd name="connsiteY3" fmla="*/ 676275 h 676275"/>
                <a:gd name="connsiteX4" fmla="*/ 514349 w 1809750"/>
                <a:gd name="connsiteY4" fmla="*/ 495301 h 676275"/>
                <a:gd name="connsiteX5" fmla="*/ 809625 w 1809750"/>
                <a:gd name="connsiteY5" fmla="*/ 495300 h 676275"/>
                <a:gd name="connsiteX6" fmla="*/ 1047750 w 1809750"/>
                <a:gd name="connsiteY6" fmla="*/ 357188 h 676275"/>
                <a:gd name="connsiteX7" fmla="*/ 1314450 w 1809750"/>
                <a:gd name="connsiteY7" fmla="*/ 357189 h 676275"/>
                <a:gd name="connsiteX8" fmla="*/ 1562101 w 1809750"/>
                <a:gd name="connsiteY8" fmla="*/ 0 h 676275"/>
                <a:gd name="connsiteX9" fmla="*/ 1809750 w 1809750"/>
                <a:gd name="connsiteY9" fmla="*/ 0 h 676275"/>
                <a:gd name="connsiteX0" fmla="*/ 0 w 1809750"/>
                <a:gd name="connsiteY0" fmla="*/ 676275 h 676275"/>
                <a:gd name="connsiteX1" fmla="*/ 0 w 1809750"/>
                <a:gd name="connsiteY1" fmla="*/ 676275 h 676275"/>
                <a:gd name="connsiteX2" fmla="*/ 90487 w 1809750"/>
                <a:gd name="connsiteY2" fmla="*/ 676275 h 676275"/>
                <a:gd name="connsiteX3" fmla="*/ 266700 w 1809750"/>
                <a:gd name="connsiteY3" fmla="*/ 676275 h 676275"/>
                <a:gd name="connsiteX4" fmla="*/ 514349 w 1809750"/>
                <a:gd name="connsiteY4" fmla="*/ 495301 h 676275"/>
                <a:gd name="connsiteX5" fmla="*/ 809625 w 1809750"/>
                <a:gd name="connsiteY5" fmla="*/ 495300 h 676275"/>
                <a:gd name="connsiteX6" fmla="*/ 1047750 w 1809750"/>
                <a:gd name="connsiteY6" fmla="*/ 357188 h 676275"/>
                <a:gd name="connsiteX7" fmla="*/ 1314450 w 1809750"/>
                <a:gd name="connsiteY7" fmla="*/ 357189 h 676275"/>
                <a:gd name="connsiteX8" fmla="*/ 1543051 w 1809750"/>
                <a:gd name="connsiteY8" fmla="*/ 166687 h 676275"/>
                <a:gd name="connsiteX9" fmla="*/ 1809750 w 1809750"/>
                <a:gd name="connsiteY9" fmla="*/ 0 h 676275"/>
                <a:gd name="connsiteX0" fmla="*/ 0 w 1804988"/>
                <a:gd name="connsiteY0" fmla="*/ 509588 h 509588"/>
                <a:gd name="connsiteX1" fmla="*/ 0 w 1804988"/>
                <a:gd name="connsiteY1" fmla="*/ 509588 h 509588"/>
                <a:gd name="connsiteX2" fmla="*/ 90487 w 1804988"/>
                <a:gd name="connsiteY2" fmla="*/ 509588 h 509588"/>
                <a:gd name="connsiteX3" fmla="*/ 266700 w 1804988"/>
                <a:gd name="connsiteY3" fmla="*/ 509588 h 509588"/>
                <a:gd name="connsiteX4" fmla="*/ 514349 w 1804988"/>
                <a:gd name="connsiteY4" fmla="*/ 328614 h 509588"/>
                <a:gd name="connsiteX5" fmla="*/ 809625 w 1804988"/>
                <a:gd name="connsiteY5" fmla="*/ 328613 h 509588"/>
                <a:gd name="connsiteX6" fmla="*/ 1047750 w 1804988"/>
                <a:gd name="connsiteY6" fmla="*/ 190501 h 509588"/>
                <a:gd name="connsiteX7" fmla="*/ 1314450 w 1804988"/>
                <a:gd name="connsiteY7" fmla="*/ 190502 h 509588"/>
                <a:gd name="connsiteX8" fmla="*/ 1543051 w 1804988"/>
                <a:gd name="connsiteY8" fmla="*/ 0 h 509588"/>
                <a:gd name="connsiteX9" fmla="*/ 1804988 w 1804988"/>
                <a:gd name="connsiteY9" fmla="*/ 0 h 509588"/>
                <a:gd name="connsiteX0" fmla="*/ 0 w 1804988"/>
                <a:gd name="connsiteY0" fmla="*/ 509588 h 509588"/>
                <a:gd name="connsiteX1" fmla="*/ 0 w 1804988"/>
                <a:gd name="connsiteY1" fmla="*/ 509588 h 509588"/>
                <a:gd name="connsiteX2" fmla="*/ 90487 w 1804988"/>
                <a:gd name="connsiteY2" fmla="*/ 509588 h 509588"/>
                <a:gd name="connsiteX3" fmla="*/ 266700 w 1804988"/>
                <a:gd name="connsiteY3" fmla="*/ 509588 h 509588"/>
                <a:gd name="connsiteX4" fmla="*/ 514349 w 1804988"/>
                <a:gd name="connsiteY4" fmla="*/ 328614 h 509588"/>
                <a:gd name="connsiteX5" fmla="*/ 809625 w 1804988"/>
                <a:gd name="connsiteY5" fmla="*/ 328613 h 509588"/>
                <a:gd name="connsiteX6" fmla="*/ 1047750 w 1804988"/>
                <a:gd name="connsiteY6" fmla="*/ 190501 h 509588"/>
                <a:gd name="connsiteX7" fmla="*/ 1314450 w 1804988"/>
                <a:gd name="connsiteY7" fmla="*/ 190502 h 509588"/>
                <a:gd name="connsiteX8" fmla="*/ 1543051 w 1804988"/>
                <a:gd name="connsiteY8" fmla="*/ 52388 h 509588"/>
                <a:gd name="connsiteX9" fmla="*/ 1804988 w 1804988"/>
                <a:gd name="connsiteY9" fmla="*/ 0 h 509588"/>
                <a:gd name="connsiteX0" fmla="*/ 0 w 1809750"/>
                <a:gd name="connsiteY0" fmla="*/ 457200 h 457200"/>
                <a:gd name="connsiteX1" fmla="*/ 0 w 1809750"/>
                <a:gd name="connsiteY1" fmla="*/ 457200 h 457200"/>
                <a:gd name="connsiteX2" fmla="*/ 90487 w 1809750"/>
                <a:gd name="connsiteY2" fmla="*/ 457200 h 457200"/>
                <a:gd name="connsiteX3" fmla="*/ 266700 w 1809750"/>
                <a:gd name="connsiteY3" fmla="*/ 457200 h 457200"/>
                <a:gd name="connsiteX4" fmla="*/ 514349 w 1809750"/>
                <a:gd name="connsiteY4" fmla="*/ 276226 h 457200"/>
                <a:gd name="connsiteX5" fmla="*/ 809625 w 1809750"/>
                <a:gd name="connsiteY5" fmla="*/ 276225 h 457200"/>
                <a:gd name="connsiteX6" fmla="*/ 1047750 w 1809750"/>
                <a:gd name="connsiteY6" fmla="*/ 138113 h 457200"/>
                <a:gd name="connsiteX7" fmla="*/ 1314450 w 1809750"/>
                <a:gd name="connsiteY7" fmla="*/ 138114 h 457200"/>
                <a:gd name="connsiteX8" fmla="*/ 1543051 w 1809750"/>
                <a:gd name="connsiteY8" fmla="*/ 0 h 457200"/>
                <a:gd name="connsiteX9" fmla="*/ 1809750 w 1809750"/>
                <a:gd name="connsiteY9" fmla="*/ 4762 h 457200"/>
                <a:gd name="connsiteX0" fmla="*/ 0 w 1809750"/>
                <a:gd name="connsiteY0" fmla="*/ 457200 h 457200"/>
                <a:gd name="connsiteX1" fmla="*/ 0 w 1809750"/>
                <a:gd name="connsiteY1" fmla="*/ 457200 h 457200"/>
                <a:gd name="connsiteX2" fmla="*/ 90487 w 1809750"/>
                <a:gd name="connsiteY2" fmla="*/ 457200 h 457200"/>
                <a:gd name="connsiteX3" fmla="*/ 266700 w 1809750"/>
                <a:gd name="connsiteY3" fmla="*/ 457200 h 457200"/>
                <a:gd name="connsiteX4" fmla="*/ 514349 w 1809750"/>
                <a:gd name="connsiteY4" fmla="*/ 276226 h 457200"/>
                <a:gd name="connsiteX5" fmla="*/ 809625 w 1809750"/>
                <a:gd name="connsiteY5" fmla="*/ 276225 h 457200"/>
                <a:gd name="connsiteX6" fmla="*/ 1047750 w 1809750"/>
                <a:gd name="connsiteY6" fmla="*/ 138113 h 457200"/>
                <a:gd name="connsiteX7" fmla="*/ 1314450 w 1809750"/>
                <a:gd name="connsiteY7" fmla="*/ 138114 h 457200"/>
                <a:gd name="connsiteX8" fmla="*/ 1543051 w 1809750"/>
                <a:gd name="connsiteY8" fmla="*/ 0 h 457200"/>
                <a:gd name="connsiteX9" fmla="*/ 1809750 w 1809750"/>
                <a:gd name="connsiteY9" fmla="*/ 4762 h 457200"/>
                <a:gd name="connsiteX0" fmla="*/ 0 w 1814512"/>
                <a:gd name="connsiteY0" fmla="*/ 457200 h 457200"/>
                <a:gd name="connsiteX1" fmla="*/ 0 w 1814512"/>
                <a:gd name="connsiteY1" fmla="*/ 457200 h 457200"/>
                <a:gd name="connsiteX2" fmla="*/ 90487 w 1814512"/>
                <a:gd name="connsiteY2" fmla="*/ 457200 h 457200"/>
                <a:gd name="connsiteX3" fmla="*/ 266700 w 1814512"/>
                <a:gd name="connsiteY3" fmla="*/ 457200 h 457200"/>
                <a:gd name="connsiteX4" fmla="*/ 514349 w 1814512"/>
                <a:gd name="connsiteY4" fmla="*/ 276226 h 457200"/>
                <a:gd name="connsiteX5" fmla="*/ 809625 w 1814512"/>
                <a:gd name="connsiteY5" fmla="*/ 276225 h 457200"/>
                <a:gd name="connsiteX6" fmla="*/ 1047750 w 1814512"/>
                <a:gd name="connsiteY6" fmla="*/ 138113 h 457200"/>
                <a:gd name="connsiteX7" fmla="*/ 1314450 w 1814512"/>
                <a:gd name="connsiteY7" fmla="*/ 138114 h 457200"/>
                <a:gd name="connsiteX8" fmla="*/ 1543051 w 1814512"/>
                <a:gd name="connsiteY8" fmla="*/ 0 h 457200"/>
                <a:gd name="connsiteX9" fmla="*/ 1814512 w 1814512"/>
                <a:gd name="connsiteY9" fmla="*/ 0 h 457200"/>
                <a:gd name="connsiteX0" fmla="*/ 0 w 1814512"/>
                <a:gd name="connsiteY0" fmla="*/ 457200 h 457200"/>
                <a:gd name="connsiteX1" fmla="*/ 0 w 1814512"/>
                <a:gd name="connsiteY1" fmla="*/ 457200 h 457200"/>
                <a:gd name="connsiteX2" fmla="*/ 76199 w 1814512"/>
                <a:gd name="connsiteY2" fmla="*/ 457200 h 457200"/>
                <a:gd name="connsiteX3" fmla="*/ 266700 w 1814512"/>
                <a:gd name="connsiteY3" fmla="*/ 457200 h 457200"/>
                <a:gd name="connsiteX4" fmla="*/ 514349 w 1814512"/>
                <a:gd name="connsiteY4" fmla="*/ 276226 h 457200"/>
                <a:gd name="connsiteX5" fmla="*/ 809625 w 1814512"/>
                <a:gd name="connsiteY5" fmla="*/ 276225 h 457200"/>
                <a:gd name="connsiteX6" fmla="*/ 1047750 w 1814512"/>
                <a:gd name="connsiteY6" fmla="*/ 138113 h 457200"/>
                <a:gd name="connsiteX7" fmla="*/ 1314450 w 1814512"/>
                <a:gd name="connsiteY7" fmla="*/ 138114 h 457200"/>
                <a:gd name="connsiteX8" fmla="*/ 1543051 w 1814512"/>
                <a:gd name="connsiteY8" fmla="*/ 0 h 457200"/>
                <a:gd name="connsiteX9" fmla="*/ 1814512 w 1814512"/>
                <a:gd name="connsiteY9" fmla="*/ 0 h 457200"/>
                <a:gd name="connsiteX0" fmla="*/ 0 w 1814512"/>
                <a:gd name="connsiteY0" fmla="*/ 457200 h 457200"/>
                <a:gd name="connsiteX1" fmla="*/ 0 w 1814512"/>
                <a:gd name="connsiteY1" fmla="*/ 457200 h 457200"/>
                <a:gd name="connsiteX2" fmla="*/ 133349 w 1814512"/>
                <a:gd name="connsiteY2" fmla="*/ 457200 h 457200"/>
                <a:gd name="connsiteX3" fmla="*/ 266700 w 1814512"/>
                <a:gd name="connsiteY3" fmla="*/ 457200 h 457200"/>
                <a:gd name="connsiteX4" fmla="*/ 514349 w 1814512"/>
                <a:gd name="connsiteY4" fmla="*/ 276226 h 457200"/>
                <a:gd name="connsiteX5" fmla="*/ 809625 w 1814512"/>
                <a:gd name="connsiteY5" fmla="*/ 276225 h 457200"/>
                <a:gd name="connsiteX6" fmla="*/ 1047750 w 1814512"/>
                <a:gd name="connsiteY6" fmla="*/ 138113 h 457200"/>
                <a:gd name="connsiteX7" fmla="*/ 1314450 w 1814512"/>
                <a:gd name="connsiteY7" fmla="*/ 138114 h 457200"/>
                <a:gd name="connsiteX8" fmla="*/ 1543051 w 1814512"/>
                <a:gd name="connsiteY8" fmla="*/ 0 h 457200"/>
                <a:gd name="connsiteX9" fmla="*/ 1814512 w 1814512"/>
                <a:gd name="connsiteY9" fmla="*/ 0 h 457200"/>
                <a:gd name="connsiteX0" fmla="*/ 9525 w 1824037"/>
                <a:gd name="connsiteY0" fmla="*/ 457200 h 457200"/>
                <a:gd name="connsiteX1" fmla="*/ 0 w 1824037"/>
                <a:gd name="connsiteY1" fmla="*/ 457200 h 457200"/>
                <a:gd name="connsiteX2" fmla="*/ 142874 w 1824037"/>
                <a:gd name="connsiteY2" fmla="*/ 457200 h 457200"/>
                <a:gd name="connsiteX3" fmla="*/ 276225 w 1824037"/>
                <a:gd name="connsiteY3" fmla="*/ 457200 h 457200"/>
                <a:gd name="connsiteX4" fmla="*/ 523874 w 1824037"/>
                <a:gd name="connsiteY4" fmla="*/ 276226 h 457200"/>
                <a:gd name="connsiteX5" fmla="*/ 819150 w 1824037"/>
                <a:gd name="connsiteY5" fmla="*/ 276225 h 457200"/>
                <a:gd name="connsiteX6" fmla="*/ 1057275 w 1824037"/>
                <a:gd name="connsiteY6" fmla="*/ 138113 h 457200"/>
                <a:gd name="connsiteX7" fmla="*/ 1323975 w 1824037"/>
                <a:gd name="connsiteY7" fmla="*/ 138114 h 457200"/>
                <a:gd name="connsiteX8" fmla="*/ 1552576 w 1824037"/>
                <a:gd name="connsiteY8" fmla="*/ 0 h 457200"/>
                <a:gd name="connsiteX9" fmla="*/ 1824037 w 1824037"/>
                <a:gd name="connsiteY9" fmla="*/ 0 h 457200"/>
                <a:gd name="connsiteX0" fmla="*/ 0 w 1814512"/>
                <a:gd name="connsiteY0" fmla="*/ 457200 h 457552"/>
                <a:gd name="connsiteX1" fmla="*/ 4763 w 1814512"/>
                <a:gd name="connsiteY1" fmla="*/ 452438 h 457552"/>
                <a:gd name="connsiteX2" fmla="*/ 133349 w 1814512"/>
                <a:gd name="connsiteY2" fmla="*/ 457200 h 457552"/>
                <a:gd name="connsiteX3" fmla="*/ 266700 w 1814512"/>
                <a:gd name="connsiteY3" fmla="*/ 457200 h 457552"/>
                <a:gd name="connsiteX4" fmla="*/ 514349 w 1814512"/>
                <a:gd name="connsiteY4" fmla="*/ 276226 h 457552"/>
                <a:gd name="connsiteX5" fmla="*/ 809625 w 1814512"/>
                <a:gd name="connsiteY5" fmla="*/ 276225 h 457552"/>
                <a:gd name="connsiteX6" fmla="*/ 1047750 w 1814512"/>
                <a:gd name="connsiteY6" fmla="*/ 138113 h 457552"/>
                <a:gd name="connsiteX7" fmla="*/ 1314450 w 1814512"/>
                <a:gd name="connsiteY7" fmla="*/ 138114 h 457552"/>
                <a:gd name="connsiteX8" fmla="*/ 1543051 w 1814512"/>
                <a:gd name="connsiteY8" fmla="*/ 0 h 457552"/>
                <a:gd name="connsiteX9" fmla="*/ 1814512 w 1814512"/>
                <a:gd name="connsiteY9" fmla="*/ 0 h 457552"/>
                <a:gd name="connsiteX0" fmla="*/ 0 w 1814512"/>
                <a:gd name="connsiteY0" fmla="*/ 457200 h 457200"/>
                <a:gd name="connsiteX1" fmla="*/ 4763 w 1814512"/>
                <a:gd name="connsiteY1" fmla="*/ 452438 h 457200"/>
                <a:gd name="connsiteX2" fmla="*/ 266700 w 1814512"/>
                <a:gd name="connsiteY2" fmla="*/ 457200 h 457200"/>
                <a:gd name="connsiteX3" fmla="*/ 514349 w 1814512"/>
                <a:gd name="connsiteY3" fmla="*/ 276226 h 457200"/>
                <a:gd name="connsiteX4" fmla="*/ 809625 w 1814512"/>
                <a:gd name="connsiteY4" fmla="*/ 276225 h 457200"/>
                <a:gd name="connsiteX5" fmla="*/ 1047750 w 1814512"/>
                <a:gd name="connsiteY5" fmla="*/ 138113 h 457200"/>
                <a:gd name="connsiteX6" fmla="*/ 1314450 w 1814512"/>
                <a:gd name="connsiteY6" fmla="*/ 138114 h 457200"/>
                <a:gd name="connsiteX7" fmla="*/ 1543051 w 1814512"/>
                <a:gd name="connsiteY7" fmla="*/ 0 h 457200"/>
                <a:gd name="connsiteX8" fmla="*/ 1814512 w 1814512"/>
                <a:gd name="connsiteY8" fmla="*/ 0 h 457200"/>
                <a:gd name="connsiteX0" fmla="*/ 4762 w 1819274"/>
                <a:gd name="connsiteY0" fmla="*/ 457200 h 457201"/>
                <a:gd name="connsiteX1" fmla="*/ 0 w 1819274"/>
                <a:gd name="connsiteY1" fmla="*/ 457201 h 457201"/>
                <a:gd name="connsiteX2" fmla="*/ 271462 w 1819274"/>
                <a:gd name="connsiteY2" fmla="*/ 457200 h 457201"/>
                <a:gd name="connsiteX3" fmla="*/ 519111 w 1819274"/>
                <a:gd name="connsiteY3" fmla="*/ 276226 h 457201"/>
                <a:gd name="connsiteX4" fmla="*/ 814387 w 1819274"/>
                <a:gd name="connsiteY4" fmla="*/ 276225 h 457201"/>
                <a:gd name="connsiteX5" fmla="*/ 1052512 w 1819274"/>
                <a:gd name="connsiteY5" fmla="*/ 138113 h 457201"/>
                <a:gd name="connsiteX6" fmla="*/ 1319212 w 1819274"/>
                <a:gd name="connsiteY6" fmla="*/ 138114 h 457201"/>
                <a:gd name="connsiteX7" fmla="*/ 1547813 w 1819274"/>
                <a:gd name="connsiteY7" fmla="*/ 0 h 457201"/>
                <a:gd name="connsiteX8" fmla="*/ 1819274 w 1819274"/>
                <a:gd name="connsiteY8" fmla="*/ 0 h 457201"/>
                <a:gd name="connsiteX0" fmla="*/ 0 w 1814512"/>
                <a:gd name="connsiteY0" fmla="*/ 457200 h 461963"/>
                <a:gd name="connsiteX1" fmla="*/ 14288 w 1814512"/>
                <a:gd name="connsiteY1" fmla="*/ 461963 h 461963"/>
                <a:gd name="connsiteX2" fmla="*/ 266700 w 1814512"/>
                <a:gd name="connsiteY2" fmla="*/ 457200 h 461963"/>
                <a:gd name="connsiteX3" fmla="*/ 514349 w 1814512"/>
                <a:gd name="connsiteY3" fmla="*/ 276226 h 461963"/>
                <a:gd name="connsiteX4" fmla="*/ 809625 w 1814512"/>
                <a:gd name="connsiteY4" fmla="*/ 276225 h 461963"/>
                <a:gd name="connsiteX5" fmla="*/ 1047750 w 1814512"/>
                <a:gd name="connsiteY5" fmla="*/ 138113 h 461963"/>
                <a:gd name="connsiteX6" fmla="*/ 1314450 w 1814512"/>
                <a:gd name="connsiteY6" fmla="*/ 138114 h 461963"/>
                <a:gd name="connsiteX7" fmla="*/ 1543051 w 1814512"/>
                <a:gd name="connsiteY7" fmla="*/ 0 h 461963"/>
                <a:gd name="connsiteX8" fmla="*/ 1814512 w 1814512"/>
                <a:gd name="connsiteY8" fmla="*/ 0 h 461963"/>
                <a:gd name="connsiteX0" fmla="*/ 0 w 1814512"/>
                <a:gd name="connsiteY0" fmla="*/ 457200 h 461963"/>
                <a:gd name="connsiteX1" fmla="*/ 9525 w 1814512"/>
                <a:gd name="connsiteY1" fmla="*/ 461963 h 461963"/>
                <a:gd name="connsiteX2" fmla="*/ 266700 w 1814512"/>
                <a:gd name="connsiteY2" fmla="*/ 457200 h 461963"/>
                <a:gd name="connsiteX3" fmla="*/ 514349 w 1814512"/>
                <a:gd name="connsiteY3" fmla="*/ 276226 h 461963"/>
                <a:gd name="connsiteX4" fmla="*/ 809625 w 1814512"/>
                <a:gd name="connsiteY4" fmla="*/ 276225 h 461963"/>
                <a:gd name="connsiteX5" fmla="*/ 1047750 w 1814512"/>
                <a:gd name="connsiteY5" fmla="*/ 138113 h 461963"/>
                <a:gd name="connsiteX6" fmla="*/ 1314450 w 1814512"/>
                <a:gd name="connsiteY6" fmla="*/ 138114 h 461963"/>
                <a:gd name="connsiteX7" fmla="*/ 1543051 w 1814512"/>
                <a:gd name="connsiteY7" fmla="*/ 0 h 461963"/>
                <a:gd name="connsiteX8" fmla="*/ 1814512 w 1814512"/>
                <a:gd name="connsiteY8" fmla="*/ 0 h 461963"/>
                <a:gd name="connsiteX0" fmla="*/ 0 w 1814512"/>
                <a:gd name="connsiteY0" fmla="*/ 457200 h 600075"/>
                <a:gd name="connsiteX1" fmla="*/ 52388 w 1814512"/>
                <a:gd name="connsiteY1" fmla="*/ 600075 h 600075"/>
                <a:gd name="connsiteX2" fmla="*/ 266700 w 1814512"/>
                <a:gd name="connsiteY2" fmla="*/ 457200 h 600075"/>
                <a:gd name="connsiteX3" fmla="*/ 514349 w 1814512"/>
                <a:gd name="connsiteY3" fmla="*/ 276226 h 600075"/>
                <a:gd name="connsiteX4" fmla="*/ 809625 w 1814512"/>
                <a:gd name="connsiteY4" fmla="*/ 276225 h 600075"/>
                <a:gd name="connsiteX5" fmla="*/ 1047750 w 1814512"/>
                <a:gd name="connsiteY5" fmla="*/ 138113 h 600075"/>
                <a:gd name="connsiteX6" fmla="*/ 1314450 w 1814512"/>
                <a:gd name="connsiteY6" fmla="*/ 138114 h 600075"/>
                <a:gd name="connsiteX7" fmla="*/ 1543051 w 1814512"/>
                <a:gd name="connsiteY7" fmla="*/ 0 h 600075"/>
                <a:gd name="connsiteX8" fmla="*/ 1814512 w 1814512"/>
                <a:gd name="connsiteY8" fmla="*/ 0 h 600075"/>
                <a:gd name="connsiteX0" fmla="*/ 0 w 1814512"/>
                <a:gd name="connsiteY0" fmla="*/ 457200 h 457200"/>
                <a:gd name="connsiteX1" fmla="*/ 266700 w 1814512"/>
                <a:gd name="connsiteY1" fmla="*/ 457200 h 457200"/>
                <a:gd name="connsiteX2" fmla="*/ 514349 w 1814512"/>
                <a:gd name="connsiteY2" fmla="*/ 276226 h 457200"/>
                <a:gd name="connsiteX3" fmla="*/ 809625 w 1814512"/>
                <a:gd name="connsiteY3" fmla="*/ 276225 h 457200"/>
                <a:gd name="connsiteX4" fmla="*/ 1047750 w 1814512"/>
                <a:gd name="connsiteY4" fmla="*/ 138113 h 457200"/>
                <a:gd name="connsiteX5" fmla="*/ 1314450 w 1814512"/>
                <a:gd name="connsiteY5" fmla="*/ 138114 h 457200"/>
                <a:gd name="connsiteX6" fmla="*/ 1543051 w 1814512"/>
                <a:gd name="connsiteY6" fmla="*/ 0 h 457200"/>
                <a:gd name="connsiteX7" fmla="*/ 1814512 w 1814512"/>
                <a:gd name="connsiteY7" fmla="*/ 0 h 457200"/>
                <a:gd name="connsiteX0" fmla="*/ 0 w 1819275"/>
                <a:gd name="connsiteY0" fmla="*/ 457200 h 457200"/>
                <a:gd name="connsiteX1" fmla="*/ 271463 w 1819275"/>
                <a:gd name="connsiteY1" fmla="*/ 457200 h 457200"/>
                <a:gd name="connsiteX2" fmla="*/ 519112 w 1819275"/>
                <a:gd name="connsiteY2" fmla="*/ 276226 h 457200"/>
                <a:gd name="connsiteX3" fmla="*/ 814388 w 1819275"/>
                <a:gd name="connsiteY3" fmla="*/ 276225 h 457200"/>
                <a:gd name="connsiteX4" fmla="*/ 1052513 w 1819275"/>
                <a:gd name="connsiteY4" fmla="*/ 138113 h 457200"/>
                <a:gd name="connsiteX5" fmla="*/ 1319213 w 1819275"/>
                <a:gd name="connsiteY5" fmla="*/ 138114 h 457200"/>
                <a:gd name="connsiteX6" fmla="*/ 1547814 w 1819275"/>
                <a:gd name="connsiteY6" fmla="*/ 0 h 457200"/>
                <a:gd name="connsiteX7" fmla="*/ 1819275 w 1819275"/>
                <a:gd name="connsiteY7" fmla="*/ 0 h 457200"/>
                <a:gd name="connsiteX0" fmla="*/ 0 w 1833562"/>
                <a:gd name="connsiteY0" fmla="*/ 457200 h 457200"/>
                <a:gd name="connsiteX1" fmla="*/ 285750 w 1833562"/>
                <a:gd name="connsiteY1" fmla="*/ 457200 h 457200"/>
                <a:gd name="connsiteX2" fmla="*/ 533399 w 1833562"/>
                <a:gd name="connsiteY2" fmla="*/ 276226 h 457200"/>
                <a:gd name="connsiteX3" fmla="*/ 828675 w 1833562"/>
                <a:gd name="connsiteY3" fmla="*/ 276225 h 457200"/>
                <a:gd name="connsiteX4" fmla="*/ 1066800 w 1833562"/>
                <a:gd name="connsiteY4" fmla="*/ 138113 h 457200"/>
                <a:gd name="connsiteX5" fmla="*/ 1333500 w 1833562"/>
                <a:gd name="connsiteY5" fmla="*/ 138114 h 457200"/>
                <a:gd name="connsiteX6" fmla="*/ 1562101 w 1833562"/>
                <a:gd name="connsiteY6" fmla="*/ 0 h 457200"/>
                <a:gd name="connsiteX7" fmla="*/ 1833562 w 1833562"/>
                <a:gd name="connsiteY7" fmla="*/ 0 h 457200"/>
                <a:gd name="connsiteX0" fmla="*/ 0 w 1907380"/>
                <a:gd name="connsiteY0" fmla="*/ 457200 h 457200"/>
                <a:gd name="connsiteX1" fmla="*/ 285750 w 1907380"/>
                <a:gd name="connsiteY1" fmla="*/ 457200 h 457200"/>
                <a:gd name="connsiteX2" fmla="*/ 533399 w 1907380"/>
                <a:gd name="connsiteY2" fmla="*/ 276226 h 457200"/>
                <a:gd name="connsiteX3" fmla="*/ 828675 w 1907380"/>
                <a:gd name="connsiteY3" fmla="*/ 276225 h 457200"/>
                <a:gd name="connsiteX4" fmla="*/ 1066800 w 1907380"/>
                <a:gd name="connsiteY4" fmla="*/ 138113 h 457200"/>
                <a:gd name="connsiteX5" fmla="*/ 1333500 w 1907380"/>
                <a:gd name="connsiteY5" fmla="*/ 138114 h 457200"/>
                <a:gd name="connsiteX6" fmla="*/ 1562101 w 1907380"/>
                <a:gd name="connsiteY6" fmla="*/ 0 h 457200"/>
                <a:gd name="connsiteX7" fmla="*/ 1907380 w 1907380"/>
                <a:gd name="connsiteY7" fmla="*/ 238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7380" h="457200">
                  <a:moveTo>
                    <a:pt x="0" y="457200"/>
                  </a:moveTo>
                  <a:lnTo>
                    <a:pt x="285750" y="457200"/>
                  </a:lnTo>
                  <a:lnTo>
                    <a:pt x="533399" y="276226"/>
                  </a:lnTo>
                  <a:lnTo>
                    <a:pt x="828675" y="276225"/>
                  </a:lnTo>
                  <a:lnTo>
                    <a:pt x="1066800" y="138113"/>
                  </a:lnTo>
                  <a:lnTo>
                    <a:pt x="1333500" y="138114"/>
                  </a:lnTo>
                  <a:lnTo>
                    <a:pt x="1562101" y="0"/>
                  </a:lnTo>
                  <a:lnTo>
                    <a:pt x="1907380" y="2381"/>
                  </a:lnTo>
                </a:path>
              </a:pathLst>
            </a:custGeom>
            <a:noFill/>
            <a:ln w="25400" cmpd="sng">
              <a:solidFill>
                <a:srgbClr val="FF0000"/>
              </a:solidFill>
              <a:prstDash val="soli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dirty="0"/>
            </a:p>
          </p:txBody>
        </p:sp>
      </p:grpSp>
      <p:grpSp>
        <p:nvGrpSpPr>
          <p:cNvPr id="74" name="Group 73">
            <a:extLst>
              <a:ext uri="{FF2B5EF4-FFF2-40B4-BE49-F238E27FC236}">
                <a16:creationId xmlns:a16="http://schemas.microsoft.com/office/drawing/2014/main" id="{3CA6B7CD-11CD-4560-A443-98385EF9B3A9}"/>
              </a:ext>
            </a:extLst>
          </p:cNvPr>
          <p:cNvGrpSpPr/>
          <p:nvPr/>
        </p:nvGrpSpPr>
        <p:grpSpPr>
          <a:xfrm>
            <a:off x="5642733" y="4844724"/>
            <a:ext cx="3763824" cy="1388224"/>
            <a:chOff x="5510212" y="5043505"/>
            <a:chExt cx="3763824" cy="1388224"/>
          </a:xfrm>
        </p:grpSpPr>
        <p:cxnSp>
          <p:nvCxnSpPr>
            <p:cNvPr id="44" name="Straight Arrow Connector 43">
              <a:extLst>
                <a:ext uri="{FF2B5EF4-FFF2-40B4-BE49-F238E27FC236}">
                  <a16:creationId xmlns:a16="http://schemas.microsoft.com/office/drawing/2014/main" id="{8593D73C-EA80-44FA-ADB1-37649C3C7840}"/>
                </a:ext>
              </a:extLst>
            </p:cNvPr>
            <p:cNvCxnSpPr/>
            <p:nvPr/>
          </p:nvCxnSpPr>
          <p:spPr>
            <a:xfrm>
              <a:off x="6098238" y="6251713"/>
              <a:ext cx="2975113" cy="0"/>
            </a:xfrm>
            <a:prstGeom prst="straightConnector1">
              <a:avLst/>
            </a:prstGeom>
            <a:ln w="25400" cmpd="sng">
              <a:solidFill>
                <a:schemeClr val="tx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8124F42-057A-4F54-8B03-09193F5F4388}"/>
                </a:ext>
              </a:extLst>
            </p:cNvPr>
            <p:cNvCxnSpPr/>
            <p:nvPr/>
          </p:nvCxnSpPr>
          <p:spPr>
            <a:xfrm flipV="1">
              <a:off x="6098238" y="5043505"/>
              <a:ext cx="0" cy="1204911"/>
            </a:xfrm>
            <a:prstGeom prst="straightConnector1">
              <a:avLst/>
            </a:prstGeom>
            <a:ln w="25400" cmpd="sng">
              <a:solidFill>
                <a:schemeClr val="tx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5990A06-3853-4EEE-A3F8-21661F4D9514}"/>
                </a:ext>
              </a:extLst>
            </p:cNvPr>
            <p:cNvSpPr txBox="1"/>
            <p:nvPr/>
          </p:nvSpPr>
          <p:spPr>
            <a:xfrm>
              <a:off x="5510212" y="5053623"/>
              <a:ext cx="625110" cy="273793"/>
            </a:xfrm>
            <a:prstGeom prst="rect">
              <a:avLst/>
            </a:prstGeom>
            <a:noFill/>
          </p:spPr>
          <p:txBody>
            <a:bodyPr wrap="square" lIns="0" tIns="0" rIns="0" bIns="0" rtlCol="0" anchor="t" anchorCtr="0">
              <a:spAutoFit/>
            </a:bodyPr>
            <a:lstStyle/>
            <a:p>
              <a:pPr algn="l">
                <a:lnSpc>
                  <a:spcPts val="2300"/>
                </a:lnSpc>
                <a:spcBef>
                  <a:spcPts val="1150"/>
                </a:spcBef>
              </a:pPr>
              <a:r>
                <a:rPr lang="el-GR" dirty="0"/>
                <a:t>Δ</a:t>
              </a:r>
              <a:r>
                <a:rPr lang="en-US" dirty="0"/>
                <a:t>T</a:t>
              </a:r>
              <a:endParaRPr lang="en-DE" dirty="0" err="1"/>
            </a:p>
          </p:txBody>
        </p:sp>
        <p:sp>
          <p:nvSpPr>
            <p:cNvPr id="57" name="TextBox 56">
              <a:extLst>
                <a:ext uri="{FF2B5EF4-FFF2-40B4-BE49-F238E27FC236}">
                  <a16:creationId xmlns:a16="http://schemas.microsoft.com/office/drawing/2014/main" id="{53A9E75F-2C71-4074-AFC0-2BE788DE08BB}"/>
                </a:ext>
              </a:extLst>
            </p:cNvPr>
            <p:cNvSpPr txBox="1"/>
            <p:nvPr/>
          </p:nvSpPr>
          <p:spPr>
            <a:xfrm>
              <a:off x="9209916" y="6157936"/>
              <a:ext cx="64120" cy="273793"/>
            </a:xfrm>
            <a:prstGeom prst="rect">
              <a:avLst/>
            </a:prstGeom>
            <a:noFill/>
          </p:spPr>
          <p:txBody>
            <a:bodyPr wrap="none" lIns="0" tIns="0" rIns="0" bIns="0" rtlCol="0" anchor="t" anchorCtr="0">
              <a:spAutoFit/>
            </a:bodyPr>
            <a:lstStyle/>
            <a:p>
              <a:pPr algn="l">
                <a:lnSpc>
                  <a:spcPts val="2300"/>
                </a:lnSpc>
                <a:spcBef>
                  <a:spcPts val="1150"/>
                </a:spcBef>
              </a:pPr>
              <a:r>
                <a:rPr lang="en-US" i="1" dirty="0"/>
                <a:t>t</a:t>
              </a:r>
              <a:endParaRPr lang="en-DE" i="1" dirty="0" err="1"/>
            </a:p>
          </p:txBody>
        </p:sp>
        <p:grpSp>
          <p:nvGrpSpPr>
            <p:cNvPr id="71" name="Group 70">
              <a:extLst>
                <a:ext uri="{FF2B5EF4-FFF2-40B4-BE49-F238E27FC236}">
                  <a16:creationId xmlns:a16="http://schemas.microsoft.com/office/drawing/2014/main" id="{31B9D1A2-8C95-4CAA-8BA1-4BE4C090E45C}"/>
                </a:ext>
              </a:extLst>
            </p:cNvPr>
            <p:cNvGrpSpPr/>
            <p:nvPr/>
          </p:nvGrpSpPr>
          <p:grpSpPr>
            <a:xfrm>
              <a:off x="6512718" y="5279235"/>
              <a:ext cx="1895479" cy="885839"/>
              <a:chOff x="6512718" y="1316817"/>
              <a:chExt cx="1895479" cy="885839"/>
            </a:xfrm>
          </p:grpSpPr>
          <p:sp>
            <p:nvSpPr>
              <p:cNvPr id="64" name="Freeform: Shape 63">
                <a:extLst>
                  <a:ext uri="{FF2B5EF4-FFF2-40B4-BE49-F238E27FC236}">
                    <a16:creationId xmlns:a16="http://schemas.microsoft.com/office/drawing/2014/main" id="{AC8C2A7E-AF5F-4DD9-BD7A-63546D402719}"/>
                  </a:ext>
                </a:extLst>
              </p:cNvPr>
              <p:cNvSpPr/>
              <p:nvPr/>
            </p:nvSpPr>
            <p:spPr>
              <a:xfrm>
                <a:off x="6788946" y="1316817"/>
                <a:ext cx="1619251" cy="885839"/>
              </a:xfrm>
              <a:custGeom>
                <a:avLst/>
                <a:gdLst>
                  <a:gd name="connsiteX0" fmla="*/ 0 w 1369219"/>
                  <a:gd name="connsiteY0" fmla="*/ 888295 h 888295"/>
                  <a:gd name="connsiteX1" fmla="*/ 135731 w 1369219"/>
                  <a:gd name="connsiteY1" fmla="*/ 619214 h 888295"/>
                  <a:gd name="connsiteX2" fmla="*/ 250031 w 1369219"/>
                  <a:gd name="connsiteY2" fmla="*/ 435858 h 888295"/>
                  <a:gd name="connsiteX3" fmla="*/ 359569 w 1369219"/>
                  <a:gd name="connsiteY3" fmla="*/ 569208 h 888295"/>
                  <a:gd name="connsiteX4" fmla="*/ 452437 w 1369219"/>
                  <a:gd name="connsiteY4" fmla="*/ 635883 h 888295"/>
                  <a:gd name="connsiteX5" fmla="*/ 547687 w 1369219"/>
                  <a:gd name="connsiteY5" fmla="*/ 645408 h 888295"/>
                  <a:gd name="connsiteX6" fmla="*/ 669131 w 1369219"/>
                  <a:gd name="connsiteY6" fmla="*/ 383470 h 888295"/>
                  <a:gd name="connsiteX7" fmla="*/ 773906 w 1369219"/>
                  <a:gd name="connsiteY7" fmla="*/ 173920 h 888295"/>
                  <a:gd name="connsiteX8" fmla="*/ 873919 w 1369219"/>
                  <a:gd name="connsiteY8" fmla="*/ 388233 h 888295"/>
                  <a:gd name="connsiteX9" fmla="*/ 957262 w 1369219"/>
                  <a:gd name="connsiteY9" fmla="*/ 481102 h 888295"/>
                  <a:gd name="connsiteX10" fmla="*/ 1047750 w 1369219"/>
                  <a:gd name="connsiteY10" fmla="*/ 509677 h 888295"/>
                  <a:gd name="connsiteX11" fmla="*/ 1164431 w 1369219"/>
                  <a:gd name="connsiteY11" fmla="*/ 209639 h 888295"/>
                  <a:gd name="connsiteX12" fmla="*/ 1281112 w 1369219"/>
                  <a:gd name="connsiteY12" fmla="*/ 89 h 888295"/>
                  <a:gd name="connsiteX13" fmla="*/ 1369219 w 1369219"/>
                  <a:gd name="connsiteY13" fmla="*/ 233452 h 888295"/>
                  <a:gd name="connsiteX0" fmla="*/ 0 w 1375745"/>
                  <a:gd name="connsiteY0" fmla="*/ 888207 h 888207"/>
                  <a:gd name="connsiteX1" fmla="*/ 135731 w 1375745"/>
                  <a:gd name="connsiteY1" fmla="*/ 619126 h 888207"/>
                  <a:gd name="connsiteX2" fmla="*/ 250031 w 1375745"/>
                  <a:gd name="connsiteY2" fmla="*/ 435770 h 888207"/>
                  <a:gd name="connsiteX3" fmla="*/ 359569 w 1375745"/>
                  <a:gd name="connsiteY3" fmla="*/ 569120 h 888207"/>
                  <a:gd name="connsiteX4" fmla="*/ 452437 w 1375745"/>
                  <a:gd name="connsiteY4" fmla="*/ 635795 h 888207"/>
                  <a:gd name="connsiteX5" fmla="*/ 547687 w 1375745"/>
                  <a:gd name="connsiteY5" fmla="*/ 645320 h 888207"/>
                  <a:gd name="connsiteX6" fmla="*/ 669131 w 1375745"/>
                  <a:gd name="connsiteY6" fmla="*/ 383382 h 888207"/>
                  <a:gd name="connsiteX7" fmla="*/ 773906 w 1375745"/>
                  <a:gd name="connsiteY7" fmla="*/ 173832 h 888207"/>
                  <a:gd name="connsiteX8" fmla="*/ 873919 w 1375745"/>
                  <a:gd name="connsiteY8" fmla="*/ 388145 h 888207"/>
                  <a:gd name="connsiteX9" fmla="*/ 957262 w 1375745"/>
                  <a:gd name="connsiteY9" fmla="*/ 481014 h 888207"/>
                  <a:gd name="connsiteX10" fmla="*/ 1047750 w 1375745"/>
                  <a:gd name="connsiteY10" fmla="*/ 509589 h 888207"/>
                  <a:gd name="connsiteX11" fmla="*/ 1164431 w 1375745"/>
                  <a:gd name="connsiteY11" fmla="*/ 209551 h 888207"/>
                  <a:gd name="connsiteX12" fmla="*/ 1281112 w 1375745"/>
                  <a:gd name="connsiteY12" fmla="*/ 1 h 888207"/>
                  <a:gd name="connsiteX13" fmla="*/ 1369219 w 1375745"/>
                  <a:gd name="connsiteY13" fmla="*/ 207170 h 888207"/>
                  <a:gd name="connsiteX14" fmla="*/ 1369219 w 1375745"/>
                  <a:gd name="connsiteY14" fmla="*/ 233364 h 888207"/>
                  <a:gd name="connsiteX0" fmla="*/ 0 w 1450182"/>
                  <a:gd name="connsiteY0" fmla="*/ 888207 h 888207"/>
                  <a:gd name="connsiteX1" fmla="*/ 135731 w 1450182"/>
                  <a:gd name="connsiteY1" fmla="*/ 619126 h 888207"/>
                  <a:gd name="connsiteX2" fmla="*/ 250031 w 1450182"/>
                  <a:gd name="connsiteY2" fmla="*/ 435770 h 888207"/>
                  <a:gd name="connsiteX3" fmla="*/ 359569 w 1450182"/>
                  <a:gd name="connsiteY3" fmla="*/ 569120 h 888207"/>
                  <a:gd name="connsiteX4" fmla="*/ 452437 w 1450182"/>
                  <a:gd name="connsiteY4" fmla="*/ 635795 h 888207"/>
                  <a:gd name="connsiteX5" fmla="*/ 547687 w 1450182"/>
                  <a:gd name="connsiteY5" fmla="*/ 645320 h 888207"/>
                  <a:gd name="connsiteX6" fmla="*/ 669131 w 1450182"/>
                  <a:gd name="connsiteY6" fmla="*/ 383382 h 888207"/>
                  <a:gd name="connsiteX7" fmla="*/ 773906 w 1450182"/>
                  <a:gd name="connsiteY7" fmla="*/ 173832 h 888207"/>
                  <a:gd name="connsiteX8" fmla="*/ 873919 w 1450182"/>
                  <a:gd name="connsiteY8" fmla="*/ 388145 h 888207"/>
                  <a:gd name="connsiteX9" fmla="*/ 957262 w 1450182"/>
                  <a:gd name="connsiteY9" fmla="*/ 481014 h 888207"/>
                  <a:gd name="connsiteX10" fmla="*/ 1047750 w 1450182"/>
                  <a:gd name="connsiteY10" fmla="*/ 509589 h 888207"/>
                  <a:gd name="connsiteX11" fmla="*/ 1164431 w 1450182"/>
                  <a:gd name="connsiteY11" fmla="*/ 209551 h 888207"/>
                  <a:gd name="connsiteX12" fmla="*/ 1281112 w 1450182"/>
                  <a:gd name="connsiteY12" fmla="*/ 1 h 888207"/>
                  <a:gd name="connsiteX13" fmla="*/ 1369219 w 1450182"/>
                  <a:gd name="connsiteY13" fmla="*/ 207170 h 888207"/>
                  <a:gd name="connsiteX14" fmla="*/ 1450182 w 1450182"/>
                  <a:gd name="connsiteY14" fmla="*/ 302420 h 888207"/>
                  <a:gd name="connsiteX0" fmla="*/ 0 w 1514476"/>
                  <a:gd name="connsiteY0" fmla="*/ 888207 h 888207"/>
                  <a:gd name="connsiteX1" fmla="*/ 135731 w 1514476"/>
                  <a:gd name="connsiteY1" fmla="*/ 619126 h 888207"/>
                  <a:gd name="connsiteX2" fmla="*/ 250031 w 1514476"/>
                  <a:gd name="connsiteY2" fmla="*/ 435770 h 888207"/>
                  <a:gd name="connsiteX3" fmla="*/ 359569 w 1514476"/>
                  <a:gd name="connsiteY3" fmla="*/ 569120 h 888207"/>
                  <a:gd name="connsiteX4" fmla="*/ 452437 w 1514476"/>
                  <a:gd name="connsiteY4" fmla="*/ 635795 h 888207"/>
                  <a:gd name="connsiteX5" fmla="*/ 547687 w 1514476"/>
                  <a:gd name="connsiteY5" fmla="*/ 645320 h 888207"/>
                  <a:gd name="connsiteX6" fmla="*/ 669131 w 1514476"/>
                  <a:gd name="connsiteY6" fmla="*/ 383382 h 888207"/>
                  <a:gd name="connsiteX7" fmla="*/ 773906 w 1514476"/>
                  <a:gd name="connsiteY7" fmla="*/ 173832 h 888207"/>
                  <a:gd name="connsiteX8" fmla="*/ 873919 w 1514476"/>
                  <a:gd name="connsiteY8" fmla="*/ 388145 h 888207"/>
                  <a:gd name="connsiteX9" fmla="*/ 957262 w 1514476"/>
                  <a:gd name="connsiteY9" fmla="*/ 481014 h 888207"/>
                  <a:gd name="connsiteX10" fmla="*/ 1047750 w 1514476"/>
                  <a:gd name="connsiteY10" fmla="*/ 509589 h 888207"/>
                  <a:gd name="connsiteX11" fmla="*/ 1164431 w 1514476"/>
                  <a:gd name="connsiteY11" fmla="*/ 209551 h 888207"/>
                  <a:gd name="connsiteX12" fmla="*/ 1281112 w 1514476"/>
                  <a:gd name="connsiteY12" fmla="*/ 1 h 888207"/>
                  <a:gd name="connsiteX13" fmla="*/ 1369219 w 1514476"/>
                  <a:gd name="connsiteY13" fmla="*/ 207170 h 888207"/>
                  <a:gd name="connsiteX14" fmla="*/ 1514476 w 1514476"/>
                  <a:gd name="connsiteY14" fmla="*/ 350045 h 888207"/>
                  <a:gd name="connsiteX0" fmla="*/ 0 w 1514476"/>
                  <a:gd name="connsiteY0" fmla="*/ 888207 h 888207"/>
                  <a:gd name="connsiteX1" fmla="*/ 135731 w 1514476"/>
                  <a:gd name="connsiteY1" fmla="*/ 619126 h 888207"/>
                  <a:gd name="connsiteX2" fmla="*/ 250031 w 1514476"/>
                  <a:gd name="connsiteY2" fmla="*/ 435770 h 888207"/>
                  <a:gd name="connsiteX3" fmla="*/ 359569 w 1514476"/>
                  <a:gd name="connsiteY3" fmla="*/ 569120 h 888207"/>
                  <a:gd name="connsiteX4" fmla="*/ 452437 w 1514476"/>
                  <a:gd name="connsiteY4" fmla="*/ 635795 h 888207"/>
                  <a:gd name="connsiteX5" fmla="*/ 547687 w 1514476"/>
                  <a:gd name="connsiteY5" fmla="*/ 645320 h 888207"/>
                  <a:gd name="connsiteX6" fmla="*/ 669131 w 1514476"/>
                  <a:gd name="connsiteY6" fmla="*/ 383382 h 888207"/>
                  <a:gd name="connsiteX7" fmla="*/ 773906 w 1514476"/>
                  <a:gd name="connsiteY7" fmla="*/ 173832 h 888207"/>
                  <a:gd name="connsiteX8" fmla="*/ 873919 w 1514476"/>
                  <a:gd name="connsiteY8" fmla="*/ 388145 h 888207"/>
                  <a:gd name="connsiteX9" fmla="*/ 957262 w 1514476"/>
                  <a:gd name="connsiteY9" fmla="*/ 481014 h 888207"/>
                  <a:gd name="connsiteX10" fmla="*/ 1047750 w 1514476"/>
                  <a:gd name="connsiteY10" fmla="*/ 509589 h 888207"/>
                  <a:gd name="connsiteX11" fmla="*/ 1164431 w 1514476"/>
                  <a:gd name="connsiteY11" fmla="*/ 209551 h 888207"/>
                  <a:gd name="connsiteX12" fmla="*/ 1281112 w 1514476"/>
                  <a:gd name="connsiteY12" fmla="*/ 1 h 888207"/>
                  <a:gd name="connsiteX13" fmla="*/ 1369219 w 1514476"/>
                  <a:gd name="connsiteY13" fmla="*/ 207170 h 888207"/>
                  <a:gd name="connsiteX14" fmla="*/ 1478755 w 1514476"/>
                  <a:gd name="connsiteY14" fmla="*/ 321470 h 888207"/>
                  <a:gd name="connsiteX15" fmla="*/ 1514476 w 1514476"/>
                  <a:gd name="connsiteY15" fmla="*/ 350045 h 888207"/>
                  <a:gd name="connsiteX0" fmla="*/ 0 w 1554957"/>
                  <a:gd name="connsiteY0" fmla="*/ 888207 h 888207"/>
                  <a:gd name="connsiteX1" fmla="*/ 135731 w 1554957"/>
                  <a:gd name="connsiteY1" fmla="*/ 619126 h 888207"/>
                  <a:gd name="connsiteX2" fmla="*/ 250031 w 1554957"/>
                  <a:gd name="connsiteY2" fmla="*/ 435770 h 888207"/>
                  <a:gd name="connsiteX3" fmla="*/ 359569 w 1554957"/>
                  <a:gd name="connsiteY3" fmla="*/ 569120 h 888207"/>
                  <a:gd name="connsiteX4" fmla="*/ 452437 w 1554957"/>
                  <a:gd name="connsiteY4" fmla="*/ 635795 h 888207"/>
                  <a:gd name="connsiteX5" fmla="*/ 547687 w 1554957"/>
                  <a:gd name="connsiteY5" fmla="*/ 645320 h 888207"/>
                  <a:gd name="connsiteX6" fmla="*/ 669131 w 1554957"/>
                  <a:gd name="connsiteY6" fmla="*/ 383382 h 888207"/>
                  <a:gd name="connsiteX7" fmla="*/ 773906 w 1554957"/>
                  <a:gd name="connsiteY7" fmla="*/ 173832 h 888207"/>
                  <a:gd name="connsiteX8" fmla="*/ 873919 w 1554957"/>
                  <a:gd name="connsiteY8" fmla="*/ 388145 h 888207"/>
                  <a:gd name="connsiteX9" fmla="*/ 957262 w 1554957"/>
                  <a:gd name="connsiteY9" fmla="*/ 481014 h 888207"/>
                  <a:gd name="connsiteX10" fmla="*/ 1047750 w 1554957"/>
                  <a:gd name="connsiteY10" fmla="*/ 509589 h 888207"/>
                  <a:gd name="connsiteX11" fmla="*/ 1164431 w 1554957"/>
                  <a:gd name="connsiteY11" fmla="*/ 209551 h 888207"/>
                  <a:gd name="connsiteX12" fmla="*/ 1281112 w 1554957"/>
                  <a:gd name="connsiteY12" fmla="*/ 1 h 888207"/>
                  <a:gd name="connsiteX13" fmla="*/ 1369219 w 1554957"/>
                  <a:gd name="connsiteY13" fmla="*/ 207170 h 888207"/>
                  <a:gd name="connsiteX14" fmla="*/ 1478755 w 1554957"/>
                  <a:gd name="connsiteY14" fmla="*/ 321470 h 888207"/>
                  <a:gd name="connsiteX15" fmla="*/ 1554957 w 1554957"/>
                  <a:gd name="connsiteY15" fmla="*/ 359570 h 888207"/>
                  <a:gd name="connsiteX0" fmla="*/ 0 w 1554957"/>
                  <a:gd name="connsiteY0" fmla="*/ 888207 h 888207"/>
                  <a:gd name="connsiteX1" fmla="*/ 116681 w 1554957"/>
                  <a:gd name="connsiteY1" fmla="*/ 633413 h 888207"/>
                  <a:gd name="connsiteX2" fmla="*/ 250031 w 1554957"/>
                  <a:gd name="connsiteY2" fmla="*/ 435770 h 888207"/>
                  <a:gd name="connsiteX3" fmla="*/ 359569 w 1554957"/>
                  <a:gd name="connsiteY3" fmla="*/ 569120 h 888207"/>
                  <a:gd name="connsiteX4" fmla="*/ 452437 w 1554957"/>
                  <a:gd name="connsiteY4" fmla="*/ 635795 h 888207"/>
                  <a:gd name="connsiteX5" fmla="*/ 547687 w 1554957"/>
                  <a:gd name="connsiteY5" fmla="*/ 645320 h 888207"/>
                  <a:gd name="connsiteX6" fmla="*/ 669131 w 1554957"/>
                  <a:gd name="connsiteY6" fmla="*/ 383382 h 888207"/>
                  <a:gd name="connsiteX7" fmla="*/ 773906 w 1554957"/>
                  <a:gd name="connsiteY7" fmla="*/ 173832 h 888207"/>
                  <a:gd name="connsiteX8" fmla="*/ 873919 w 1554957"/>
                  <a:gd name="connsiteY8" fmla="*/ 388145 h 888207"/>
                  <a:gd name="connsiteX9" fmla="*/ 957262 w 1554957"/>
                  <a:gd name="connsiteY9" fmla="*/ 481014 h 888207"/>
                  <a:gd name="connsiteX10" fmla="*/ 1047750 w 1554957"/>
                  <a:gd name="connsiteY10" fmla="*/ 509589 h 888207"/>
                  <a:gd name="connsiteX11" fmla="*/ 1164431 w 1554957"/>
                  <a:gd name="connsiteY11" fmla="*/ 209551 h 888207"/>
                  <a:gd name="connsiteX12" fmla="*/ 1281112 w 1554957"/>
                  <a:gd name="connsiteY12" fmla="*/ 1 h 888207"/>
                  <a:gd name="connsiteX13" fmla="*/ 1369219 w 1554957"/>
                  <a:gd name="connsiteY13" fmla="*/ 207170 h 888207"/>
                  <a:gd name="connsiteX14" fmla="*/ 1478755 w 1554957"/>
                  <a:gd name="connsiteY14" fmla="*/ 321470 h 888207"/>
                  <a:gd name="connsiteX15" fmla="*/ 1554957 w 1554957"/>
                  <a:gd name="connsiteY15" fmla="*/ 359570 h 888207"/>
                  <a:gd name="connsiteX0" fmla="*/ 0 w 1554957"/>
                  <a:gd name="connsiteY0" fmla="*/ 888207 h 888207"/>
                  <a:gd name="connsiteX1" fmla="*/ 116681 w 1554957"/>
                  <a:gd name="connsiteY1" fmla="*/ 633413 h 888207"/>
                  <a:gd name="connsiteX2" fmla="*/ 250031 w 1554957"/>
                  <a:gd name="connsiteY2" fmla="*/ 435770 h 888207"/>
                  <a:gd name="connsiteX3" fmla="*/ 359569 w 1554957"/>
                  <a:gd name="connsiteY3" fmla="*/ 569120 h 888207"/>
                  <a:gd name="connsiteX4" fmla="*/ 452437 w 1554957"/>
                  <a:gd name="connsiteY4" fmla="*/ 635795 h 888207"/>
                  <a:gd name="connsiteX5" fmla="*/ 547687 w 1554957"/>
                  <a:gd name="connsiteY5" fmla="*/ 645320 h 888207"/>
                  <a:gd name="connsiteX6" fmla="*/ 669131 w 1554957"/>
                  <a:gd name="connsiteY6" fmla="*/ 383382 h 888207"/>
                  <a:gd name="connsiteX7" fmla="*/ 783431 w 1554957"/>
                  <a:gd name="connsiteY7" fmla="*/ 230982 h 888207"/>
                  <a:gd name="connsiteX8" fmla="*/ 873919 w 1554957"/>
                  <a:gd name="connsiteY8" fmla="*/ 388145 h 888207"/>
                  <a:gd name="connsiteX9" fmla="*/ 957262 w 1554957"/>
                  <a:gd name="connsiteY9" fmla="*/ 481014 h 888207"/>
                  <a:gd name="connsiteX10" fmla="*/ 1047750 w 1554957"/>
                  <a:gd name="connsiteY10" fmla="*/ 509589 h 888207"/>
                  <a:gd name="connsiteX11" fmla="*/ 1164431 w 1554957"/>
                  <a:gd name="connsiteY11" fmla="*/ 209551 h 888207"/>
                  <a:gd name="connsiteX12" fmla="*/ 1281112 w 1554957"/>
                  <a:gd name="connsiteY12" fmla="*/ 1 h 888207"/>
                  <a:gd name="connsiteX13" fmla="*/ 1369219 w 1554957"/>
                  <a:gd name="connsiteY13" fmla="*/ 207170 h 888207"/>
                  <a:gd name="connsiteX14" fmla="*/ 1478755 w 1554957"/>
                  <a:gd name="connsiteY14" fmla="*/ 321470 h 888207"/>
                  <a:gd name="connsiteX15" fmla="*/ 1554957 w 1554957"/>
                  <a:gd name="connsiteY15" fmla="*/ 359570 h 888207"/>
                  <a:gd name="connsiteX0" fmla="*/ 0 w 1554957"/>
                  <a:gd name="connsiteY0" fmla="*/ 888207 h 888207"/>
                  <a:gd name="connsiteX1" fmla="*/ 116681 w 1554957"/>
                  <a:gd name="connsiteY1" fmla="*/ 633413 h 888207"/>
                  <a:gd name="connsiteX2" fmla="*/ 250031 w 1554957"/>
                  <a:gd name="connsiteY2" fmla="*/ 435770 h 888207"/>
                  <a:gd name="connsiteX3" fmla="*/ 359569 w 1554957"/>
                  <a:gd name="connsiteY3" fmla="*/ 569120 h 888207"/>
                  <a:gd name="connsiteX4" fmla="*/ 452437 w 1554957"/>
                  <a:gd name="connsiteY4" fmla="*/ 635795 h 888207"/>
                  <a:gd name="connsiteX5" fmla="*/ 547687 w 1554957"/>
                  <a:gd name="connsiteY5" fmla="*/ 645320 h 888207"/>
                  <a:gd name="connsiteX6" fmla="*/ 669131 w 1554957"/>
                  <a:gd name="connsiteY6" fmla="*/ 383382 h 888207"/>
                  <a:gd name="connsiteX7" fmla="*/ 783431 w 1554957"/>
                  <a:gd name="connsiteY7" fmla="*/ 230982 h 888207"/>
                  <a:gd name="connsiteX8" fmla="*/ 885825 w 1554957"/>
                  <a:gd name="connsiteY8" fmla="*/ 411958 h 888207"/>
                  <a:gd name="connsiteX9" fmla="*/ 957262 w 1554957"/>
                  <a:gd name="connsiteY9" fmla="*/ 481014 h 888207"/>
                  <a:gd name="connsiteX10" fmla="*/ 1047750 w 1554957"/>
                  <a:gd name="connsiteY10" fmla="*/ 509589 h 888207"/>
                  <a:gd name="connsiteX11" fmla="*/ 1164431 w 1554957"/>
                  <a:gd name="connsiteY11" fmla="*/ 209551 h 888207"/>
                  <a:gd name="connsiteX12" fmla="*/ 1281112 w 1554957"/>
                  <a:gd name="connsiteY12" fmla="*/ 1 h 888207"/>
                  <a:gd name="connsiteX13" fmla="*/ 1369219 w 1554957"/>
                  <a:gd name="connsiteY13" fmla="*/ 207170 h 888207"/>
                  <a:gd name="connsiteX14" fmla="*/ 1478755 w 1554957"/>
                  <a:gd name="connsiteY14" fmla="*/ 321470 h 888207"/>
                  <a:gd name="connsiteX15" fmla="*/ 1554957 w 1554957"/>
                  <a:gd name="connsiteY15" fmla="*/ 359570 h 888207"/>
                  <a:gd name="connsiteX0" fmla="*/ 0 w 1554957"/>
                  <a:gd name="connsiteY0" fmla="*/ 888207 h 888207"/>
                  <a:gd name="connsiteX1" fmla="*/ 116681 w 1554957"/>
                  <a:gd name="connsiteY1" fmla="*/ 633413 h 888207"/>
                  <a:gd name="connsiteX2" fmla="*/ 250031 w 1554957"/>
                  <a:gd name="connsiteY2" fmla="*/ 435770 h 888207"/>
                  <a:gd name="connsiteX3" fmla="*/ 359569 w 1554957"/>
                  <a:gd name="connsiteY3" fmla="*/ 569120 h 888207"/>
                  <a:gd name="connsiteX4" fmla="*/ 452437 w 1554957"/>
                  <a:gd name="connsiteY4" fmla="*/ 635795 h 888207"/>
                  <a:gd name="connsiteX5" fmla="*/ 547687 w 1554957"/>
                  <a:gd name="connsiteY5" fmla="*/ 645320 h 888207"/>
                  <a:gd name="connsiteX6" fmla="*/ 669131 w 1554957"/>
                  <a:gd name="connsiteY6" fmla="*/ 383382 h 888207"/>
                  <a:gd name="connsiteX7" fmla="*/ 783431 w 1554957"/>
                  <a:gd name="connsiteY7" fmla="*/ 230982 h 888207"/>
                  <a:gd name="connsiteX8" fmla="*/ 885825 w 1554957"/>
                  <a:gd name="connsiteY8" fmla="*/ 411958 h 888207"/>
                  <a:gd name="connsiteX9" fmla="*/ 976312 w 1554957"/>
                  <a:gd name="connsiteY9" fmla="*/ 500064 h 888207"/>
                  <a:gd name="connsiteX10" fmla="*/ 1047750 w 1554957"/>
                  <a:gd name="connsiteY10" fmla="*/ 509589 h 888207"/>
                  <a:gd name="connsiteX11" fmla="*/ 1164431 w 1554957"/>
                  <a:gd name="connsiteY11" fmla="*/ 209551 h 888207"/>
                  <a:gd name="connsiteX12" fmla="*/ 1281112 w 1554957"/>
                  <a:gd name="connsiteY12" fmla="*/ 1 h 888207"/>
                  <a:gd name="connsiteX13" fmla="*/ 1369219 w 1554957"/>
                  <a:gd name="connsiteY13" fmla="*/ 207170 h 888207"/>
                  <a:gd name="connsiteX14" fmla="*/ 1478755 w 1554957"/>
                  <a:gd name="connsiteY14" fmla="*/ 321470 h 888207"/>
                  <a:gd name="connsiteX15" fmla="*/ 1554957 w 1554957"/>
                  <a:gd name="connsiteY15" fmla="*/ 359570 h 888207"/>
                  <a:gd name="connsiteX0" fmla="*/ 0 w 1554957"/>
                  <a:gd name="connsiteY0" fmla="*/ 888207 h 888207"/>
                  <a:gd name="connsiteX1" fmla="*/ 116681 w 1554957"/>
                  <a:gd name="connsiteY1" fmla="*/ 633413 h 888207"/>
                  <a:gd name="connsiteX2" fmla="*/ 250031 w 1554957"/>
                  <a:gd name="connsiteY2" fmla="*/ 435770 h 888207"/>
                  <a:gd name="connsiteX3" fmla="*/ 359569 w 1554957"/>
                  <a:gd name="connsiteY3" fmla="*/ 569120 h 888207"/>
                  <a:gd name="connsiteX4" fmla="*/ 452437 w 1554957"/>
                  <a:gd name="connsiteY4" fmla="*/ 635795 h 888207"/>
                  <a:gd name="connsiteX5" fmla="*/ 547687 w 1554957"/>
                  <a:gd name="connsiteY5" fmla="*/ 645320 h 888207"/>
                  <a:gd name="connsiteX6" fmla="*/ 669131 w 1554957"/>
                  <a:gd name="connsiteY6" fmla="*/ 383382 h 888207"/>
                  <a:gd name="connsiteX7" fmla="*/ 783431 w 1554957"/>
                  <a:gd name="connsiteY7" fmla="*/ 230982 h 888207"/>
                  <a:gd name="connsiteX8" fmla="*/ 885825 w 1554957"/>
                  <a:gd name="connsiteY8" fmla="*/ 411958 h 888207"/>
                  <a:gd name="connsiteX9" fmla="*/ 976312 w 1554957"/>
                  <a:gd name="connsiteY9" fmla="*/ 500064 h 888207"/>
                  <a:gd name="connsiteX10" fmla="*/ 1057275 w 1554957"/>
                  <a:gd name="connsiteY10" fmla="*/ 502445 h 888207"/>
                  <a:gd name="connsiteX11" fmla="*/ 1164431 w 1554957"/>
                  <a:gd name="connsiteY11" fmla="*/ 209551 h 888207"/>
                  <a:gd name="connsiteX12" fmla="*/ 1281112 w 1554957"/>
                  <a:gd name="connsiteY12" fmla="*/ 1 h 888207"/>
                  <a:gd name="connsiteX13" fmla="*/ 1369219 w 1554957"/>
                  <a:gd name="connsiteY13" fmla="*/ 207170 h 888207"/>
                  <a:gd name="connsiteX14" fmla="*/ 1478755 w 1554957"/>
                  <a:gd name="connsiteY14" fmla="*/ 321470 h 888207"/>
                  <a:gd name="connsiteX15" fmla="*/ 1554957 w 1554957"/>
                  <a:gd name="connsiteY15" fmla="*/ 359570 h 888207"/>
                  <a:gd name="connsiteX0" fmla="*/ 0 w 1554957"/>
                  <a:gd name="connsiteY0" fmla="*/ 888207 h 888207"/>
                  <a:gd name="connsiteX1" fmla="*/ 116681 w 1554957"/>
                  <a:gd name="connsiteY1" fmla="*/ 633413 h 888207"/>
                  <a:gd name="connsiteX2" fmla="*/ 250031 w 1554957"/>
                  <a:gd name="connsiteY2" fmla="*/ 435770 h 888207"/>
                  <a:gd name="connsiteX3" fmla="*/ 359569 w 1554957"/>
                  <a:gd name="connsiteY3" fmla="*/ 569120 h 888207"/>
                  <a:gd name="connsiteX4" fmla="*/ 452437 w 1554957"/>
                  <a:gd name="connsiteY4" fmla="*/ 635795 h 888207"/>
                  <a:gd name="connsiteX5" fmla="*/ 547687 w 1554957"/>
                  <a:gd name="connsiteY5" fmla="*/ 645320 h 888207"/>
                  <a:gd name="connsiteX6" fmla="*/ 669131 w 1554957"/>
                  <a:gd name="connsiteY6" fmla="*/ 383382 h 888207"/>
                  <a:gd name="connsiteX7" fmla="*/ 783431 w 1554957"/>
                  <a:gd name="connsiteY7" fmla="*/ 230982 h 888207"/>
                  <a:gd name="connsiteX8" fmla="*/ 885825 w 1554957"/>
                  <a:gd name="connsiteY8" fmla="*/ 411958 h 888207"/>
                  <a:gd name="connsiteX9" fmla="*/ 976312 w 1554957"/>
                  <a:gd name="connsiteY9" fmla="*/ 500064 h 888207"/>
                  <a:gd name="connsiteX10" fmla="*/ 1064418 w 1554957"/>
                  <a:gd name="connsiteY10" fmla="*/ 502445 h 888207"/>
                  <a:gd name="connsiteX11" fmla="*/ 1164431 w 1554957"/>
                  <a:gd name="connsiteY11" fmla="*/ 209551 h 888207"/>
                  <a:gd name="connsiteX12" fmla="*/ 1281112 w 1554957"/>
                  <a:gd name="connsiteY12" fmla="*/ 1 h 888207"/>
                  <a:gd name="connsiteX13" fmla="*/ 1369219 w 1554957"/>
                  <a:gd name="connsiteY13" fmla="*/ 207170 h 888207"/>
                  <a:gd name="connsiteX14" fmla="*/ 1478755 w 1554957"/>
                  <a:gd name="connsiteY14" fmla="*/ 321470 h 888207"/>
                  <a:gd name="connsiteX15" fmla="*/ 1554957 w 1554957"/>
                  <a:gd name="connsiteY15" fmla="*/ 359570 h 888207"/>
                  <a:gd name="connsiteX0" fmla="*/ 0 w 1554957"/>
                  <a:gd name="connsiteY0" fmla="*/ 888207 h 888207"/>
                  <a:gd name="connsiteX1" fmla="*/ 116681 w 1554957"/>
                  <a:gd name="connsiteY1" fmla="*/ 633413 h 888207"/>
                  <a:gd name="connsiteX2" fmla="*/ 250031 w 1554957"/>
                  <a:gd name="connsiteY2" fmla="*/ 435770 h 888207"/>
                  <a:gd name="connsiteX3" fmla="*/ 359569 w 1554957"/>
                  <a:gd name="connsiteY3" fmla="*/ 569120 h 888207"/>
                  <a:gd name="connsiteX4" fmla="*/ 452437 w 1554957"/>
                  <a:gd name="connsiteY4" fmla="*/ 635795 h 888207"/>
                  <a:gd name="connsiteX5" fmla="*/ 578643 w 1554957"/>
                  <a:gd name="connsiteY5" fmla="*/ 633413 h 888207"/>
                  <a:gd name="connsiteX6" fmla="*/ 669131 w 1554957"/>
                  <a:gd name="connsiteY6" fmla="*/ 383382 h 888207"/>
                  <a:gd name="connsiteX7" fmla="*/ 783431 w 1554957"/>
                  <a:gd name="connsiteY7" fmla="*/ 230982 h 888207"/>
                  <a:gd name="connsiteX8" fmla="*/ 885825 w 1554957"/>
                  <a:gd name="connsiteY8" fmla="*/ 411958 h 888207"/>
                  <a:gd name="connsiteX9" fmla="*/ 976312 w 1554957"/>
                  <a:gd name="connsiteY9" fmla="*/ 500064 h 888207"/>
                  <a:gd name="connsiteX10" fmla="*/ 1064418 w 1554957"/>
                  <a:gd name="connsiteY10" fmla="*/ 502445 h 888207"/>
                  <a:gd name="connsiteX11" fmla="*/ 1164431 w 1554957"/>
                  <a:gd name="connsiteY11" fmla="*/ 209551 h 888207"/>
                  <a:gd name="connsiteX12" fmla="*/ 1281112 w 1554957"/>
                  <a:gd name="connsiteY12" fmla="*/ 1 h 888207"/>
                  <a:gd name="connsiteX13" fmla="*/ 1369219 w 1554957"/>
                  <a:gd name="connsiteY13" fmla="*/ 207170 h 888207"/>
                  <a:gd name="connsiteX14" fmla="*/ 1478755 w 1554957"/>
                  <a:gd name="connsiteY14" fmla="*/ 321470 h 888207"/>
                  <a:gd name="connsiteX15" fmla="*/ 1554957 w 1554957"/>
                  <a:gd name="connsiteY15" fmla="*/ 359570 h 888207"/>
                  <a:gd name="connsiteX0" fmla="*/ 0 w 1554957"/>
                  <a:gd name="connsiteY0" fmla="*/ 888207 h 888207"/>
                  <a:gd name="connsiteX1" fmla="*/ 116681 w 1554957"/>
                  <a:gd name="connsiteY1" fmla="*/ 633413 h 888207"/>
                  <a:gd name="connsiteX2" fmla="*/ 250031 w 1554957"/>
                  <a:gd name="connsiteY2" fmla="*/ 435770 h 888207"/>
                  <a:gd name="connsiteX3" fmla="*/ 359569 w 1554957"/>
                  <a:gd name="connsiteY3" fmla="*/ 569120 h 888207"/>
                  <a:gd name="connsiteX4" fmla="*/ 452437 w 1554957"/>
                  <a:gd name="connsiteY4" fmla="*/ 635795 h 888207"/>
                  <a:gd name="connsiteX5" fmla="*/ 578643 w 1554957"/>
                  <a:gd name="connsiteY5" fmla="*/ 633413 h 888207"/>
                  <a:gd name="connsiteX6" fmla="*/ 669131 w 1554957"/>
                  <a:gd name="connsiteY6" fmla="*/ 383382 h 888207"/>
                  <a:gd name="connsiteX7" fmla="*/ 783431 w 1554957"/>
                  <a:gd name="connsiteY7" fmla="*/ 230982 h 888207"/>
                  <a:gd name="connsiteX8" fmla="*/ 885825 w 1554957"/>
                  <a:gd name="connsiteY8" fmla="*/ 411958 h 888207"/>
                  <a:gd name="connsiteX9" fmla="*/ 976312 w 1554957"/>
                  <a:gd name="connsiteY9" fmla="*/ 500064 h 888207"/>
                  <a:gd name="connsiteX10" fmla="*/ 1078706 w 1554957"/>
                  <a:gd name="connsiteY10" fmla="*/ 502445 h 888207"/>
                  <a:gd name="connsiteX11" fmla="*/ 1164431 w 1554957"/>
                  <a:gd name="connsiteY11" fmla="*/ 209551 h 888207"/>
                  <a:gd name="connsiteX12" fmla="*/ 1281112 w 1554957"/>
                  <a:gd name="connsiteY12" fmla="*/ 1 h 888207"/>
                  <a:gd name="connsiteX13" fmla="*/ 1369219 w 1554957"/>
                  <a:gd name="connsiteY13" fmla="*/ 207170 h 888207"/>
                  <a:gd name="connsiteX14" fmla="*/ 1478755 w 1554957"/>
                  <a:gd name="connsiteY14" fmla="*/ 321470 h 888207"/>
                  <a:gd name="connsiteX15" fmla="*/ 1554957 w 1554957"/>
                  <a:gd name="connsiteY15" fmla="*/ 359570 h 888207"/>
                  <a:gd name="connsiteX0" fmla="*/ 0 w 1554957"/>
                  <a:gd name="connsiteY0" fmla="*/ 885826 h 885826"/>
                  <a:gd name="connsiteX1" fmla="*/ 116681 w 1554957"/>
                  <a:gd name="connsiteY1" fmla="*/ 631032 h 885826"/>
                  <a:gd name="connsiteX2" fmla="*/ 250031 w 1554957"/>
                  <a:gd name="connsiteY2" fmla="*/ 433389 h 885826"/>
                  <a:gd name="connsiteX3" fmla="*/ 359569 w 1554957"/>
                  <a:gd name="connsiteY3" fmla="*/ 566739 h 885826"/>
                  <a:gd name="connsiteX4" fmla="*/ 452437 w 1554957"/>
                  <a:gd name="connsiteY4" fmla="*/ 633414 h 885826"/>
                  <a:gd name="connsiteX5" fmla="*/ 578643 w 1554957"/>
                  <a:gd name="connsiteY5" fmla="*/ 631032 h 885826"/>
                  <a:gd name="connsiteX6" fmla="*/ 669131 w 1554957"/>
                  <a:gd name="connsiteY6" fmla="*/ 381001 h 885826"/>
                  <a:gd name="connsiteX7" fmla="*/ 783431 w 1554957"/>
                  <a:gd name="connsiteY7" fmla="*/ 228601 h 885826"/>
                  <a:gd name="connsiteX8" fmla="*/ 885825 w 1554957"/>
                  <a:gd name="connsiteY8" fmla="*/ 409577 h 885826"/>
                  <a:gd name="connsiteX9" fmla="*/ 976312 w 1554957"/>
                  <a:gd name="connsiteY9" fmla="*/ 497683 h 885826"/>
                  <a:gd name="connsiteX10" fmla="*/ 1078706 w 1554957"/>
                  <a:gd name="connsiteY10" fmla="*/ 500064 h 885826"/>
                  <a:gd name="connsiteX11" fmla="*/ 1164431 w 1554957"/>
                  <a:gd name="connsiteY11" fmla="*/ 207170 h 885826"/>
                  <a:gd name="connsiteX12" fmla="*/ 1288256 w 1554957"/>
                  <a:gd name="connsiteY12" fmla="*/ 1 h 885826"/>
                  <a:gd name="connsiteX13" fmla="*/ 1369219 w 1554957"/>
                  <a:gd name="connsiteY13" fmla="*/ 204789 h 885826"/>
                  <a:gd name="connsiteX14" fmla="*/ 1478755 w 1554957"/>
                  <a:gd name="connsiteY14" fmla="*/ 319089 h 885826"/>
                  <a:gd name="connsiteX15" fmla="*/ 1554957 w 1554957"/>
                  <a:gd name="connsiteY15" fmla="*/ 357189 h 885826"/>
                  <a:gd name="connsiteX0" fmla="*/ 0 w 1554957"/>
                  <a:gd name="connsiteY0" fmla="*/ 885831 h 885831"/>
                  <a:gd name="connsiteX1" fmla="*/ 116681 w 1554957"/>
                  <a:gd name="connsiteY1" fmla="*/ 631037 h 885831"/>
                  <a:gd name="connsiteX2" fmla="*/ 250031 w 1554957"/>
                  <a:gd name="connsiteY2" fmla="*/ 433394 h 885831"/>
                  <a:gd name="connsiteX3" fmla="*/ 359569 w 1554957"/>
                  <a:gd name="connsiteY3" fmla="*/ 566744 h 885831"/>
                  <a:gd name="connsiteX4" fmla="*/ 452437 w 1554957"/>
                  <a:gd name="connsiteY4" fmla="*/ 633419 h 885831"/>
                  <a:gd name="connsiteX5" fmla="*/ 578643 w 1554957"/>
                  <a:gd name="connsiteY5" fmla="*/ 631037 h 885831"/>
                  <a:gd name="connsiteX6" fmla="*/ 669131 w 1554957"/>
                  <a:gd name="connsiteY6" fmla="*/ 381006 h 885831"/>
                  <a:gd name="connsiteX7" fmla="*/ 783431 w 1554957"/>
                  <a:gd name="connsiteY7" fmla="*/ 228606 h 885831"/>
                  <a:gd name="connsiteX8" fmla="*/ 885825 w 1554957"/>
                  <a:gd name="connsiteY8" fmla="*/ 409582 h 885831"/>
                  <a:gd name="connsiteX9" fmla="*/ 976312 w 1554957"/>
                  <a:gd name="connsiteY9" fmla="*/ 497688 h 885831"/>
                  <a:gd name="connsiteX10" fmla="*/ 1078706 w 1554957"/>
                  <a:gd name="connsiteY10" fmla="*/ 500069 h 885831"/>
                  <a:gd name="connsiteX11" fmla="*/ 1181100 w 1554957"/>
                  <a:gd name="connsiteY11" fmla="*/ 211937 h 885831"/>
                  <a:gd name="connsiteX12" fmla="*/ 1288256 w 1554957"/>
                  <a:gd name="connsiteY12" fmla="*/ 6 h 885831"/>
                  <a:gd name="connsiteX13" fmla="*/ 1369219 w 1554957"/>
                  <a:gd name="connsiteY13" fmla="*/ 204794 h 885831"/>
                  <a:gd name="connsiteX14" fmla="*/ 1478755 w 1554957"/>
                  <a:gd name="connsiteY14" fmla="*/ 319094 h 885831"/>
                  <a:gd name="connsiteX15" fmla="*/ 1554957 w 1554957"/>
                  <a:gd name="connsiteY15" fmla="*/ 357194 h 885831"/>
                  <a:gd name="connsiteX0" fmla="*/ 0 w 1554957"/>
                  <a:gd name="connsiteY0" fmla="*/ 885839 h 885839"/>
                  <a:gd name="connsiteX1" fmla="*/ 116681 w 1554957"/>
                  <a:gd name="connsiteY1" fmla="*/ 631045 h 885839"/>
                  <a:gd name="connsiteX2" fmla="*/ 250031 w 1554957"/>
                  <a:gd name="connsiteY2" fmla="*/ 433402 h 885839"/>
                  <a:gd name="connsiteX3" fmla="*/ 359569 w 1554957"/>
                  <a:gd name="connsiteY3" fmla="*/ 566752 h 885839"/>
                  <a:gd name="connsiteX4" fmla="*/ 452437 w 1554957"/>
                  <a:gd name="connsiteY4" fmla="*/ 633427 h 885839"/>
                  <a:gd name="connsiteX5" fmla="*/ 578643 w 1554957"/>
                  <a:gd name="connsiteY5" fmla="*/ 631045 h 885839"/>
                  <a:gd name="connsiteX6" fmla="*/ 669131 w 1554957"/>
                  <a:gd name="connsiteY6" fmla="*/ 381014 h 885839"/>
                  <a:gd name="connsiteX7" fmla="*/ 783431 w 1554957"/>
                  <a:gd name="connsiteY7" fmla="*/ 228614 h 885839"/>
                  <a:gd name="connsiteX8" fmla="*/ 885825 w 1554957"/>
                  <a:gd name="connsiteY8" fmla="*/ 409590 h 885839"/>
                  <a:gd name="connsiteX9" fmla="*/ 976312 w 1554957"/>
                  <a:gd name="connsiteY9" fmla="*/ 497696 h 885839"/>
                  <a:gd name="connsiteX10" fmla="*/ 1078706 w 1554957"/>
                  <a:gd name="connsiteY10" fmla="*/ 500077 h 885839"/>
                  <a:gd name="connsiteX11" fmla="*/ 1181100 w 1554957"/>
                  <a:gd name="connsiteY11" fmla="*/ 211945 h 885839"/>
                  <a:gd name="connsiteX12" fmla="*/ 1288256 w 1554957"/>
                  <a:gd name="connsiteY12" fmla="*/ 14 h 885839"/>
                  <a:gd name="connsiteX13" fmla="*/ 1373981 w 1554957"/>
                  <a:gd name="connsiteY13" fmla="*/ 221471 h 885839"/>
                  <a:gd name="connsiteX14" fmla="*/ 1478755 w 1554957"/>
                  <a:gd name="connsiteY14" fmla="*/ 319102 h 885839"/>
                  <a:gd name="connsiteX15" fmla="*/ 1554957 w 1554957"/>
                  <a:gd name="connsiteY15" fmla="*/ 357202 h 885839"/>
                  <a:gd name="connsiteX0" fmla="*/ 0 w 1554957"/>
                  <a:gd name="connsiteY0" fmla="*/ 885839 h 885839"/>
                  <a:gd name="connsiteX1" fmla="*/ 116681 w 1554957"/>
                  <a:gd name="connsiteY1" fmla="*/ 631045 h 885839"/>
                  <a:gd name="connsiteX2" fmla="*/ 250031 w 1554957"/>
                  <a:gd name="connsiteY2" fmla="*/ 433402 h 885839"/>
                  <a:gd name="connsiteX3" fmla="*/ 359569 w 1554957"/>
                  <a:gd name="connsiteY3" fmla="*/ 566752 h 885839"/>
                  <a:gd name="connsiteX4" fmla="*/ 452437 w 1554957"/>
                  <a:gd name="connsiteY4" fmla="*/ 633427 h 885839"/>
                  <a:gd name="connsiteX5" fmla="*/ 578643 w 1554957"/>
                  <a:gd name="connsiteY5" fmla="*/ 631045 h 885839"/>
                  <a:gd name="connsiteX6" fmla="*/ 669131 w 1554957"/>
                  <a:gd name="connsiteY6" fmla="*/ 381014 h 885839"/>
                  <a:gd name="connsiteX7" fmla="*/ 783431 w 1554957"/>
                  <a:gd name="connsiteY7" fmla="*/ 228614 h 885839"/>
                  <a:gd name="connsiteX8" fmla="*/ 885825 w 1554957"/>
                  <a:gd name="connsiteY8" fmla="*/ 409590 h 885839"/>
                  <a:gd name="connsiteX9" fmla="*/ 976312 w 1554957"/>
                  <a:gd name="connsiteY9" fmla="*/ 497696 h 885839"/>
                  <a:gd name="connsiteX10" fmla="*/ 1078706 w 1554957"/>
                  <a:gd name="connsiteY10" fmla="*/ 500077 h 885839"/>
                  <a:gd name="connsiteX11" fmla="*/ 1181100 w 1554957"/>
                  <a:gd name="connsiteY11" fmla="*/ 211945 h 885839"/>
                  <a:gd name="connsiteX12" fmla="*/ 1288256 w 1554957"/>
                  <a:gd name="connsiteY12" fmla="*/ 14 h 885839"/>
                  <a:gd name="connsiteX13" fmla="*/ 1373981 w 1554957"/>
                  <a:gd name="connsiteY13" fmla="*/ 221471 h 885839"/>
                  <a:gd name="connsiteX14" fmla="*/ 1471611 w 1554957"/>
                  <a:gd name="connsiteY14" fmla="*/ 323864 h 885839"/>
                  <a:gd name="connsiteX15" fmla="*/ 1554957 w 1554957"/>
                  <a:gd name="connsiteY15" fmla="*/ 357202 h 885839"/>
                  <a:gd name="connsiteX0" fmla="*/ 0 w 1554957"/>
                  <a:gd name="connsiteY0" fmla="*/ 885839 h 885839"/>
                  <a:gd name="connsiteX1" fmla="*/ 116681 w 1554957"/>
                  <a:gd name="connsiteY1" fmla="*/ 631045 h 885839"/>
                  <a:gd name="connsiteX2" fmla="*/ 250031 w 1554957"/>
                  <a:gd name="connsiteY2" fmla="*/ 433402 h 885839"/>
                  <a:gd name="connsiteX3" fmla="*/ 359569 w 1554957"/>
                  <a:gd name="connsiteY3" fmla="*/ 566752 h 885839"/>
                  <a:gd name="connsiteX4" fmla="*/ 452437 w 1554957"/>
                  <a:gd name="connsiteY4" fmla="*/ 633427 h 885839"/>
                  <a:gd name="connsiteX5" fmla="*/ 578643 w 1554957"/>
                  <a:gd name="connsiteY5" fmla="*/ 631045 h 885839"/>
                  <a:gd name="connsiteX6" fmla="*/ 669131 w 1554957"/>
                  <a:gd name="connsiteY6" fmla="*/ 381014 h 885839"/>
                  <a:gd name="connsiteX7" fmla="*/ 783431 w 1554957"/>
                  <a:gd name="connsiteY7" fmla="*/ 228614 h 885839"/>
                  <a:gd name="connsiteX8" fmla="*/ 885825 w 1554957"/>
                  <a:gd name="connsiteY8" fmla="*/ 409590 h 885839"/>
                  <a:gd name="connsiteX9" fmla="*/ 976312 w 1554957"/>
                  <a:gd name="connsiteY9" fmla="*/ 497696 h 885839"/>
                  <a:gd name="connsiteX10" fmla="*/ 1078706 w 1554957"/>
                  <a:gd name="connsiteY10" fmla="*/ 500077 h 885839"/>
                  <a:gd name="connsiteX11" fmla="*/ 1181100 w 1554957"/>
                  <a:gd name="connsiteY11" fmla="*/ 211945 h 885839"/>
                  <a:gd name="connsiteX12" fmla="*/ 1288256 w 1554957"/>
                  <a:gd name="connsiteY12" fmla="*/ 14 h 885839"/>
                  <a:gd name="connsiteX13" fmla="*/ 1373981 w 1554957"/>
                  <a:gd name="connsiteY13" fmla="*/ 221471 h 885839"/>
                  <a:gd name="connsiteX14" fmla="*/ 1471611 w 1554957"/>
                  <a:gd name="connsiteY14" fmla="*/ 323864 h 885839"/>
                  <a:gd name="connsiteX15" fmla="*/ 1554957 w 1554957"/>
                  <a:gd name="connsiteY15" fmla="*/ 357202 h 885839"/>
                  <a:gd name="connsiteX0" fmla="*/ 0 w 1559720"/>
                  <a:gd name="connsiteY0" fmla="*/ 885839 h 885839"/>
                  <a:gd name="connsiteX1" fmla="*/ 116681 w 1559720"/>
                  <a:gd name="connsiteY1" fmla="*/ 631045 h 885839"/>
                  <a:gd name="connsiteX2" fmla="*/ 250031 w 1559720"/>
                  <a:gd name="connsiteY2" fmla="*/ 433402 h 885839"/>
                  <a:gd name="connsiteX3" fmla="*/ 359569 w 1559720"/>
                  <a:gd name="connsiteY3" fmla="*/ 566752 h 885839"/>
                  <a:gd name="connsiteX4" fmla="*/ 452437 w 1559720"/>
                  <a:gd name="connsiteY4" fmla="*/ 633427 h 885839"/>
                  <a:gd name="connsiteX5" fmla="*/ 578643 w 1559720"/>
                  <a:gd name="connsiteY5" fmla="*/ 631045 h 885839"/>
                  <a:gd name="connsiteX6" fmla="*/ 669131 w 1559720"/>
                  <a:gd name="connsiteY6" fmla="*/ 381014 h 885839"/>
                  <a:gd name="connsiteX7" fmla="*/ 783431 w 1559720"/>
                  <a:gd name="connsiteY7" fmla="*/ 228614 h 885839"/>
                  <a:gd name="connsiteX8" fmla="*/ 885825 w 1559720"/>
                  <a:gd name="connsiteY8" fmla="*/ 409590 h 885839"/>
                  <a:gd name="connsiteX9" fmla="*/ 976312 w 1559720"/>
                  <a:gd name="connsiteY9" fmla="*/ 497696 h 885839"/>
                  <a:gd name="connsiteX10" fmla="*/ 1078706 w 1559720"/>
                  <a:gd name="connsiteY10" fmla="*/ 500077 h 885839"/>
                  <a:gd name="connsiteX11" fmla="*/ 1181100 w 1559720"/>
                  <a:gd name="connsiteY11" fmla="*/ 211945 h 885839"/>
                  <a:gd name="connsiteX12" fmla="*/ 1288256 w 1559720"/>
                  <a:gd name="connsiteY12" fmla="*/ 14 h 885839"/>
                  <a:gd name="connsiteX13" fmla="*/ 1373981 w 1559720"/>
                  <a:gd name="connsiteY13" fmla="*/ 221471 h 885839"/>
                  <a:gd name="connsiteX14" fmla="*/ 1471611 w 1559720"/>
                  <a:gd name="connsiteY14" fmla="*/ 323864 h 885839"/>
                  <a:gd name="connsiteX15" fmla="*/ 1559720 w 1559720"/>
                  <a:gd name="connsiteY15" fmla="*/ 373871 h 885839"/>
                  <a:gd name="connsiteX0" fmla="*/ 0 w 1619251"/>
                  <a:gd name="connsiteY0" fmla="*/ 885839 h 885839"/>
                  <a:gd name="connsiteX1" fmla="*/ 116681 w 1619251"/>
                  <a:gd name="connsiteY1" fmla="*/ 631045 h 885839"/>
                  <a:gd name="connsiteX2" fmla="*/ 250031 w 1619251"/>
                  <a:gd name="connsiteY2" fmla="*/ 433402 h 885839"/>
                  <a:gd name="connsiteX3" fmla="*/ 359569 w 1619251"/>
                  <a:gd name="connsiteY3" fmla="*/ 566752 h 885839"/>
                  <a:gd name="connsiteX4" fmla="*/ 452437 w 1619251"/>
                  <a:gd name="connsiteY4" fmla="*/ 633427 h 885839"/>
                  <a:gd name="connsiteX5" fmla="*/ 578643 w 1619251"/>
                  <a:gd name="connsiteY5" fmla="*/ 631045 h 885839"/>
                  <a:gd name="connsiteX6" fmla="*/ 669131 w 1619251"/>
                  <a:gd name="connsiteY6" fmla="*/ 381014 h 885839"/>
                  <a:gd name="connsiteX7" fmla="*/ 783431 w 1619251"/>
                  <a:gd name="connsiteY7" fmla="*/ 228614 h 885839"/>
                  <a:gd name="connsiteX8" fmla="*/ 885825 w 1619251"/>
                  <a:gd name="connsiteY8" fmla="*/ 409590 h 885839"/>
                  <a:gd name="connsiteX9" fmla="*/ 976312 w 1619251"/>
                  <a:gd name="connsiteY9" fmla="*/ 497696 h 885839"/>
                  <a:gd name="connsiteX10" fmla="*/ 1078706 w 1619251"/>
                  <a:gd name="connsiteY10" fmla="*/ 500077 h 885839"/>
                  <a:gd name="connsiteX11" fmla="*/ 1181100 w 1619251"/>
                  <a:gd name="connsiteY11" fmla="*/ 211945 h 885839"/>
                  <a:gd name="connsiteX12" fmla="*/ 1288256 w 1619251"/>
                  <a:gd name="connsiteY12" fmla="*/ 14 h 885839"/>
                  <a:gd name="connsiteX13" fmla="*/ 1373981 w 1619251"/>
                  <a:gd name="connsiteY13" fmla="*/ 221471 h 885839"/>
                  <a:gd name="connsiteX14" fmla="*/ 1471611 w 1619251"/>
                  <a:gd name="connsiteY14" fmla="*/ 323864 h 885839"/>
                  <a:gd name="connsiteX15" fmla="*/ 1619251 w 1619251"/>
                  <a:gd name="connsiteY15" fmla="*/ 378634 h 885839"/>
                  <a:gd name="connsiteX0" fmla="*/ 0 w 1619251"/>
                  <a:gd name="connsiteY0" fmla="*/ 885839 h 885839"/>
                  <a:gd name="connsiteX1" fmla="*/ 116681 w 1619251"/>
                  <a:gd name="connsiteY1" fmla="*/ 631045 h 885839"/>
                  <a:gd name="connsiteX2" fmla="*/ 250031 w 1619251"/>
                  <a:gd name="connsiteY2" fmla="*/ 433402 h 885839"/>
                  <a:gd name="connsiteX3" fmla="*/ 359569 w 1619251"/>
                  <a:gd name="connsiteY3" fmla="*/ 566752 h 885839"/>
                  <a:gd name="connsiteX4" fmla="*/ 452437 w 1619251"/>
                  <a:gd name="connsiteY4" fmla="*/ 633427 h 885839"/>
                  <a:gd name="connsiteX5" fmla="*/ 578643 w 1619251"/>
                  <a:gd name="connsiteY5" fmla="*/ 631045 h 885839"/>
                  <a:gd name="connsiteX6" fmla="*/ 669131 w 1619251"/>
                  <a:gd name="connsiteY6" fmla="*/ 381014 h 885839"/>
                  <a:gd name="connsiteX7" fmla="*/ 783431 w 1619251"/>
                  <a:gd name="connsiteY7" fmla="*/ 228614 h 885839"/>
                  <a:gd name="connsiteX8" fmla="*/ 885825 w 1619251"/>
                  <a:gd name="connsiteY8" fmla="*/ 409590 h 885839"/>
                  <a:gd name="connsiteX9" fmla="*/ 976312 w 1619251"/>
                  <a:gd name="connsiteY9" fmla="*/ 497696 h 885839"/>
                  <a:gd name="connsiteX10" fmla="*/ 1078706 w 1619251"/>
                  <a:gd name="connsiteY10" fmla="*/ 500077 h 885839"/>
                  <a:gd name="connsiteX11" fmla="*/ 1181100 w 1619251"/>
                  <a:gd name="connsiteY11" fmla="*/ 211945 h 885839"/>
                  <a:gd name="connsiteX12" fmla="*/ 1288256 w 1619251"/>
                  <a:gd name="connsiteY12" fmla="*/ 14 h 885839"/>
                  <a:gd name="connsiteX13" fmla="*/ 1373981 w 1619251"/>
                  <a:gd name="connsiteY13" fmla="*/ 221471 h 885839"/>
                  <a:gd name="connsiteX14" fmla="*/ 1471611 w 1619251"/>
                  <a:gd name="connsiteY14" fmla="*/ 331008 h 885839"/>
                  <a:gd name="connsiteX15" fmla="*/ 1619251 w 1619251"/>
                  <a:gd name="connsiteY15" fmla="*/ 378634 h 88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9251" h="885839">
                    <a:moveTo>
                      <a:pt x="0" y="885839"/>
                    </a:moveTo>
                    <a:cubicBezTo>
                      <a:pt x="47029" y="789001"/>
                      <a:pt x="75009" y="706451"/>
                      <a:pt x="116681" y="631045"/>
                    </a:cubicBezTo>
                    <a:cubicBezTo>
                      <a:pt x="158353" y="555639"/>
                      <a:pt x="209550" y="444117"/>
                      <a:pt x="250031" y="433402"/>
                    </a:cubicBezTo>
                    <a:cubicBezTo>
                      <a:pt x="290512" y="422687"/>
                      <a:pt x="325835" y="533414"/>
                      <a:pt x="359569" y="566752"/>
                    </a:cubicBezTo>
                    <a:cubicBezTo>
                      <a:pt x="393303" y="600089"/>
                      <a:pt x="415925" y="622712"/>
                      <a:pt x="452437" y="633427"/>
                    </a:cubicBezTo>
                    <a:cubicBezTo>
                      <a:pt x="488949" y="644142"/>
                      <a:pt x="542527" y="673114"/>
                      <a:pt x="578643" y="631045"/>
                    </a:cubicBezTo>
                    <a:cubicBezTo>
                      <a:pt x="614759" y="588976"/>
                      <a:pt x="635000" y="448086"/>
                      <a:pt x="669131" y="381014"/>
                    </a:cubicBezTo>
                    <a:cubicBezTo>
                      <a:pt x="703262" y="313942"/>
                      <a:pt x="747315" y="223851"/>
                      <a:pt x="783431" y="228614"/>
                    </a:cubicBezTo>
                    <a:cubicBezTo>
                      <a:pt x="819547" y="233377"/>
                      <a:pt x="853678" y="364743"/>
                      <a:pt x="885825" y="409590"/>
                    </a:cubicBezTo>
                    <a:cubicBezTo>
                      <a:pt x="917972" y="454437"/>
                      <a:pt x="944165" y="482615"/>
                      <a:pt x="976312" y="497696"/>
                    </a:cubicBezTo>
                    <a:cubicBezTo>
                      <a:pt x="1008459" y="512777"/>
                      <a:pt x="1044575" y="547702"/>
                      <a:pt x="1078706" y="500077"/>
                    </a:cubicBezTo>
                    <a:cubicBezTo>
                      <a:pt x="1112837" y="452452"/>
                      <a:pt x="1146175" y="295289"/>
                      <a:pt x="1181100" y="211945"/>
                    </a:cubicBezTo>
                    <a:cubicBezTo>
                      <a:pt x="1216025" y="128601"/>
                      <a:pt x="1256109" y="-1574"/>
                      <a:pt x="1288256" y="14"/>
                    </a:cubicBezTo>
                    <a:cubicBezTo>
                      <a:pt x="1320403" y="1602"/>
                      <a:pt x="1341041" y="167893"/>
                      <a:pt x="1373981" y="221471"/>
                    </a:cubicBezTo>
                    <a:cubicBezTo>
                      <a:pt x="1406921" y="275049"/>
                      <a:pt x="1447402" y="307196"/>
                      <a:pt x="1471611" y="331008"/>
                    </a:cubicBezTo>
                    <a:cubicBezTo>
                      <a:pt x="1495820" y="354820"/>
                      <a:pt x="1613298" y="373872"/>
                      <a:pt x="1619251" y="378634"/>
                    </a:cubicBezTo>
                  </a:path>
                </a:pathLst>
              </a:custGeom>
              <a:noFill/>
              <a:ln w="25400" cmpd="sng">
                <a:solidFill>
                  <a:srgbClr val="FF0000"/>
                </a:solidFill>
                <a:prstDash val="soli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cxnSp>
            <p:nvCxnSpPr>
              <p:cNvPr id="70" name="Straight Connector 69">
                <a:extLst>
                  <a:ext uri="{FF2B5EF4-FFF2-40B4-BE49-F238E27FC236}">
                    <a16:creationId xmlns:a16="http://schemas.microsoft.com/office/drawing/2014/main" id="{AFC59F0C-C14E-4970-87B8-6739BAFB54AD}"/>
                  </a:ext>
                </a:extLst>
              </p:cNvPr>
              <p:cNvCxnSpPr/>
              <p:nvPr/>
            </p:nvCxnSpPr>
            <p:spPr>
              <a:xfrm flipH="1">
                <a:off x="6512718" y="2194543"/>
                <a:ext cx="278609" cy="0"/>
              </a:xfrm>
              <a:prstGeom prst="line">
                <a:avLst/>
              </a:prstGeom>
              <a:ln w="2540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75" name="TextBox 74">
            <a:extLst>
              <a:ext uri="{FF2B5EF4-FFF2-40B4-BE49-F238E27FC236}">
                <a16:creationId xmlns:a16="http://schemas.microsoft.com/office/drawing/2014/main" id="{77A33143-EC5C-4616-94A4-3DCBEE421D91}"/>
              </a:ext>
            </a:extLst>
          </p:cNvPr>
          <p:cNvSpPr txBox="1"/>
          <p:nvPr/>
        </p:nvSpPr>
        <p:spPr>
          <a:xfrm>
            <a:off x="1948069" y="2149120"/>
            <a:ext cx="3206006" cy="568745"/>
          </a:xfrm>
          <a:prstGeom prst="rect">
            <a:avLst/>
          </a:prstGeom>
          <a:noFill/>
        </p:spPr>
        <p:txBody>
          <a:bodyPr wrap="none" lIns="0" tIns="0" rIns="0" bIns="0" rtlCol="0" anchor="t" anchorCtr="0">
            <a:spAutoFit/>
          </a:bodyPr>
          <a:lstStyle/>
          <a:p>
            <a:pPr algn="l">
              <a:lnSpc>
                <a:spcPts val="2300"/>
              </a:lnSpc>
              <a:spcBef>
                <a:spcPts val="1150"/>
              </a:spcBef>
            </a:pPr>
            <a:r>
              <a:rPr lang="en-US" i="1" dirty="0"/>
              <a:t>Large bulk, temperature sensor</a:t>
            </a:r>
            <a:br>
              <a:rPr lang="en-US" i="1" dirty="0"/>
            </a:br>
            <a:r>
              <a:rPr lang="en-US" i="1" dirty="0"/>
              <a:t>inside the bulk</a:t>
            </a:r>
            <a:endParaRPr lang="en-DE" i="1" dirty="0" err="1"/>
          </a:p>
        </p:txBody>
      </p:sp>
      <p:grpSp>
        <p:nvGrpSpPr>
          <p:cNvPr id="2" name="Group 1">
            <a:extLst>
              <a:ext uri="{FF2B5EF4-FFF2-40B4-BE49-F238E27FC236}">
                <a16:creationId xmlns:a16="http://schemas.microsoft.com/office/drawing/2014/main" id="{412B8C36-2912-45DD-A643-D8F4A4ADBF10}"/>
              </a:ext>
            </a:extLst>
          </p:cNvPr>
          <p:cNvGrpSpPr/>
          <p:nvPr/>
        </p:nvGrpSpPr>
        <p:grpSpPr>
          <a:xfrm>
            <a:off x="556590" y="1046923"/>
            <a:ext cx="4945259" cy="3564316"/>
            <a:chOff x="556590" y="1046923"/>
            <a:chExt cx="4945259" cy="3564316"/>
          </a:xfrm>
        </p:grpSpPr>
        <p:sp>
          <p:nvSpPr>
            <p:cNvPr id="42" name="TextBox 41">
              <a:extLst>
                <a:ext uri="{FF2B5EF4-FFF2-40B4-BE49-F238E27FC236}">
                  <a16:creationId xmlns:a16="http://schemas.microsoft.com/office/drawing/2014/main" id="{E18D4090-E038-449C-A4D7-25B4DE8BBF4B}"/>
                </a:ext>
              </a:extLst>
            </p:cNvPr>
            <p:cNvSpPr txBox="1"/>
            <p:nvPr/>
          </p:nvSpPr>
          <p:spPr>
            <a:xfrm>
              <a:off x="556590" y="1046923"/>
              <a:ext cx="4945259" cy="273793"/>
            </a:xfrm>
            <a:prstGeom prst="rect">
              <a:avLst/>
            </a:prstGeom>
            <a:noFill/>
          </p:spPr>
          <p:txBody>
            <a:bodyPr wrap="square" lIns="0" tIns="0" rIns="0" bIns="0" rtlCol="0" anchor="t" anchorCtr="0">
              <a:spAutoFit/>
            </a:bodyPr>
            <a:lstStyle/>
            <a:p>
              <a:pPr algn="l">
                <a:lnSpc>
                  <a:spcPts val="2300"/>
                </a:lnSpc>
                <a:spcBef>
                  <a:spcPts val="1150"/>
                </a:spcBef>
              </a:pPr>
              <a:r>
                <a:rPr lang="en-US" i="1" dirty="0"/>
                <a:t>What is the consequence of the flush mount?</a:t>
              </a:r>
              <a:endParaRPr lang="en-DE" i="1" dirty="0" err="1"/>
            </a:p>
          </p:txBody>
        </p:sp>
        <p:sp>
          <p:nvSpPr>
            <p:cNvPr id="76" name="TextBox 75">
              <a:extLst>
                <a:ext uri="{FF2B5EF4-FFF2-40B4-BE49-F238E27FC236}">
                  <a16:creationId xmlns:a16="http://schemas.microsoft.com/office/drawing/2014/main" id="{953128C7-440A-484D-8508-D298A62DB893}"/>
                </a:ext>
              </a:extLst>
            </p:cNvPr>
            <p:cNvSpPr txBox="1"/>
            <p:nvPr/>
          </p:nvSpPr>
          <p:spPr>
            <a:xfrm>
              <a:off x="564951" y="4042494"/>
              <a:ext cx="3513782" cy="568745"/>
            </a:xfrm>
            <a:prstGeom prst="rect">
              <a:avLst/>
            </a:prstGeom>
            <a:noFill/>
          </p:spPr>
          <p:txBody>
            <a:bodyPr wrap="none" lIns="0" tIns="0" rIns="0" bIns="0" rtlCol="0" anchor="t" anchorCtr="0">
              <a:spAutoFit/>
            </a:bodyPr>
            <a:lstStyle/>
            <a:p>
              <a:pPr algn="l">
                <a:lnSpc>
                  <a:spcPts val="2300"/>
                </a:lnSpc>
                <a:spcBef>
                  <a:spcPts val="1150"/>
                </a:spcBef>
              </a:pPr>
              <a:r>
                <a:rPr lang="en-US" i="1" dirty="0"/>
                <a:t>Timing of pulse train comparable</a:t>
              </a:r>
              <a:br>
                <a:rPr lang="en-US" i="1" dirty="0"/>
              </a:br>
              <a:r>
                <a:rPr lang="en-US" i="1" dirty="0"/>
                <a:t>to characteristic time of the sensor</a:t>
              </a:r>
              <a:endParaRPr lang="en-DE" i="1" dirty="0" err="1"/>
            </a:p>
          </p:txBody>
        </p:sp>
      </p:grpSp>
      <p:cxnSp>
        <p:nvCxnSpPr>
          <p:cNvPr id="78" name="Straight Arrow Connector 77">
            <a:extLst>
              <a:ext uri="{FF2B5EF4-FFF2-40B4-BE49-F238E27FC236}">
                <a16:creationId xmlns:a16="http://schemas.microsoft.com/office/drawing/2014/main" id="{EFEB23A4-A7FA-4B8A-9DCD-D446536B39FF}"/>
              </a:ext>
            </a:extLst>
          </p:cNvPr>
          <p:cNvCxnSpPr/>
          <p:nvPr/>
        </p:nvCxnSpPr>
        <p:spPr>
          <a:xfrm>
            <a:off x="8786191" y="3573332"/>
            <a:ext cx="0" cy="469162"/>
          </a:xfrm>
          <a:prstGeom prst="straightConnector1">
            <a:avLst/>
          </a:prstGeom>
          <a:ln w="25400" cmpd="sng">
            <a:solidFill>
              <a:schemeClr val="tx1"/>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D1A22E3-1883-49F3-85E9-A23A681FD2F0}"/>
              </a:ext>
            </a:extLst>
          </p:cNvPr>
          <p:cNvCxnSpPr/>
          <p:nvPr/>
        </p:nvCxnSpPr>
        <p:spPr>
          <a:xfrm>
            <a:off x="8806069" y="5486268"/>
            <a:ext cx="0" cy="469162"/>
          </a:xfrm>
          <a:prstGeom prst="straightConnector1">
            <a:avLst/>
          </a:prstGeom>
          <a:ln w="25400" cmpd="sng">
            <a:solidFill>
              <a:schemeClr val="tx1"/>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782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4C403-C5D5-4044-ACEF-BC03EBE79CA4}"/>
              </a:ext>
            </a:extLst>
          </p:cNvPr>
          <p:cNvSpPr>
            <a:spLocks noGrp="1"/>
          </p:cNvSpPr>
          <p:nvPr>
            <p:ph type="title"/>
          </p:nvPr>
        </p:nvSpPr>
        <p:spPr>
          <a:xfrm>
            <a:off x="564953" y="441325"/>
            <a:ext cx="7780883" cy="473075"/>
          </a:xfrm>
        </p:spPr>
        <p:txBody>
          <a:bodyPr/>
          <a:lstStyle/>
          <a:p>
            <a:r>
              <a:rPr lang="en-US" sz="2000" dirty="0"/>
              <a:t>Signal and background – AUG #39747, Gyrotron #6</a:t>
            </a:r>
            <a:endParaRPr lang="en-DE" sz="2000" dirty="0"/>
          </a:p>
        </p:txBody>
      </p:sp>
      <p:sp>
        <p:nvSpPr>
          <p:cNvPr id="4" name="Date Placeholder 3">
            <a:extLst>
              <a:ext uri="{FF2B5EF4-FFF2-40B4-BE49-F238E27FC236}">
                <a16:creationId xmlns:a16="http://schemas.microsoft.com/office/drawing/2014/main" id="{2E58B02B-AC14-4E95-A5BC-8D1D1DD1281F}"/>
              </a:ext>
            </a:extLst>
          </p:cNvPr>
          <p:cNvSpPr>
            <a:spLocks noGrp="1"/>
          </p:cNvSpPr>
          <p:nvPr>
            <p:ph type="dt" sz="half" idx="14"/>
          </p:nvPr>
        </p:nvSpPr>
        <p:spPr>
          <a:xfrm>
            <a:off x="3389222" y="6477547"/>
            <a:ext cx="5723885" cy="144000"/>
          </a:xfrm>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C77E35FE-D6C3-4F77-8C38-005B0E1D928D}"/>
              </a:ext>
            </a:extLst>
          </p:cNvPr>
          <p:cNvSpPr>
            <a:spLocks noGrp="1"/>
          </p:cNvSpPr>
          <p:nvPr>
            <p:ph type="ftr" sz="quarter" idx="15"/>
          </p:nvPr>
        </p:nvSpPr>
        <p:spPr>
          <a:xfrm>
            <a:off x="604707" y="6477548"/>
            <a:ext cx="4945261" cy="144000"/>
          </a:xfrm>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D6368C4F-04E7-481B-BD90-066F7EAE981F}"/>
              </a:ext>
            </a:extLst>
          </p:cNvPr>
          <p:cNvSpPr>
            <a:spLocks noGrp="1"/>
          </p:cNvSpPr>
          <p:nvPr>
            <p:ph type="sldNum" sz="quarter" idx="16"/>
          </p:nvPr>
        </p:nvSpPr>
        <p:spPr>
          <a:xfrm>
            <a:off x="9113107" y="6477547"/>
            <a:ext cx="267698" cy="144000"/>
          </a:xfrm>
        </p:spPr>
        <p:txBody>
          <a:bodyPr/>
          <a:lstStyle/>
          <a:p>
            <a:fld id="{ECE691D0-CC49-4FC7-9C4D-6112B0CB3A76}" type="slidenum">
              <a:rPr lang="de-DE" smtClean="0"/>
              <a:pPr/>
              <a:t>11</a:t>
            </a:fld>
            <a:endParaRPr lang="de-DE" dirty="0"/>
          </a:p>
        </p:txBody>
      </p:sp>
      <p:pic>
        <p:nvPicPr>
          <p:cNvPr id="8" name="Picture 7">
            <a:extLst>
              <a:ext uri="{FF2B5EF4-FFF2-40B4-BE49-F238E27FC236}">
                <a16:creationId xmlns:a16="http://schemas.microsoft.com/office/drawing/2014/main" id="{5F710139-F610-4569-A073-7209BF7AD366}"/>
              </a:ext>
            </a:extLst>
          </p:cNvPr>
          <p:cNvPicPr>
            <a:picLocks noChangeAspect="1"/>
          </p:cNvPicPr>
          <p:nvPr/>
        </p:nvPicPr>
        <p:blipFill>
          <a:blip r:embed="rId2"/>
          <a:stretch>
            <a:fillRect/>
          </a:stretch>
        </p:blipFill>
        <p:spPr>
          <a:xfrm>
            <a:off x="4671517" y="1176336"/>
            <a:ext cx="4803658" cy="1103378"/>
          </a:xfrm>
          <a:prstGeom prst="rect">
            <a:avLst/>
          </a:prstGeom>
        </p:spPr>
      </p:pic>
      <p:pic>
        <p:nvPicPr>
          <p:cNvPr id="10" name="Picture 9">
            <a:extLst>
              <a:ext uri="{FF2B5EF4-FFF2-40B4-BE49-F238E27FC236}">
                <a16:creationId xmlns:a16="http://schemas.microsoft.com/office/drawing/2014/main" id="{63E239E2-3588-478B-AB17-F5653EF40C37}"/>
              </a:ext>
            </a:extLst>
          </p:cNvPr>
          <p:cNvPicPr>
            <a:picLocks noChangeAspect="1"/>
          </p:cNvPicPr>
          <p:nvPr/>
        </p:nvPicPr>
        <p:blipFill>
          <a:blip r:embed="rId3"/>
          <a:stretch>
            <a:fillRect/>
          </a:stretch>
        </p:blipFill>
        <p:spPr>
          <a:xfrm>
            <a:off x="4671517" y="2351994"/>
            <a:ext cx="4803658" cy="2127508"/>
          </a:xfrm>
          <a:prstGeom prst="rect">
            <a:avLst/>
          </a:prstGeom>
        </p:spPr>
      </p:pic>
      <p:pic>
        <p:nvPicPr>
          <p:cNvPr id="12" name="Picture 11">
            <a:extLst>
              <a:ext uri="{FF2B5EF4-FFF2-40B4-BE49-F238E27FC236}">
                <a16:creationId xmlns:a16="http://schemas.microsoft.com/office/drawing/2014/main" id="{DDAE79C8-DE25-45AA-AA90-AB21F57847EE}"/>
              </a:ext>
            </a:extLst>
          </p:cNvPr>
          <p:cNvPicPr>
            <a:picLocks noChangeAspect="1"/>
          </p:cNvPicPr>
          <p:nvPr/>
        </p:nvPicPr>
        <p:blipFill>
          <a:blip r:embed="rId4"/>
          <a:stretch>
            <a:fillRect/>
          </a:stretch>
        </p:blipFill>
        <p:spPr>
          <a:xfrm>
            <a:off x="4671517" y="4516225"/>
            <a:ext cx="4806706" cy="1789180"/>
          </a:xfrm>
          <a:prstGeom prst="rect">
            <a:avLst/>
          </a:prstGeom>
        </p:spPr>
      </p:pic>
      <p:sp>
        <p:nvSpPr>
          <p:cNvPr id="25" name="TextBox 24">
            <a:extLst>
              <a:ext uri="{FF2B5EF4-FFF2-40B4-BE49-F238E27FC236}">
                <a16:creationId xmlns:a16="http://schemas.microsoft.com/office/drawing/2014/main" id="{AF917EA9-0AEC-449F-BADB-323C9507E73E}"/>
              </a:ext>
            </a:extLst>
          </p:cNvPr>
          <p:cNvSpPr txBox="1"/>
          <p:nvPr/>
        </p:nvSpPr>
        <p:spPr>
          <a:xfrm>
            <a:off x="483236" y="1154432"/>
            <a:ext cx="3840990" cy="3538020"/>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dirty="0"/>
              <a:t>Timing of Gyrotron 6, model amplitude</a:t>
            </a:r>
          </a:p>
          <a:p>
            <a:pPr marL="180000" indent="-180000" algn="l">
              <a:lnSpc>
                <a:spcPts val="2300"/>
              </a:lnSpc>
              <a:spcBef>
                <a:spcPts val="1150"/>
              </a:spcBef>
              <a:buFont typeface="Arial" panose="020B0604020202020204" pitchFamily="34" charset="0"/>
              <a:buChar char="•"/>
            </a:pPr>
            <a:r>
              <a:rPr lang="en-US" sz="1600" dirty="0"/>
              <a:t>Thermocouple signal compared to averaged background (red)</a:t>
            </a:r>
          </a:p>
          <a:p>
            <a:pPr marL="180000" indent="-180000">
              <a:lnSpc>
                <a:spcPts val="2300"/>
              </a:lnSpc>
              <a:spcBef>
                <a:spcPts val="1150"/>
              </a:spcBef>
              <a:buFont typeface="Arial" panose="020B0604020202020204" pitchFamily="34" charset="0"/>
              <a:buChar char="•"/>
            </a:pPr>
            <a:r>
              <a:rPr lang="en-US" sz="1600" dirty="0"/>
              <a:t>Last row: distant thermocouples, not hit by mm-wave beam, artificial offset for better visibility</a:t>
            </a:r>
          </a:p>
          <a:p>
            <a:pPr lvl="1">
              <a:lnSpc>
                <a:spcPts val="2300"/>
              </a:lnSpc>
              <a:spcBef>
                <a:spcPts val="1150"/>
              </a:spcBef>
            </a:pPr>
            <a:r>
              <a:rPr lang="en-US" sz="1600" dirty="0"/>
              <a:t>No trace of mm-wave pulse train on distant thermocouples</a:t>
            </a:r>
          </a:p>
          <a:p>
            <a:pPr lvl="1">
              <a:lnSpc>
                <a:spcPts val="2300"/>
              </a:lnSpc>
              <a:spcBef>
                <a:spcPts val="1150"/>
              </a:spcBef>
            </a:pPr>
            <a:r>
              <a:rPr lang="en-US" sz="1600" dirty="0"/>
              <a:t>Background (plasma load) can be assumed homogeneous across tile</a:t>
            </a:r>
          </a:p>
        </p:txBody>
      </p:sp>
      <p:sp>
        <p:nvSpPr>
          <p:cNvPr id="13" name="TextBox 12">
            <a:extLst>
              <a:ext uri="{FF2B5EF4-FFF2-40B4-BE49-F238E27FC236}">
                <a16:creationId xmlns:a16="http://schemas.microsoft.com/office/drawing/2014/main" id="{EBED8ED7-A7D2-40AB-B69A-101C0E7A84EB}"/>
              </a:ext>
            </a:extLst>
          </p:cNvPr>
          <p:cNvSpPr txBox="1"/>
          <p:nvPr/>
        </p:nvSpPr>
        <p:spPr>
          <a:xfrm rot="16200000">
            <a:off x="4603116" y="3572606"/>
            <a:ext cx="229230" cy="262059"/>
          </a:xfrm>
          <a:prstGeom prst="rect">
            <a:avLst/>
          </a:prstGeom>
          <a:noFill/>
        </p:spPr>
        <p:txBody>
          <a:bodyPr wrap="none" lIns="0" tIns="0" rIns="0" bIns="0" rtlCol="0" anchor="t" anchorCtr="0">
            <a:spAutoFit/>
          </a:bodyPr>
          <a:lstStyle/>
          <a:p>
            <a:pPr algn="l">
              <a:lnSpc>
                <a:spcPts val="2300"/>
              </a:lnSpc>
              <a:spcBef>
                <a:spcPts val="1150"/>
              </a:spcBef>
            </a:pPr>
            <a:r>
              <a:rPr lang="el-GR" sz="1400" dirty="0"/>
              <a:t>Δ</a:t>
            </a:r>
            <a:r>
              <a:rPr lang="en-US" sz="1400" dirty="0"/>
              <a:t>T</a:t>
            </a:r>
            <a:endParaRPr lang="en-DE" sz="1400" dirty="0" err="1"/>
          </a:p>
        </p:txBody>
      </p:sp>
      <p:grpSp>
        <p:nvGrpSpPr>
          <p:cNvPr id="15" name="Group 14">
            <a:extLst>
              <a:ext uri="{FF2B5EF4-FFF2-40B4-BE49-F238E27FC236}">
                <a16:creationId xmlns:a16="http://schemas.microsoft.com/office/drawing/2014/main" id="{3D750FCD-2EDC-44B0-9077-752D47996FB4}"/>
              </a:ext>
            </a:extLst>
          </p:cNvPr>
          <p:cNvGrpSpPr/>
          <p:nvPr/>
        </p:nvGrpSpPr>
        <p:grpSpPr>
          <a:xfrm>
            <a:off x="482411" y="2115585"/>
            <a:ext cx="8202637" cy="4025174"/>
            <a:chOff x="482411" y="2115585"/>
            <a:chExt cx="8202637" cy="4025174"/>
          </a:xfrm>
        </p:grpSpPr>
        <p:cxnSp>
          <p:nvCxnSpPr>
            <p:cNvPr id="14" name="Straight Connector 13">
              <a:extLst>
                <a:ext uri="{FF2B5EF4-FFF2-40B4-BE49-F238E27FC236}">
                  <a16:creationId xmlns:a16="http://schemas.microsoft.com/office/drawing/2014/main" id="{0D50191F-E48F-40FC-93D8-B3DDDBF95E91}"/>
                </a:ext>
              </a:extLst>
            </p:cNvPr>
            <p:cNvCxnSpPr>
              <a:cxnSpLocks/>
            </p:cNvCxnSpPr>
            <p:nvPr/>
          </p:nvCxnSpPr>
          <p:spPr>
            <a:xfrm>
              <a:off x="7657200" y="2115585"/>
              <a:ext cx="0" cy="2019301"/>
            </a:xfrm>
            <a:prstGeom prst="line">
              <a:avLst/>
            </a:prstGeom>
            <a:ln w="9525"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61BBAE-02BF-465E-8584-7BD91FF167BA}"/>
                </a:ext>
              </a:extLst>
            </p:cNvPr>
            <p:cNvCxnSpPr/>
            <p:nvPr/>
          </p:nvCxnSpPr>
          <p:spPr>
            <a:xfrm>
              <a:off x="7415649" y="4095772"/>
              <a:ext cx="245269" cy="0"/>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4BD41CC-F60B-45B4-B265-B23C216895EF}"/>
                </a:ext>
              </a:extLst>
            </p:cNvPr>
            <p:cNvCxnSpPr/>
            <p:nvPr/>
          </p:nvCxnSpPr>
          <p:spPr>
            <a:xfrm flipH="1">
              <a:off x="7671756" y="4095772"/>
              <a:ext cx="245269" cy="0"/>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D18A0B9-C88A-46A6-8454-1E9D212C4991}"/>
                </a:ext>
              </a:extLst>
            </p:cNvPr>
            <p:cNvSpPr txBox="1"/>
            <p:nvPr/>
          </p:nvSpPr>
          <p:spPr>
            <a:xfrm>
              <a:off x="7246593" y="4138455"/>
              <a:ext cx="737381"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 10 </a:t>
              </a:r>
              <a:r>
                <a:rPr lang="en-US" sz="1600" dirty="0" err="1"/>
                <a:t>ms</a:t>
              </a:r>
              <a:endParaRPr lang="en-DE" sz="1600" dirty="0" err="1"/>
            </a:p>
          </p:txBody>
        </p:sp>
        <p:cxnSp>
          <p:nvCxnSpPr>
            <p:cNvPr id="21" name="Straight Arrow Connector 20">
              <a:extLst>
                <a:ext uri="{FF2B5EF4-FFF2-40B4-BE49-F238E27FC236}">
                  <a16:creationId xmlns:a16="http://schemas.microsoft.com/office/drawing/2014/main" id="{65E82FE4-6464-48D3-B1AA-E33F7D23EABE}"/>
                </a:ext>
              </a:extLst>
            </p:cNvPr>
            <p:cNvCxnSpPr>
              <a:cxnSpLocks/>
            </p:cNvCxnSpPr>
            <p:nvPr/>
          </p:nvCxnSpPr>
          <p:spPr>
            <a:xfrm>
              <a:off x="8333650" y="3765792"/>
              <a:ext cx="0" cy="266700"/>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CF9FF97-30EA-42DF-A7B7-4400E2ABF9CF}"/>
                </a:ext>
              </a:extLst>
            </p:cNvPr>
            <p:cNvCxnSpPr>
              <a:cxnSpLocks/>
            </p:cNvCxnSpPr>
            <p:nvPr/>
          </p:nvCxnSpPr>
          <p:spPr>
            <a:xfrm>
              <a:off x="8331265" y="4272999"/>
              <a:ext cx="0" cy="266700"/>
            </a:xfrm>
            <a:prstGeom prst="straightConnector1">
              <a:avLst/>
            </a:prstGeom>
            <a:ln w="19050" cmpd="sng">
              <a:solidFill>
                <a:srgbClr val="FF0000"/>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869158-C7FA-4606-8F0D-60C28347FCF9}"/>
                </a:ext>
              </a:extLst>
            </p:cNvPr>
            <p:cNvSpPr txBox="1"/>
            <p:nvPr/>
          </p:nvSpPr>
          <p:spPr>
            <a:xfrm>
              <a:off x="8250499" y="3421453"/>
              <a:ext cx="434549" cy="267894"/>
            </a:xfrm>
            <a:prstGeom prst="rect">
              <a:avLst/>
            </a:prstGeom>
            <a:noFill/>
          </p:spPr>
          <p:txBody>
            <a:bodyPr wrap="square" lIns="0" tIns="0" rIns="0" bIns="0" rtlCol="0" anchor="t" anchorCtr="0">
              <a:spAutoFit/>
            </a:bodyPr>
            <a:lstStyle/>
            <a:p>
              <a:pPr algn="l">
                <a:lnSpc>
                  <a:spcPts val="2300"/>
                </a:lnSpc>
                <a:spcBef>
                  <a:spcPts val="1150"/>
                </a:spcBef>
              </a:pPr>
              <a:r>
                <a:rPr lang="el-GR" sz="1600" dirty="0">
                  <a:solidFill>
                    <a:srgbClr val="FF0000"/>
                  </a:solidFill>
                </a:rPr>
                <a:t>Δ</a:t>
              </a:r>
              <a:r>
                <a:rPr lang="en-US" sz="1600" dirty="0">
                  <a:solidFill>
                    <a:srgbClr val="FF0000"/>
                  </a:solidFill>
                </a:rPr>
                <a:t>T</a:t>
              </a:r>
              <a:endParaRPr lang="en-DE" sz="1600" dirty="0" err="1">
                <a:solidFill>
                  <a:srgbClr val="FF0000"/>
                </a:solidFill>
              </a:endParaRPr>
            </a:p>
          </p:txBody>
        </p:sp>
        <p:sp>
          <p:nvSpPr>
            <p:cNvPr id="22" name="TextBox 21">
              <a:extLst>
                <a:ext uri="{FF2B5EF4-FFF2-40B4-BE49-F238E27FC236}">
                  <a16:creationId xmlns:a16="http://schemas.microsoft.com/office/drawing/2014/main" id="{3E6F8804-F75D-4A4E-98E3-585DF35E4E4E}"/>
                </a:ext>
              </a:extLst>
            </p:cNvPr>
            <p:cNvSpPr txBox="1"/>
            <p:nvPr/>
          </p:nvSpPr>
          <p:spPr>
            <a:xfrm>
              <a:off x="482411" y="4834119"/>
              <a:ext cx="3840990" cy="1306640"/>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dirty="0"/>
                <a:t>Signal temperature after one pulse train does not return to the background level</a:t>
              </a:r>
            </a:p>
            <a:p>
              <a:pPr marL="180000" indent="-180000" algn="l">
                <a:lnSpc>
                  <a:spcPts val="2300"/>
                </a:lnSpc>
                <a:spcBef>
                  <a:spcPts val="1150"/>
                </a:spcBef>
                <a:buFont typeface="Arial" panose="020B0604020202020204" pitchFamily="34" charset="0"/>
                <a:buChar char="•"/>
              </a:pPr>
              <a:r>
                <a:rPr lang="en-US" sz="1600" dirty="0"/>
                <a:t>Characteristic time delay </a:t>
              </a:r>
              <a:r>
                <a:rPr lang="el-GR" sz="1600" dirty="0"/>
                <a:t>ο</a:t>
              </a:r>
              <a:r>
                <a:rPr lang="en-US" sz="1600" dirty="0"/>
                <a:t>(10 </a:t>
              </a:r>
              <a:r>
                <a:rPr lang="en-US" sz="1600" dirty="0" err="1"/>
                <a:t>ms</a:t>
              </a:r>
              <a:r>
                <a:rPr lang="en-US" sz="1600" dirty="0"/>
                <a:t>)</a:t>
              </a:r>
              <a:br>
                <a:rPr lang="en-US" sz="1600" dirty="0"/>
              </a:br>
              <a:r>
                <a:rPr lang="en-US" sz="1600" dirty="0"/>
                <a:t>of the temperature signal</a:t>
              </a:r>
            </a:p>
          </p:txBody>
        </p:sp>
      </p:grpSp>
    </p:spTree>
    <p:extLst>
      <p:ext uri="{BB962C8B-B14F-4D97-AF65-F5344CB8AC3E}">
        <p14:creationId xmlns:p14="http://schemas.microsoft.com/office/powerpoint/2010/main" val="205765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857BF1F-426C-4860-8C44-977638942309}"/>
              </a:ext>
            </a:extLst>
          </p:cNvPr>
          <p:cNvSpPr/>
          <p:nvPr/>
        </p:nvSpPr>
        <p:spPr>
          <a:xfrm>
            <a:off x="7622172" y="2072676"/>
            <a:ext cx="1697587" cy="1030313"/>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lin ang="16200000" scaled="1"/>
            <a:tileRect/>
          </a:gra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2" name="Content Placeholder 1">
            <a:extLst>
              <a:ext uri="{FF2B5EF4-FFF2-40B4-BE49-F238E27FC236}">
                <a16:creationId xmlns:a16="http://schemas.microsoft.com/office/drawing/2014/main" id="{26549844-6A48-40E4-A65C-1C5A146887FC}"/>
              </a:ext>
            </a:extLst>
          </p:cNvPr>
          <p:cNvSpPr>
            <a:spLocks noGrp="1"/>
          </p:cNvSpPr>
          <p:nvPr>
            <p:ph sz="quarter" idx="13"/>
          </p:nvPr>
        </p:nvSpPr>
        <p:spPr>
          <a:xfrm>
            <a:off x="551701" y="1270139"/>
            <a:ext cx="8776096" cy="5099494"/>
          </a:xfrm>
        </p:spPr>
        <p:txBody>
          <a:bodyPr>
            <a:normAutofit/>
          </a:bodyPr>
          <a:lstStyle/>
          <a:p>
            <a:r>
              <a:rPr lang="en-US" sz="2000" i="1" dirty="0"/>
              <a:t>C</a:t>
            </a:r>
            <a:r>
              <a:rPr lang="en-US" sz="2000" i="1" baseline="-25000" dirty="0"/>
              <a:t>SM</a:t>
            </a:r>
            <a:r>
              <a:rPr lang="en-US" sz="2000" i="1" dirty="0"/>
              <a:t> T</a:t>
            </a:r>
            <a:r>
              <a:rPr lang="en-US" sz="2000" i="1" baseline="-25000" dirty="0"/>
              <a:t>SM</a:t>
            </a:r>
            <a:r>
              <a:rPr lang="en-US" sz="2000" i="1" dirty="0"/>
              <a:t> = A</a:t>
            </a:r>
            <a:r>
              <a:rPr lang="en-US" sz="2000" i="1" baseline="-25000" dirty="0"/>
              <a:t>SM </a:t>
            </a:r>
            <a:r>
              <a:rPr lang="en-US" sz="2000" i="1" dirty="0"/>
              <a:t>(</a:t>
            </a:r>
            <a:r>
              <a:rPr lang="en-US" sz="2000" i="1" dirty="0" err="1"/>
              <a:t>p</a:t>
            </a:r>
            <a:r>
              <a:rPr lang="en-US" sz="2000" i="1" baseline="-25000" dirty="0" err="1"/>
              <a:t>bg</a:t>
            </a:r>
            <a:r>
              <a:rPr lang="en-US" sz="2000" i="1" dirty="0"/>
              <a:t> + </a:t>
            </a:r>
            <a:r>
              <a:rPr lang="en-US" sz="2000" i="1" dirty="0" err="1"/>
              <a:t>p</a:t>
            </a:r>
            <a:r>
              <a:rPr lang="en-US" sz="2000" i="1" baseline="-25000" dirty="0" err="1"/>
              <a:t>A</a:t>
            </a:r>
            <a:r>
              <a:rPr lang="en-US" sz="2000" i="1" dirty="0"/>
              <a:t>) – </a:t>
            </a:r>
            <a:r>
              <a:rPr lang="en-US" sz="2000" i="1" dirty="0" err="1"/>
              <a:t>k</a:t>
            </a:r>
            <a:r>
              <a:rPr lang="en-US" sz="2000" i="1" baseline="-25000" dirty="0" err="1"/>
              <a:t>SM</a:t>
            </a:r>
            <a:r>
              <a:rPr lang="en-US" sz="2000" i="1" dirty="0"/>
              <a:t> (T</a:t>
            </a:r>
            <a:r>
              <a:rPr lang="en-US" sz="2000" i="1" baseline="-25000" dirty="0"/>
              <a:t>SM</a:t>
            </a:r>
            <a:r>
              <a:rPr lang="en-US" sz="2000" i="1" dirty="0"/>
              <a:t> – T</a:t>
            </a:r>
            <a:r>
              <a:rPr lang="en-US" sz="2000" i="1" baseline="-25000" dirty="0"/>
              <a:t>M</a:t>
            </a:r>
            <a:r>
              <a:rPr lang="en-US" sz="2000" i="1" dirty="0"/>
              <a:t>)</a:t>
            </a:r>
          </a:p>
          <a:p>
            <a:pPr>
              <a:lnSpc>
                <a:spcPct val="200000"/>
              </a:lnSpc>
              <a:spcBef>
                <a:spcPts val="1200"/>
              </a:spcBef>
            </a:pPr>
            <a:r>
              <a:rPr lang="en-US" sz="2000" i="1" dirty="0"/>
              <a:t> C</a:t>
            </a:r>
            <a:r>
              <a:rPr lang="en-US" sz="2000" i="1" baseline="-25000" dirty="0"/>
              <a:t>M</a:t>
            </a:r>
            <a:r>
              <a:rPr lang="en-US" sz="2000" i="1" dirty="0"/>
              <a:t>  T</a:t>
            </a:r>
            <a:r>
              <a:rPr lang="en-US" sz="2000" i="1" baseline="-25000" dirty="0"/>
              <a:t>M</a:t>
            </a:r>
            <a:r>
              <a:rPr lang="en-US" sz="2000" i="1" dirty="0"/>
              <a:t>  = </a:t>
            </a:r>
            <a:r>
              <a:rPr lang="en-US" sz="2000" i="1" dirty="0" err="1"/>
              <a:t>k</a:t>
            </a:r>
            <a:r>
              <a:rPr lang="en-US" sz="2000" i="1" baseline="-25000" dirty="0" err="1"/>
              <a:t>SM</a:t>
            </a:r>
            <a:r>
              <a:rPr lang="en-US" sz="2000" i="1" baseline="-25000" dirty="0"/>
              <a:t> </a:t>
            </a:r>
            <a:r>
              <a:rPr lang="en-US" sz="2000" i="1" dirty="0"/>
              <a:t>(T</a:t>
            </a:r>
            <a:r>
              <a:rPr lang="en-US" sz="2000" i="1" baseline="-25000" dirty="0"/>
              <a:t>SM</a:t>
            </a:r>
            <a:r>
              <a:rPr lang="en-US" sz="2000" i="1" dirty="0"/>
              <a:t> – T</a:t>
            </a:r>
            <a:r>
              <a:rPr lang="en-US" sz="2000" i="1" baseline="-25000" dirty="0"/>
              <a:t>M</a:t>
            </a:r>
            <a:r>
              <a:rPr lang="en-US" sz="2000" i="1" dirty="0"/>
              <a:t>) – </a:t>
            </a:r>
            <a:r>
              <a:rPr lang="en-US" sz="2000" i="1" dirty="0" err="1"/>
              <a:t>k</a:t>
            </a:r>
            <a:r>
              <a:rPr lang="en-US" sz="2000" i="1" baseline="-25000" dirty="0" err="1"/>
              <a:t>MN</a:t>
            </a:r>
            <a:r>
              <a:rPr lang="en-US" sz="2000" i="1" baseline="-25000" dirty="0"/>
              <a:t> </a:t>
            </a:r>
            <a:r>
              <a:rPr lang="en-US" sz="2000" i="1" dirty="0"/>
              <a:t>(T</a:t>
            </a:r>
            <a:r>
              <a:rPr lang="en-US" sz="2000" i="1" baseline="-25000" dirty="0"/>
              <a:t>M</a:t>
            </a:r>
            <a:r>
              <a:rPr lang="en-US" sz="2000" i="1" dirty="0"/>
              <a:t> – T</a:t>
            </a:r>
            <a:r>
              <a:rPr lang="en-US" sz="2000" i="1" baseline="-25000" dirty="0"/>
              <a:t>NB</a:t>
            </a:r>
            <a:r>
              <a:rPr lang="en-US" sz="2000" i="1" dirty="0"/>
              <a:t>)</a:t>
            </a:r>
          </a:p>
          <a:p>
            <a:pPr>
              <a:lnSpc>
                <a:spcPct val="200000"/>
              </a:lnSpc>
              <a:spcBef>
                <a:spcPts val="1200"/>
              </a:spcBef>
            </a:pPr>
            <a:endParaRPr lang="en-US" sz="2000" i="1" dirty="0"/>
          </a:p>
          <a:p>
            <a:pPr>
              <a:lnSpc>
                <a:spcPct val="200000"/>
              </a:lnSpc>
              <a:spcBef>
                <a:spcPts val="1200"/>
              </a:spcBef>
            </a:pPr>
            <a:r>
              <a:rPr lang="en-US" sz="2000" i="1" dirty="0" err="1"/>
              <a:t>f</a:t>
            </a:r>
            <a:r>
              <a:rPr lang="en-US" sz="2000" i="1" baseline="-25000" dirty="0" err="1"/>
              <a:t>NB</a:t>
            </a:r>
            <a:r>
              <a:rPr lang="en-US" sz="2000" i="1" dirty="0"/>
              <a:t> C</a:t>
            </a:r>
            <a:r>
              <a:rPr lang="en-US" sz="2000" i="1" baseline="-25000" dirty="0"/>
              <a:t>B</a:t>
            </a:r>
            <a:r>
              <a:rPr lang="en-US" sz="2000" i="1" dirty="0"/>
              <a:t> T</a:t>
            </a:r>
            <a:r>
              <a:rPr lang="en-US" sz="2000" i="1" baseline="-25000" dirty="0"/>
              <a:t>NB</a:t>
            </a:r>
            <a:r>
              <a:rPr lang="en-US" sz="2000" i="1" dirty="0"/>
              <a:t> = </a:t>
            </a:r>
            <a:r>
              <a:rPr lang="en-US" sz="2000" i="1" dirty="0" err="1"/>
              <a:t>f</a:t>
            </a:r>
            <a:r>
              <a:rPr lang="en-US" sz="2000" i="1" baseline="-25000" dirty="0" err="1"/>
              <a:t>NB</a:t>
            </a:r>
            <a:r>
              <a:rPr lang="en-US" sz="2000" i="1" dirty="0"/>
              <a:t> </a:t>
            </a:r>
            <a:r>
              <a:rPr lang="en-US" sz="2000" i="1" dirty="0" err="1"/>
              <a:t>A</a:t>
            </a:r>
            <a:r>
              <a:rPr lang="en-US" sz="2000" i="1" baseline="-25000" dirty="0" err="1"/>
              <a:t>tl</a:t>
            </a:r>
            <a:r>
              <a:rPr lang="en-US" sz="2000" i="1" baseline="-25000" dirty="0"/>
              <a:t> </a:t>
            </a:r>
            <a:r>
              <a:rPr lang="en-US" sz="2000" i="1" dirty="0"/>
              <a:t>(</a:t>
            </a:r>
            <a:r>
              <a:rPr lang="en-US" sz="2000" i="1" dirty="0" err="1"/>
              <a:t>p</a:t>
            </a:r>
            <a:r>
              <a:rPr lang="en-US" sz="2000" i="1" baseline="-25000" dirty="0" err="1"/>
              <a:t>bg</a:t>
            </a:r>
            <a:r>
              <a:rPr lang="en-US" sz="2000" i="1" dirty="0"/>
              <a:t> + </a:t>
            </a:r>
            <a:r>
              <a:rPr lang="en-US" sz="2000" i="1" dirty="0" err="1"/>
              <a:t>p</a:t>
            </a:r>
            <a:r>
              <a:rPr lang="en-US" sz="2000" i="1" baseline="-25000" dirty="0" err="1"/>
              <a:t>A</a:t>
            </a:r>
            <a:r>
              <a:rPr lang="en-US" sz="2000" i="1" dirty="0"/>
              <a:t>) + </a:t>
            </a:r>
            <a:r>
              <a:rPr lang="en-US" sz="2000" i="1" dirty="0" err="1"/>
              <a:t>k</a:t>
            </a:r>
            <a:r>
              <a:rPr lang="en-US" sz="2000" i="1" baseline="-25000" dirty="0" err="1"/>
              <a:t>MN</a:t>
            </a:r>
            <a:r>
              <a:rPr lang="en-US" sz="2000" i="1" baseline="-25000" dirty="0"/>
              <a:t> </a:t>
            </a:r>
            <a:r>
              <a:rPr lang="en-US" sz="2000" i="1" dirty="0"/>
              <a:t>(T</a:t>
            </a:r>
            <a:r>
              <a:rPr lang="en-US" sz="2000" i="1" baseline="-25000" dirty="0"/>
              <a:t>M</a:t>
            </a:r>
            <a:r>
              <a:rPr lang="en-US" sz="2000" i="1" dirty="0"/>
              <a:t> – T</a:t>
            </a:r>
            <a:r>
              <a:rPr lang="en-US" sz="2000" i="1" baseline="-25000" dirty="0"/>
              <a:t>NB</a:t>
            </a:r>
            <a:r>
              <a:rPr lang="en-US" sz="2000" i="1" dirty="0"/>
              <a:t>) – </a:t>
            </a:r>
            <a:r>
              <a:rPr lang="en-US" sz="2000" i="1" dirty="0" err="1"/>
              <a:t>k</a:t>
            </a:r>
            <a:r>
              <a:rPr lang="en-US" sz="2000" i="1" baseline="-25000" dirty="0" err="1"/>
              <a:t>NB</a:t>
            </a:r>
            <a:r>
              <a:rPr lang="en-US" sz="2000" i="1" baseline="-25000" dirty="0"/>
              <a:t> </a:t>
            </a:r>
            <a:r>
              <a:rPr lang="en-US" sz="2000" i="1" dirty="0"/>
              <a:t>(T</a:t>
            </a:r>
            <a:r>
              <a:rPr lang="en-US" sz="2000" i="1" baseline="-25000" dirty="0"/>
              <a:t>NB</a:t>
            </a:r>
            <a:r>
              <a:rPr lang="en-US" sz="2000" i="1" dirty="0"/>
              <a:t> – T</a:t>
            </a:r>
            <a:r>
              <a:rPr lang="en-US" sz="2000" i="1" baseline="-25000" dirty="0"/>
              <a:t>IB</a:t>
            </a:r>
            <a:r>
              <a:rPr lang="en-US" sz="2000" i="1" dirty="0"/>
              <a:t>)</a:t>
            </a:r>
          </a:p>
          <a:p>
            <a:pPr>
              <a:lnSpc>
                <a:spcPct val="200000"/>
              </a:lnSpc>
              <a:spcBef>
                <a:spcPts val="1200"/>
              </a:spcBef>
            </a:pPr>
            <a:endParaRPr lang="en-US" sz="2000" i="1" dirty="0"/>
          </a:p>
          <a:p>
            <a:pPr>
              <a:lnSpc>
                <a:spcPct val="200000"/>
              </a:lnSpc>
              <a:spcBef>
                <a:spcPts val="900"/>
              </a:spcBef>
            </a:pPr>
            <a:r>
              <a:rPr lang="en-US" sz="2000" i="1" dirty="0" err="1"/>
              <a:t>f</a:t>
            </a:r>
            <a:r>
              <a:rPr lang="en-US" sz="2000" i="1" baseline="-25000" dirty="0" err="1"/>
              <a:t>IB</a:t>
            </a:r>
            <a:r>
              <a:rPr lang="en-US" sz="2000" i="1" dirty="0"/>
              <a:t> C</a:t>
            </a:r>
            <a:r>
              <a:rPr lang="en-US" sz="2000" i="1" baseline="-25000" dirty="0"/>
              <a:t>B</a:t>
            </a:r>
            <a:r>
              <a:rPr lang="en-US" sz="2000" i="1" dirty="0"/>
              <a:t> T</a:t>
            </a:r>
            <a:r>
              <a:rPr lang="en-US" sz="2000" i="1" baseline="-25000" dirty="0"/>
              <a:t>IB</a:t>
            </a:r>
            <a:r>
              <a:rPr lang="en-US" sz="2000" i="1" dirty="0"/>
              <a:t> = </a:t>
            </a:r>
            <a:r>
              <a:rPr lang="en-US" sz="2000" i="1" dirty="0" err="1"/>
              <a:t>f</a:t>
            </a:r>
            <a:r>
              <a:rPr lang="en-US" sz="2000" i="1" baseline="-25000" dirty="0" err="1"/>
              <a:t>IB</a:t>
            </a:r>
            <a:r>
              <a:rPr lang="en-US" sz="2000" i="1" dirty="0"/>
              <a:t> </a:t>
            </a:r>
            <a:r>
              <a:rPr lang="en-US" sz="2000" i="1" dirty="0" err="1"/>
              <a:t>A</a:t>
            </a:r>
            <a:r>
              <a:rPr lang="en-US" sz="2000" i="1" baseline="-25000" dirty="0" err="1"/>
              <a:t>tl</a:t>
            </a:r>
            <a:r>
              <a:rPr lang="en-US" sz="2000" i="1" baseline="-25000" dirty="0"/>
              <a:t> </a:t>
            </a:r>
            <a:r>
              <a:rPr lang="en-US" sz="2000" i="1" dirty="0"/>
              <a:t>(</a:t>
            </a:r>
            <a:r>
              <a:rPr lang="en-US" sz="2000" i="1" dirty="0" err="1"/>
              <a:t>p</a:t>
            </a:r>
            <a:r>
              <a:rPr lang="en-US" sz="2000" i="1" baseline="-25000" dirty="0" err="1"/>
              <a:t>bg</a:t>
            </a:r>
            <a:r>
              <a:rPr lang="en-US" sz="2000" i="1" dirty="0"/>
              <a:t> + </a:t>
            </a:r>
            <a:r>
              <a:rPr lang="en-US" sz="2000" i="1" dirty="0" err="1"/>
              <a:t>r</a:t>
            </a:r>
            <a:r>
              <a:rPr lang="en-US" sz="2000" i="1" baseline="-25000" dirty="0" err="1"/>
              <a:t>IB</a:t>
            </a:r>
            <a:r>
              <a:rPr lang="en-US" sz="2000" i="1" baseline="-25000" dirty="0"/>
              <a:t> </a:t>
            </a:r>
            <a:r>
              <a:rPr lang="en-US" sz="2000" i="1" dirty="0"/>
              <a:t>·</a:t>
            </a:r>
            <a:r>
              <a:rPr lang="en-US" sz="2000" i="1" baseline="-25000" dirty="0"/>
              <a:t> </a:t>
            </a:r>
            <a:r>
              <a:rPr lang="en-US" sz="2000" i="1" dirty="0" err="1"/>
              <a:t>p</a:t>
            </a:r>
            <a:r>
              <a:rPr lang="en-US" sz="2000" i="1" baseline="-25000" dirty="0" err="1"/>
              <a:t>A</a:t>
            </a:r>
            <a:r>
              <a:rPr lang="en-US" sz="2000" i="1" dirty="0"/>
              <a:t>) </a:t>
            </a:r>
          </a:p>
        </p:txBody>
      </p:sp>
      <p:sp>
        <p:nvSpPr>
          <p:cNvPr id="3" name="Title 2">
            <a:extLst>
              <a:ext uri="{FF2B5EF4-FFF2-40B4-BE49-F238E27FC236}">
                <a16:creationId xmlns:a16="http://schemas.microsoft.com/office/drawing/2014/main" id="{891FD751-9EC2-4485-A6F0-17522CC1CFDC}"/>
              </a:ext>
            </a:extLst>
          </p:cNvPr>
          <p:cNvSpPr>
            <a:spLocks noGrp="1"/>
          </p:cNvSpPr>
          <p:nvPr>
            <p:ph type="title"/>
          </p:nvPr>
        </p:nvSpPr>
        <p:spPr>
          <a:xfrm>
            <a:off x="564953" y="441325"/>
            <a:ext cx="7780883" cy="456790"/>
          </a:xfrm>
        </p:spPr>
        <p:txBody>
          <a:bodyPr/>
          <a:lstStyle/>
          <a:p>
            <a:r>
              <a:rPr lang="en-US" sz="2000" dirty="0"/>
              <a:t>Evaluation model</a:t>
            </a:r>
            <a:endParaRPr lang="en-DE" sz="2000" dirty="0"/>
          </a:p>
        </p:txBody>
      </p:sp>
      <p:sp>
        <p:nvSpPr>
          <p:cNvPr id="4" name="Date Placeholder 3">
            <a:extLst>
              <a:ext uri="{FF2B5EF4-FFF2-40B4-BE49-F238E27FC236}">
                <a16:creationId xmlns:a16="http://schemas.microsoft.com/office/drawing/2014/main" id="{41AA1553-0630-4909-A949-2665B6014C5E}"/>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CDC981AE-0624-4FB2-B41F-F8C2591BCFC6}"/>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C20434D3-42FC-4651-95F1-3E387AA89070}"/>
              </a:ext>
            </a:extLst>
          </p:cNvPr>
          <p:cNvSpPr>
            <a:spLocks noGrp="1"/>
          </p:cNvSpPr>
          <p:nvPr>
            <p:ph type="sldNum" sz="quarter" idx="16"/>
          </p:nvPr>
        </p:nvSpPr>
        <p:spPr/>
        <p:txBody>
          <a:bodyPr/>
          <a:lstStyle/>
          <a:p>
            <a:fld id="{ECE691D0-CC49-4FC7-9C4D-6112B0CB3A76}" type="slidenum">
              <a:rPr lang="de-DE" smtClean="0"/>
              <a:pPr/>
              <a:t>12</a:t>
            </a:fld>
            <a:endParaRPr lang="de-DE" dirty="0"/>
          </a:p>
        </p:txBody>
      </p:sp>
      <p:pic>
        <p:nvPicPr>
          <p:cNvPr id="7" name="Picture 6">
            <a:extLst>
              <a:ext uri="{FF2B5EF4-FFF2-40B4-BE49-F238E27FC236}">
                <a16:creationId xmlns:a16="http://schemas.microsoft.com/office/drawing/2014/main" id="{7A21D663-52FF-433F-A64E-9875AB8B0DD2}"/>
              </a:ext>
            </a:extLst>
          </p:cNvPr>
          <p:cNvPicPr>
            <a:picLocks noChangeAspect="1"/>
          </p:cNvPicPr>
          <p:nvPr/>
        </p:nvPicPr>
        <p:blipFill>
          <a:blip r:embed="rId2"/>
          <a:stretch>
            <a:fillRect/>
          </a:stretch>
        </p:blipFill>
        <p:spPr>
          <a:xfrm>
            <a:off x="7554352" y="1351328"/>
            <a:ext cx="1804572" cy="1030313"/>
          </a:xfrm>
          <a:prstGeom prst="rect">
            <a:avLst/>
          </a:prstGeom>
        </p:spPr>
      </p:pic>
      <p:sp>
        <p:nvSpPr>
          <p:cNvPr id="8" name="TextBox 7">
            <a:extLst>
              <a:ext uri="{FF2B5EF4-FFF2-40B4-BE49-F238E27FC236}">
                <a16:creationId xmlns:a16="http://schemas.microsoft.com/office/drawing/2014/main" id="{5A0ED8D3-551B-4456-88FB-43B44D3A8395}"/>
              </a:ext>
            </a:extLst>
          </p:cNvPr>
          <p:cNvSpPr txBox="1"/>
          <p:nvPr/>
        </p:nvSpPr>
        <p:spPr>
          <a:xfrm>
            <a:off x="6822606" y="1656377"/>
            <a:ext cx="384721" cy="273793"/>
          </a:xfrm>
          <a:prstGeom prst="rect">
            <a:avLst/>
          </a:prstGeom>
          <a:noFill/>
        </p:spPr>
        <p:txBody>
          <a:bodyPr wrap="none" lIns="0" tIns="0" rIns="0" bIns="0" rtlCol="0" anchor="t" anchorCtr="0">
            <a:spAutoFit/>
          </a:bodyPr>
          <a:lstStyle/>
          <a:p>
            <a:pPr>
              <a:lnSpc>
                <a:spcPts val="2300"/>
              </a:lnSpc>
              <a:spcBef>
                <a:spcPts val="1150"/>
              </a:spcBef>
            </a:pPr>
            <a:r>
              <a:rPr lang="en-US" i="1" dirty="0"/>
              <a:t>A</a:t>
            </a:r>
            <a:r>
              <a:rPr lang="en-US" i="1" baseline="-25000" dirty="0"/>
              <a:t>SM</a:t>
            </a:r>
            <a:endParaRPr lang="en-DE" i="1" dirty="0" err="1"/>
          </a:p>
        </p:txBody>
      </p:sp>
      <p:sp>
        <p:nvSpPr>
          <p:cNvPr id="9" name="TextBox 8">
            <a:extLst>
              <a:ext uri="{FF2B5EF4-FFF2-40B4-BE49-F238E27FC236}">
                <a16:creationId xmlns:a16="http://schemas.microsoft.com/office/drawing/2014/main" id="{AFCB3A11-CB50-4D4F-84C1-B6DB64968FC1}"/>
              </a:ext>
            </a:extLst>
          </p:cNvPr>
          <p:cNvSpPr txBox="1"/>
          <p:nvPr/>
        </p:nvSpPr>
        <p:spPr>
          <a:xfrm>
            <a:off x="6806757" y="1223012"/>
            <a:ext cx="397545" cy="273793"/>
          </a:xfrm>
          <a:prstGeom prst="rect">
            <a:avLst/>
          </a:prstGeom>
          <a:noFill/>
        </p:spPr>
        <p:txBody>
          <a:bodyPr wrap="none" lIns="0" tIns="0" rIns="0" bIns="0" rtlCol="0" anchor="t" anchorCtr="0">
            <a:spAutoFit/>
          </a:bodyPr>
          <a:lstStyle/>
          <a:p>
            <a:pPr>
              <a:lnSpc>
                <a:spcPts val="2300"/>
              </a:lnSpc>
              <a:spcBef>
                <a:spcPts val="1150"/>
              </a:spcBef>
            </a:pPr>
            <a:r>
              <a:rPr lang="en-US" i="1" dirty="0"/>
              <a:t>C</a:t>
            </a:r>
            <a:r>
              <a:rPr lang="en-US" i="1" baseline="-25000" dirty="0"/>
              <a:t>SM</a:t>
            </a:r>
            <a:endParaRPr lang="en-DE" i="1" dirty="0" err="1"/>
          </a:p>
        </p:txBody>
      </p:sp>
      <p:cxnSp>
        <p:nvCxnSpPr>
          <p:cNvPr id="11" name="Straight Arrow Connector 10">
            <a:extLst>
              <a:ext uri="{FF2B5EF4-FFF2-40B4-BE49-F238E27FC236}">
                <a16:creationId xmlns:a16="http://schemas.microsoft.com/office/drawing/2014/main" id="{2DA9A864-7E1C-42D2-A10E-D03B33FBC8A3}"/>
              </a:ext>
            </a:extLst>
          </p:cNvPr>
          <p:cNvCxnSpPr>
            <a:cxnSpLocks/>
            <a:stCxn id="9" idx="3"/>
          </p:cNvCxnSpPr>
          <p:nvPr/>
        </p:nvCxnSpPr>
        <p:spPr>
          <a:xfrm>
            <a:off x="7204302" y="1359909"/>
            <a:ext cx="631951" cy="455960"/>
          </a:xfrm>
          <a:prstGeom prst="straightConnector1">
            <a:avLst/>
          </a:prstGeom>
          <a:ln w="22225" cmpd="sng">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0D822AB-89EB-4812-B01F-F39FE9F9A98A}"/>
              </a:ext>
            </a:extLst>
          </p:cNvPr>
          <p:cNvCxnSpPr>
            <a:cxnSpLocks/>
            <a:stCxn id="16" idx="3"/>
          </p:cNvCxnSpPr>
          <p:nvPr/>
        </p:nvCxnSpPr>
        <p:spPr>
          <a:xfrm>
            <a:off x="7698803" y="1064242"/>
            <a:ext cx="779559" cy="798008"/>
          </a:xfrm>
          <a:prstGeom prst="straightConnector1">
            <a:avLst/>
          </a:prstGeom>
          <a:ln w="22225" cmpd="sng">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A4D8BD6-9334-4B28-858F-6FB948831F5F}"/>
              </a:ext>
            </a:extLst>
          </p:cNvPr>
          <p:cNvSpPr txBox="1"/>
          <p:nvPr/>
        </p:nvSpPr>
        <p:spPr>
          <a:xfrm>
            <a:off x="7403850" y="927345"/>
            <a:ext cx="294953" cy="273793"/>
          </a:xfrm>
          <a:prstGeom prst="rect">
            <a:avLst/>
          </a:prstGeom>
          <a:noFill/>
        </p:spPr>
        <p:txBody>
          <a:bodyPr wrap="none" lIns="0" tIns="0" rIns="0" bIns="0" rtlCol="0" anchor="t" anchorCtr="0">
            <a:spAutoFit/>
          </a:bodyPr>
          <a:lstStyle/>
          <a:p>
            <a:pPr>
              <a:lnSpc>
                <a:spcPts val="2300"/>
              </a:lnSpc>
              <a:spcBef>
                <a:spcPts val="1150"/>
              </a:spcBef>
            </a:pPr>
            <a:r>
              <a:rPr lang="en-US" i="1" dirty="0"/>
              <a:t>C</a:t>
            </a:r>
            <a:r>
              <a:rPr lang="en-US" i="1" baseline="-25000" dirty="0"/>
              <a:t>M</a:t>
            </a:r>
            <a:endParaRPr lang="en-DE" i="1" dirty="0" err="1"/>
          </a:p>
        </p:txBody>
      </p:sp>
      <p:sp>
        <p:nvSpPr>
          <p:cNvPr id="17" name="TextBox 16">
            <a:extLst>
              <a:ext uri="{FF2B5EF4-FFF2-40B4-BE49-F238E27FC236}">
                <a16:creationId xmlns:a16="http://schemas.microsoft.com/office/drawing/2014/main" id="{F7D7E6C6-7A48-4C2F-A0F4-CFBC0076A9C8}"/>
              </a:ext>
            </a:extLst>
          </p:cNvPr>
          <p:cNvSpPr txBox="1"/>
          <p:nvPr/>
        </p:nvSpPr>
        <p:spPr>
          <a:xfrm>
            <a:off x="6806758" y="2046738"/>
            <a:ext cx="465396" cy="273793"/>
          </a:xfrm>
          <a:prstGeom prst="rect">
            <a:avLst/>
          </a:prstGeom>
          <a:noFill/>
        </p:spPr>
        <p:txBody>
          <a:bodyPr wrap="square" lIns="0" tIns="0" rIns="0" bIns="0" rtlCol="0" anchor="t" anchorCtr="0">
            <a:spAutoFit/>
          </a:bodyPr>
          <a:lstStyle/>
          <a:p>
            <a:pPr>
              <a:lnSpc>
                <a:spcPts val="2300"/>
              </a:lnSpc>
              <a:spcBef>
                <a:spcPts val="1150"/>
              </a:spcBef>
            </a:pPr>
            <a:r>
              <a:rPr lang="en-US" i="1" dirty="0" err="1"/>
              <a:t>k</a:t>
            </a:r>
            <a:r>
              <a:rPr lang="en-US" i="1" baseline="-25000" dirty="0" err="1"/>
              <a:t>SM</a:t>
            </a:r>
            <a:endParaRPr lang="en-DE" i="1" dirty="0" err="1"/>
          </a:p>
        </p:txBody>
      </p:sp>
      <p:sp>
        <p:nvSpPr>
          <p:cNvPr id="18" name="TextBox 17">
            <a:extLst>
              <a:ext uri="{FF2B5EF4-FFF2-40B4-BE49-F238E27FC236}">
                <a16:creationId xmlns:a16="http://schemas.microsoft.com/office/drawing/2014/main" id="{716F2BEF-1DB6-45F3-8AE0-8DA6C2F8FCB5}"/>
              </a:ext>
            </a:extLst>
          </p:cNvPr>
          <p:cNvSpPr txBox="1"/>
          <p:nvPr/>
        </p:nvSpPr>
        <p:spPr>
          <a:xfrm>
            <a:off x="7376210" y="2471411"/>
            <a:ext cx="366975" cy="273793"/>
          </a:xfrm>
          <a:prstGeom prst="rect">
            <a:avLst/>
          </a:prstGeom>
          <a:noFill/>
        </p:spPr>
        <p:txBody>
          <a:bodyPr wrap="square" lIns="0" tIns="0" rIns="0" bIns="0" rtlCol="0" anchor="t" anchorCtr="0">
            <a:spAutoFit/>
          </a:bodyPr>
          <a:lstStyle/>
          <a:p>
            <a:pPr>
              <a:lnSpc>
                <a:spcPts val="2300"/>
              </a:lnSpc>
              <a:spcBef>
                <a:spcPts val="1150"/>
              </a:spcBef>
            </a:pPr>
            <a:r>
              <a:rPr lang="en-US" i="1" dirty="0" err="1"/>
              <a:t>k</a:t>
            </a:r>
            <a:r>
              <a:rPr lang="en-US" i="1" baseline="-25000" dirty="0" err="1"/>
              <a:t>MN</a:t>
            </a:r>
            <a:endParaRPr lang="en-DE" i="1" dirty="0" err="1"/>
          </a:p>
        </p:txBody>
      </p:sp>
      <p:cxnSp>
        <p:nvCxnSpPr>
          <p:cNvPr id="20" name="Straight Connector 19">
            <a:extLst>
              <a:ext uri="{FF2B5EF4-FFF2-40B4-BE49-F238E27FC236}">
                <a16:creationId xmlns:a16="http://schemas.microsoft.com/office/drawing/2014/main" id="{DF1D5685-B572-4ACB-BAF9-5D026CEFEB81}"/>
              </a:ext>
            </a:extLst>
          </p:cNvPr>
          <p:cNvCxnSpPr>
            <a:cxnSpLocks/>
            <a:stCxn id="17" idx="3"/>
          </p:cNvCxnSpPr>
          <p:nvPr/>
        </p:nvCxnSpPr>
        <p:spPr>
          <a:xfrm flipV="1">
            <a:off x="7272154" y="1866803"/>
            <a:ext cx="911124" cy="316832"/>
          </a:xfrm>
          <a:prstGeom prst="line">
            <a:avLst/>
          </a:prstGeom>
          <a:ln w="25400" cmpd="sng">
            <a:solidFill>
              <a:srgbClr val="00B0F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7DE734-3999-411C-B9B1-A90360578DA5}"/>
              </a:ext>
            </a:extLst>
          </p:cNvPr>
          <p:cNvCxnSpPr>
            <a:cxnSpLocks/>
            <a:stCxn id="18" idx="3"/>
          </p:cNvCxnSpPr>
          <p:nvPr/>
        </p:nvCxnSpPr>
        <p:spPr>
          <a:xfrm flipV="1">
            <a:off x="7743185" y="2131206"/>
            <a:ext cx="735177" cy="477102"/>
          </a:xfrm>
          <a:prstGeom prst="line">
            <a:avLst/>
          </a:prstGeom>
          <a:ln w="25400" cmpd="sng">
            <a:solidFill>
              <a:srgbClr val="00B0F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CD25A8F-C329-4194-89C9-F7F4B1A620A5}"/>
              </a:ext>
            </a:extLst>
          </p:cNvPr>
          <p:cNvSpPr txBox="1"/>
          <p:nvPr/>
        </p:nvSpPr>
        <p:spPr>
          <a:xfrm>
            <a:off x="8057229" y="2432575"/>
            <a:ext cx="1166986" cy="538609"/>
          </a:xfrm>
          <a:prstGeom prst="rect">
            <a:avLst/>
          </a:prstGeom>
          <a:noFill/>
        </p:spPr>
        <p:txBody>
          <a:bodyPr wrap="none" lIns="0" tIns="0" rIns="0" bIns="0" rtlCol="0" anchor="t" anchorCtr="0">
            <a:spAutoFit/>
          </a:bodyPr>
          <a:lstStyle/>
          <a:p>
            <a:pPr algn="ctr">
              <a:lnSpc>
                <a:spcPts val="1800"/>
              </a:lnSpc>
              <a:spcBef>
                <a:spcPts val="600"/>
              </a:spcBef>
            </a:pPr>
            <a:r>
              <a:rPr lang="en-US" i="1" dirty="0"/>
              <a:t>T</a:t>
            </a:r>
            <a:r>
              <a:rPr lang="en-US" i="1" baseline="-25000" dirty="0"/>
              <a:t>NB</a:t>
            </a:r>
          </a:p>
          <a:p>
            <a:pPr algn="ctr">
              <a:lnSpc>
                <a:spcPts val="1800"/>
              </a:lnSpc>
              <a:spcBef>
                <a:spcPts val="600"/>
              </a:spcBef>
            </a:pPr>
            <a:r>
              <a:rPr lang="en-US" i="1" dirty="0"/>
              <a:t>“Near Bulk”</a:t>
            </a:r>
            <a:endParaRPr lang="en-DE" i="1" dirty="0" err="1"/>
          </a:p>
        </p:txBody>
      </p:sp>
      <p:sp>
        <p:nvSpPr>
          <p:cNvPr id="10" name="Cube 9">
            <a:extLst>
              <a:ext uri="{FF2B5EF4-FFF2-40B4-BE49-F238E27FC236}">
                <a16:creationId xmlns:a16="http://schemas.microsoft.com/office/drawing/2014/main" id="{38188BF3-E444-404B-9DCE-CD660DE26C0F}"/>
              </a:ext>
            </a:extLst>
          </p:cNvPr>
          <p:cNvSpPr/>
          <p:nvPr/>
        </p:nvSpPr>
        <p:spPr>
          <a:xfrm rot="222824">
            <a:off x="6942627" y="4226604"/>
            <a:ext cx="2354639" cy="1929873"/>
          </a:xfrm>
          <a:prstGeom prst="cube">
            <a:avLst>
              <a:gd name="adj" fmla="val 6213"/>
            </a:avLst>
          </a:prstGeom>
          <a:solidFill>
            <a:srgbClr val="92D05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21" name="TextBox 20">
            <a:extLst>
              <a:ext uri="{FF2B5EF4-FFF2-40B4-BE49-F238E27FC236}">
                <a16:creationId xmlns:a16="http://schemas.microsoft.com/office/drawing/2014/main" id="{323ABEA8-5743-4C6A-8D21-25EFB18B77C4}"/>
              </a:ext>
            </a:extLst>
          </p:cNvPr>
          <p:cNvSpPr txBox="1"/>
          <p:nvPr/>
        </p:nvSpPr>
        <p:spPr>
          <a:xfrm>
            <a:off x="8686104" y="4543997"/>
            <a:ext cx="230832" cy="273793"/>
          </a:xfrm>
          <a:prstGeom prst="rect">
            <a:avLst/>
          </a:prstGeom>
          <a:noFill/>
        </p:spPr>
        <p:txBody>
          <a:bodyPr wrap="none" lIns="0" tIns="0" rIns="0" bIns="0" rtlCol="0" anchor="t" anchorCtr="0">
            <a:spAutoFit/>
          </a:bodyPr>
          <a:lstStyle/>
          <a:p>
            <a:pPr>
              <a:lnSpc>
                <a:spcPts val="2300"/>
              </a:lnSpc>
              <a:spcBef>
                <a:spcPts val="1150"/>
              </a:spcBef>
            </a:pPr>
            <a:r>
              <a:rPr lang="en-US" i="1" dirty="0" err="1"/>
              <a:t>A</a:t>
            </a:r>
            <a:r>
              <a:rPr lang="en-US" i="1" baseline="-25000" dirty="0" err="1"/>
              <a:t>tl</a:t>
            </a:r>
            <a:endParaRPr lang="en-DE" i="1" dirty="0" err="1"/>
          </a:p>
        </p:txBody>
      </p:sp>
      <p:sp>
        <p:nvSpPr>
          <p:cNvPr id="25" name="TextBox 24">
            <a:extLst>
              <a:ext uri="{FF2B5EF4-FFF2-40B4-BE49-F238E27FC236}">
                <a16:creationId xmlns:a16="http://schemas.microsoft.com/office/drawing/2014/main" id="{1C831807-BDA8-4C7B-9430-182967A30495}"/>
              </a:ext>
            </a:extLst>
          </p:cNvPr>
          <p:cNvSpPr txBox="1"/>
          <p:nvPr/>
        </p:nvSpPr>
        <p:spPr>
          <a:xfrm>
            <a:off x="7963150" y="3895031"/>
            <a:ext cx="1445909" cy="273793"/>
          </a:xfrm>
          <a:prstGeom prst="rect">
            <a:avLst/>
          </a:prstGeom>
          <a:noFill/>
        </p:spPr>
        <p:txBody>
          <a:bodyPr wrap="none" lIns="0" tIns="0" rIns="0" bIns="0" rtlCol="0" anchor="t" anchorCtr="0">
            <a:spAutoFit/>
          </a:bodyPr>
          <a:lstStyle/>
          <a:p>
            <a:pPr>
              <a:lnSpc>
                <a:spcPts val="2300"/>
              </a:lnSpc>
              <a:spcBef>
                <a:spcPts val="1150"/>
              </a:spcBef>
            </a:pPr>
            <a:r>
              <a:rPr lang="en-US" i="1" dirty="0"/>
              <a:t>C</a:t>
            </a:r>
            <a:r>
              <a:rPr lang="en-US" i="1" baseline="-25000" dirty="0"/>
              <a:t>B  </a:t>
            </a:r>
            <a:r>
              <a:rPr lang="en-US" dirty="0"/>
              <a:t>(entire tile)</a:t>
            </a:r>
            <a:endParaRPr lang="en-DE" i="1" dirty="0" err="1"/>
          </a:p>
        </p:txBody>
      </p:sp>
      <p:sp>
        <p:nvSpPr>
          <p:cNvPr id="12" name="Oval 11">
            <a:extLst>
              <a:ext uri="{FF2B5EF4-FFF2-40B4-BE49-F238E27FC236}">
                <a16:creationId xmlns:a16="http://schemas.microsoft.com/office/drawing/2014/main" id="{6826D9CA-9B3C-41C9-A5DD-2E510FBDDF24}"/>
              </a:ext>
            </a:extLst>
          </p:cNvPr>
          <p:cNvSpPr/>
          <p:nvPr/>
        </p:nvSpPr>
        <p:spPr>
          <a:xfrm>
            <a:off x="7274381" y="4598504"/>
            <a:ext cx="826560" cy="826560"/>
          </a:xfrm>
          <a:prstGeom prst="ellipse">
            <a:avLst/>
          </a:prstGeom>
          <a:solidFill>
            <a:srgbClr val="00B05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14" name="Oval 13">
            <a:extLst>
              <a:ext uri="{FF2B5EF4-FFF2-40B4-BE49-F238E27FC236}">
                <a16:creationId xmlns:a16="http://schemas.microsoft.com/office/drawing/2014/main" id="{E8591A5B-0E76-43F7-9C25-1682FB0D4E8E}"/>
              </a:ext>
            </a:extLst>
          </p:cNvPr>
          <p:cNvSpPr/>
          <p:nvPr/>
        </p:nvSpPr>
        <p:spPr>
          <a:xfrm>
            <a:off x="7546857" y="4870980"/>
            <a:ext cx="281608" cy="281608"/>
          </a:xfrm>
          <a:prstGeom prst="ellipse">
            <a:avLst/>
          </a:prstGeom>
          <a:solidFill>
            <a:srgbClr val="A7A7A8"/>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15" name="Oval 14">
            <a:extLst>
              <a:ext uri="{FF2B5EF4-FFF2-40B4-BE49-F238E27FC236}">
                <a16:creationId xmlns:a16="http://schemas.microsoft.com/office/drawing/2014/main" id="{DD39E051-7FF9-45DE-A94A-838A2BCE2C79}"/>
              </a:ext>
            </a:extLst>
          </p:cNvPr>
          <p:cNvSpPr/>
          <p:nvPr/>
        </p:nvSpPr>
        <p:spPr>
          <a:xfrm>
            <a:off x="7669719" y="4988924"/>
            <a:ext cx="45719" cy="45719"/>
          </a:xfrm>
          <a:prstGeom prst="ellipse">
            <a:avLst/>
          </a:prstGeom>
          <a:solidFill>
            <a:schemeClr val="tx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26" name="TextBox 25">
            <a:extLst>
              <a:ext uri="{FF2B5EF4-FFF2-40B4-BE49-F238E27FC236}">
                <a16:creationId xmlns:a16="http://schemas.microsoft.com/office/drawing/2014/main" id="{206E3B61-740E-4487-A6C6-CD72F4CB5F76}"/>
              </a:ext>
            </a:extLst>
          </p:cNvPr>
          <p:cNvSpPr txBox="1"/>
          <p:nvPr/>
        </p:nvSpPr>
        <p:spPr>
          <a:xfrm>
            <a:off x="5978972" y="4326165"/>
            <a:ext cx="384721" cy="273793"/>
          </a:xfrm>
          <a:prstGeom prst="rect">
            <a:avLst/>
          </a:prstGeom>
          <a:noFill/>
        </p:spPr>
        <p:txBody>
          <a:bodyPr wrap="none" lIns="0" tIns="0" rIns="0" bIns="0" rtlCol="0" anchor="t" anchorCtr="0">
            <a:spAutoFit/>
          </a:bodyPr>
          <a:lstStyle/>
          <a:p>
            <a:pPr>
              <a:lnSpc>
                <a:spcPts val="2300"/>
              </a:lnSpc>
              <a:spcBef>
                <a:spcPts val="1150"/>
              </a:spcBef>
            </a:pPr>
            <a:r>
              <a:rPr lang="en-US" dirty="0"/>
              <a:t>A</a:t>
            </a:r>
            <a:r>
              <a:rPr lang="en-US" baseline="-25000" dirty="0"/>
              <a:t>SM</a:t>
            </a:r>
            <a:endParaRPr lang="en-DE" dirty="0" err="1"/>
          </a:p>
        </p:txBody>
      </p:sp>
      <p:sp>
        <p:nvSpPr>
          <p:cNvPr id="27" name="Rectangle 26">
            <a:extLst>
              <a:ext uri="{FF2B5EF4-FFF2-40B4-BE49-F238E27FC236}">
                <a16:creationId xmlns:a16="http://schemas.microsoft.com/office/drawing/2014/main" id="{8E021E6C-70C2-4246-9DDB-6C167C620AE0}"/>
              </a:ext>
            </a:extLst>
          </p:cNvPr>
          <p:cNvSpPr/>
          <p:nvPr/>
        </p:nvSpPr>
        <p:spPr>
          <a:xfrm>
            <a:off x="5832906" y="5242591"/>
            <a:ext cx="689612" cy="369332"/>
          </a:xfrm>
          <a:prstGeom prst="rect">
            <a:avLst/>
          </a:prstGeom>
          <a:solidFill>
            <a:srgbClr val="00B050"/>
          </a:solidFill>
        </p:spPr>
        <p:txBody>
          <a:bodyPr wrap="none">
            <a:spAutoFit/>
          </a:bodyPr>
          <a:lstStyle/>
          <a:p>
            <a:r>
              <a:rPr lang="en-US" i="1" dirty="0" err="1"/>
              <a:t>f</a:t>
            </a:r>
            <a:r>
              <a:rPr lang="en-US" baseline="-25000" dirty="0" err="1"/>
              <a:t>IB</a:t>
            </a:r>
            <a:r>
              <a:rPr lang="en-US" dirty="0"/>
              <a:t> </a:t>
            </a:r>
            <a:r>
              <a:rPr lang="en-US" i="1" dirty="0" err="1"/>
              <a:t>A</a:t>
            </a:r>
            <a:r>
              <a:rPr lang="en-US" i="1" baseline="-25000" dirty="0" err="1"/>
              <a:t>tl</a:t>
            </a:r>
            <a:endParaRPr lang="en-DE" i="1" dirty="0"/>
          </a:p>
        </p:txBody>
      </p:sp>
      <p:sp>
        <p:nvSpPr>
          <p:cNvPr id="28" name="Rectangle 27">
            <a:extLst>
              <a:ext uri="{FF2B5EF4-FFF2-40B4-BE49-F238E27FC236}">
                <a16:creationId xmlns:a16="http://schemas.microsoft.com/office/drawing/2014/main" id="{2C8A4903-1602-47C2-8D79-BB8450DDEB57}"/>
              </a:ext>
            </a:extLst>
          </p:cNvPr>
          <p:cNvSpPr/>
          <p:nvPr/>
        </p:nvSpPr>
        <p:spPr>
          <a:xfrm>
            <a:off x="5498452" y="4804258"/>
            <a:ext cx="1353319" cy="369332"/>
          </a:xfrm>
          <a:prstGeom prst="rect">
            <a:avLst/>
          </a:prstGeom>
          <a:solidFill>
            <a:srgbClr val="A7A7A8"/>
          </a:solidFill>
        </p:spPr>
        <p:txBody>
          <a:bodyPr wrap="none">
            <a:spAutoFit/>
          </a:bodyPr>
          <a:lstStyle/>
          <a:p>
            <a:r>
              <a:rPr lang="en-US" i="1" dirty="0"/>
              <a:t>A</a:t>
            </a:r>
            <a:r>
              <a:rPr lang="en-US" i="1" baseline="-25000" dirty="0"/>
              <a:t>NB </a:t>
            </a:r>
            <a:r>
              <a:rPr lang="en-US" i="1" dirty="0"/>
              <a:t>= </a:t>
            </a:r>
            <a:r>
              <a:rPr lang="en-US" i="1" dirty="0" err="1"/>
              <a:t>f</a:t>
            </a:r>
            <a:r>
              <a:rPr lang="en-US" baseline="-25000" dirty="0" err="1"/>
              <a:t>NB</a:t>
            </a:r>
            <a:r>
              <a:rPr lang="en-US" dirty="0"/>
              <a:t> </a:t>
            </a:r>
            <a:r>
              <a:rPr lang="en-US" i="1" dirty="0" err="1"/>
              <a:t>A</a:t>
            </a:r>
            <a:r>
              <a:rPr lang="en-US" i="1" baseline="-25000" dirty="0" err="1"/>
              <a:t>tl</a:t>
            </a:r>
            <a:endParaRPr lang="en-DE" i="1" dirty="0"/>
          </a:p>
        </p:txBody>
      </p:sp>
      <p:cxnSp>
        <p:nvCxnSpPr>
          <p:cNvPr id="30" name="Straight Connector 29">
            <a:extLst>
              <a:ext uri="{FF2B5EF4-FFF2-40B4-BE49-F238E27FC236}">
                <a16:creationId xmlns:a16="http://schemas.microsoft.com/office/drawing/2014/main" id="{17E7F5A3-210A-4FE8-852A-C4D57F3F885D}"/>
              </a:ext>
            </a:extLst>
          </p:cNvPr>
          <p:cNvCxnSpPr>
            <a:cxnSpLocks/>
            <a:stCxn id="26" idx="3"/>
          </p:cNvCxnSpPr>
          <p:nvPr/>
        </p:nvCxnSpPr>
        <p:spPr>
          <a:xfrm>
            <a:off x="6363693" y="4463062"/>
            <a:ext cx="1306026" cy="543959"/>
          </a:xfrm>
          <a:prstGeom prst="line">
            <a:avLst/>
          </a:prstGeom>
          <a:ln w="127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B6AE2C-C162-4B40-9E9A-0B021D32E1D8}"/>
              </a:ext>
            </a:extLst>
          </p:cNvPr>
          <p:cNvCxnSpPr>
            <a:cxnSpLocks/>
            <a:stCxn id="28" idx="3"/>
            <a:endCxn id="14" idx="2"/>
          </p:cNvCxnSpPr>
          <p:nvPr/>
        </p:nvCxnSpPr>
        <p:spPr>
          <a:xfrm>
            <a:off x="6851771" y="4988924"/>
            <a:ext cx="695086" cy="22860"/>
          </a:xfrm>
          <a:prstGeom prst="line">
            <a:avLst/>
          </a:prstGeom>
          <a:ln w="12700" cmpd="sng">
            <a:solidFill>
              <a:srgbClr val="A7A7A8"/>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45FBF9-41F0-41BD-A0AC-E1D03775CEFD}"/>
              </a:ext>
            </a:extLst>
          </p:cNvPr>
          <p:cNvCxnSpPr>
            <a:cxnSpLocks/>
            <a:stCxn id="27" idx="3"/>
            <a:endCxn id="12" idx="3"/>
          </p:cNvCxnSpPr>
          <p:nvPr/>
        </p:nvCxnSpPr>
        <p:spPr>
          <a:xfrm flipV="1">
            <a:off x="6522518" y="5304017"/>
            <a:ext cx="872910" cy="123240"/>
          </a:xfrm>
          <a:prstGeom prst="line">
            <a:avLst/>
          </a:prstGeom>
          <a:ln w="12700" cmpd="sng">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BAF4162-8C29-41F5-A834-0412582CF79D}"/>
              </a:ext>
            </a:extLst>
          </p:cNvPr>
          <p:cNvSpPr txBox="1"/>
          <p:nvPr/>
        </p:nvSpPr>
        <p:spPr>
          <a:xfrm>
            <a:off x="557105" y="4200074"/>
            <a:ext cx="4933082" cy="568745"/>
          </a:xfrm>
          <a:prstGeom prst="rect">
            <a:avLst/>
          </a:prstGeom>
          <a:noFill/>
        </p:spPr>
        <p:txBody>
          <a:bodyPr wrap="none" lIns="0" tIns="0" rIns="0" bIns="0" rtlCol="0" anchor="t" anchorCtr="0">
            <a:spAutoFit/>
          </a:bodyPr>
          <a:lstStyle/>
          <a:p>
            <a:pPr algn="l">
              <a:lnSpc>
                <a:spcPts val="2300"/>
              </a:lnSpc>
              <a:spcBef>
                <a:spcPts val="1150"/>
              </a:spcBef>
            </a:pPr>
            <a:r>
              <a:rPr lang="en-US" dirty="0"/>
              <a:t>For simplicity: set next temperature zone </a:t>
            </a:r>
            <a:r>
              <a:rPr lang="en-US" b="1" i="1" dirty="0">
                <a:solidFill>
                  <a:srgbClr val="00B050"/>
                </a:solidFill>
              </a:rPr>
              <a:t>T</a:t>
            </a:r>
            <a:r>
              <a:rPr lang="en-US" b="1" i="1" baseline="-25000" dirty="0">
                <a:solidFill>
                  <a:srgbClr val="00B050"/>
                </a:solidFill>
              </a:rPr>
              <a:t>IB</a:t>
            </a:r>
            <a:br>
              <a:rPr lang="en-US" dirty="0"/>
            </a:br>
            <a:r>
              <a:rPr lang="en-US" dirty="0"/>
              <a:t>as boundary condition, no energy flow from </a:t>
            </a:r>
            <a:r>
              <a:rPr lang="en-US" i="1" dirty="0"/>
              <a:t>T</a:t>
            </a:r>
            <a:r>
              <a:rPr lang="en-US" i="1" baseline="-25000" dirty="0"/>
              <a:t>NB</a:t>
            </a:r>
            <a:endParaRPr lang="en-DE" i="1" baseline="-25000" dirty="0" err="1"/>
          </a:p>
        </p:txBody>
      </p:sp>
      <p:sp>
        <p:nvSpPr>
          <p:cNvPr id="29" name="TextBox 28">
            <a:extLst>
              <a:ext uri="{FF2B5EF4-FFF2-40B4-BE49-F238E27FC236}">
                <a16:creationId xmlns:a16="http://schemas.microsoft.com/office/drawing/2014/main" id="{67AB2123-88CC-49EE-86D1-395340EFFE95}"/>
              </a:ext>
            </a:extLst>
          </p:cNvPr>
          <p:cNvSpPr txBox="1"/>
          <p:nvPr/>
        </p:nvSpPr>
        <p:spPr>
          <a:xfrm>
            <a:off x="552771" y="5635112"/>
            <a:ext cx="4916731" cy="562846"/>
          </a:xfrm>
          <a:prstGeom prst="rect">
            <a:avLst/>
          </a:prstGeom>
          <a:noFill/>
        </p:spPr>
        <p:txBody>
          <a:bodyPr wrap="none" lIns="0" tIns="0" rIns="0" bIns="0" rtlCol="0" anchor="t" anchorCtr="0">
            <a:spAutoFit/>
          </a:bodyPr>
          <a:lstStyle/>
          <a:p>
            <a:pPr algn="l">
              <a:lnSpc>
                <a:spcPts val="2300"/>
              </a:lnSpc>
              <a:spcBef>
                <a:spcPts val="1150"/>
              </a:spcBef>
            </a:pPr>
            <a:r>
              <a:rPr lang="en-US" sz="1600" dirty="0"/>
              <a:t>Apply fraction  </a:t>
            </a:r>
            <a:r>
              <a:rPr lang="en-US" sz="1600" i="1" dirty="0" err="1"/>
              <a:t>r</a:t>
            </a:r>
            <a:r>
              <a:rPr lang="en-US" sz="1600" i="1" baseline="-25000" dirty="0" err="1"/>
              <a:t>IB</a:t>
            </a:r>
            <a:r>
              <a:rPr lang="en-US" sz="1600" dirty="0"/>
              <a:t>  of Gyrotron power,</a:t>
            </a:r>
            <a:br>
              <a:rPr lang="en-US" sz="1600" dirty="0"/>
            </a:br>
            <a:r>
              <a:rPr lang="en-US" sz="1600" dirty="0"/>
              <a:t>important for the baseline in the measurement signal</a:t>
            </a:r>
            <a:endParaRPr lang="en-DE" sz="1600" dirty="0" err="1"/>
          </a:p>
        </p:txBody>
      </p:sp>
      <p:sp>
        <p:nvSpPr>
          <p:cNvPr id="31" name="TextBox 30">
            <a:extLst>
              <a:ext uri="{FF2B5EF4-FFF2-40B4-BE49-F238E27FC236}">
                <a16:creationId xmlns:a16="http://schemas.microsoft.com/office/drawing/2014/main" id="{292F650B-415A-4485-BB1C-09344A911177}"/>
              </a:ext>
            </a:extLst>
          </p:cNvPr>
          <p:cNvSpPr txBox="1"/>
          <p:nvPr/>
        </p:nvSpPr>
        <p:spPr>
          <a:xfrm>
            <a:off x="1138954" y="1177512"/>
            <a:ext cx="84960" cy="294953"/>
          </a:xfrm>
          <a:prstGeom prst="rect">
            <a:avLst/>
          </a:prstGeom>
          <a:noFill/>
        </p:spPr>
        <p:txBody>
          <a:bodyPr wrap="none" lIns="0" tIns="0" rIns="0" bIns="0" rtlCol="0" anchor="t" anchorCtr="0">
            <a:spAutoFit/>
          </a:bodyPr>
          <a:lstStyle/>
          <a:p>
            <a:pPr algn="l">
              <a:lnSpc>
                <a:spcPts val="2300"/>
              </a:lnSpc>
              <a:spcBef>
                <a:spcPts val="1150"/>
              </a:spcBef>
            </a:pPr>
            <a:r>
              <a:rPr lang="en-DE" sz="2000" b="1" dirty="0">
                <a:solidFill>
                  <a:srgbClr val="005555"/>
                </a:solidFill>
              </a:rPr>
              <a:t>·</a:t>
            </a:r>
          </a:p>
        </p:txBody>
      </p:sp>
      <p:sp>
        <p:nvSpPr>
          <p:cNvPr id="34" name="TextBox 33">
            <a:extLst>
              <a:ext uri="{FF2B5EF4-FFF2-40B4-BE49-F238E27FC236}">
                <a16:creationId xmlns:a16="http://schemas.microsoft.com/office/drawing/2014/main" id="{02252A16-F30A-4278-B082-BA2C34C6A10E}"/>
              </a:ext>
            </a:extLst>
          </p:cNvPr>
          <p:cNvSpPr txBox="1"/>
          <p:nvPr/>
        </p:nvSpPr>
        <p:spPr>
          <a:xfrm>
            <a:off x="1412078" y="3414871"/>
            <a:ext cx="84960" cy="294953"/>
          </a:xfrm>
          <a:prstGeom prst="rect">
            <a:avLst/>
          </a:prstGeom>
          <a:noFill/>
        </p:spPr>
        <p:txBody>
          <a:bodyPr wrap="none" lIns="0" tIns="0" rIns="0" bIns="0" rtlCol="0" anchor="t" anchorCtr="0">
            <a:spAutoFit/>
          </a:bodyPr>
          <a:lstStyle/>
          <a:p>
            <a:pPr algn="l">
              <a:lnSpc>
                <a:spcPts val="2300"/>
              </a:lnSpc>
              <a:spcBef>
                <a:spcPts val="1150"/>
              </a:spcBef>
            </a:pPr>
            <a:r>
              <a:rPr lang="en-DE" sz="2000" b="1" dirty="0">
                <a:solidFill>
                  <a:srgbClr val="005555"/>
                </a:solidFill>
              </a:rPr>
              <a:t>·</a:t>
            </a:r>
          </a:p>
        </p:txBody>
      </p:sp>
      <p:sp>
        <p:nvSpPr>
          <p:cNvPr id="35" name="TextBox 34">
            <a:extLst>
              <a:ext uri="{FF2B5EF4-FFF2-40B4-BE49-F238E27FC236}">
                <a16:creationId xmlns:a16="http://schemas.microsoft.com/office/drawing/2014/main" id="{F1F45873-CC56-4898-AFC2-FE7D1A831348}"/>
              </a:ext>
            </a:extLst>
          </p:cNvPr>
          <p:cNvSpPr txBox="1"/>
          <p:nvPr/>
        </p:nvSpPr>
        <p:spPr>
          <a:xfrm>
            <a:off x="1166813" y="1882507"/>
            <a:ext cx="84960" cy="294953"/>
          </a:xfrm>
          <a:prstGeom prst="rect">
            <a:avLst/>
          </a:prstGeom>
          <a:noFill/>
        </p:spPr>
        <p:txBody>
          <a:bodyPr wrap="none" lIns="0" tIns="0" rIns="0" bIns="0" rtlCol="0" anchor="t" anchorCtr="0">
            <a:spAutoFit/>
          </a:bodyPr>
          <a:lstStyle/>
          <a:p>
            <a:pPr algn="l">
              <a:lnSpc>
                <a:spcPts val="2300"/>
              </a:lnSpc>
              <a:spcBef>
                <a:spcPts val="1150"/>
              </a:spcBef>
            </a:pPr>
            <a:r>
              <a:rPr lang="en-DE" sz="2000" b="1" dirty="0">
                <a:solidFill>
                  <a:srgbClr val="005555"/>
                </a:solidFill>
              </a:rPr>
              <a:t>·</a:t>
            </a:r>
          </a:p>
        </p:txBody>
      </p:sp>
      <p:sp>
        <p:nvSpPr>
          <p:cNvPr id="36" name="TextBox 35">
            <a:extLst>
              <a:ext uri="{FF2B5EF4-FFF2-40B4-BE49-F238E27FC236}">
                <a16:creationId xmlns:a16="http://schemas.microsoft.com/office/drawing/2014/main" id="{9D878E1A-BA37-4465-A393-965D1397563C}"/>
              </a:ext>
            </a:extLst>
          </p:cNvPr>
          <p:cNvSpPr txBox="1"/>
          <p:nvPr/>
        </p:nvSpPr>
        <p:spPr>
          <a:xfrm>
            <a:off x="1347156" y="4920232"/>
            <a:ext cx="84960" cy="294953"/>
          </a:xfrm>
          <a:prstGeom prst="rect">
            <a:avLst/>
          </a:prstGeom>
          <a:noFill/>
        </p:spPr>
        <p:txBody>
          <a:bodyPr wrap="none" lIns="0" tIns="0" rIns="0" bIns="0" rtlCol="0" anchor="t" anchorCtr="0">
            <a:spAutoFit/>
          </a:bodyPr>
          <a:lstStyle/>
          <a:p>
            <a:pPr algn="l">
              <a:lnSpc>
                <a:spcPts val="2300"/>
              </a:lnSpc>
              <a:spcBef>
                <a:spcPts val="1150"/>
              </a:spcBef>
            </a:pPr>
            <a:r>
              <a:rPr lang="en-DE" sz="2000" b="1" dirty="0">
                <a:solidFill>
                  <a:srgbClr val="005555"/>
                </a:solidFill>
              </a:rPr>
              <a:t>·</a:t>
            </a:r>
          </a:p>
        </p:txBody>
      </p:sp>
      <p:sp>
        <p:nvSpPr>
          <p:cNvPr id="33" name="TextBox 32">
            <a:extLst>
              <a:ext uri="{FF2B5EF4-FFF2-40B4-BE49-F238E27FC236}">
                <a16:creationId xmlns:a16="http://schemas.microsoft.com/office/drawing/2014/main" id="{9BFFE372-B7A0-4847-80A9-3089F79E1356}"/>
              </a:ext>
            </a:extLst>
          </p:cNvPr>
          <p:cNvSpPr txBox="1"/>
          <p:nvPr/>
        </p:nvSpPr>
        <p:spPr>
          <a:xfrm>
            <a:off x="624278" y="2815390"/>
            <a:ext cx="2253822" cy="273793"/>
          </a:xfrm>
          <a:prstGeom prst="rect">
            <a:avLst/>
          </a:prstGeom>
          <a:noFill/>
        </p:spPr>
        <p:txBody>
          <a:bodyPr wrap="none" lIns="0" tIns="0" rIns="0" bIns="0" rtlCol="0" anchor="t" anchorCtr="0">
            <a:spAutoFit/>
          </a:bodyPr>
          <a:lstStyle/>
          <a:p>
            <a:pPr algn="l">
              <a:lnSpc>
                <a:spcPts val="2300"/>
              </a:lnSpc>
              <a:spcBef>
                <a:spcPts val="1150"/>
              </a:spcBef>
            </a:pPr>
            <a:r>
              <a:rPr lang="en-US" i="1" dirty="0"/>
              <a:t>T</a:t>
            </a:r>
            <a:r>
              <a:rPr lang="en-US" i="1" baseline="-25000" dirty="0"/>
              <a:t>M</a:t>
            </a:r>
            <a:r>
              <a:rPr lang="en-US" baseline="-25000" dirty="0"/>
              <a:t>  </a:t>
            </a:r>
            <a:r>
              <a:rPr lang="en-US" dirty="0"/>
              <a:t>measured quantity</a:t>
            </a:r>
            <a:endParaRPr lang="en-DE" dirty="0" err="1"/>
          </a:p>
        </p:txBody>
      </p:sp>
      <p:sp>
        <p:nvSpPr>
          <p:cNvPr id="49" name="TextBox 48">
            <a:extLst>
              <a:ext uri="{FF2B5EF4-FFF2-40B4-BE49-F238E27FC236}">
                <a16:creationId xmlns:a16="http://schemas.microsoft.com/office/drawing/2014/main" id="{D3C22A43-8EAE-4D6B-8586-70524B17E3C8}"/>
              </a:ext>
            </a:extLst>
          </p:cNvPr>
          <p:cNvSpPr txBox="1"/>
          <p:nvPr/>
        </p:nvSpPr>
        <p:spPr>
          <a:xfrm>
            <a:off x="3412094" y="2639595"/>
            <a:ext cx="3797097" cy="601318"/>
          </a:xfrm>
          <a:prstGeom prst="rect">
            <a:avLst/>
          </a:prstGeom>
          <a:noFill/>
        </p:spPr>
        <p:txBody>
          <a:bodyPr wrap="square" lIns="0" tIns="0" rIns="0" bIns="0" rtlCol="0" anchor="t" anchorCtr="0">
            <a:spAutoFit/>
          </a:bodyPr>
          <a:lstStyle/>
          <a:p>
            <a:pPr>
              <a:lnSpc>
                <a:spcPts val="2300"/>
              </a:lnSpc>
              <a:spcBef>
                <a:spcPts val="300"/>
              </a:spcBef>
            </a:pPr>
            <a:r>
              <a:rPr lang="en-US" sz="1600" i="1" dirty="0" err="1"/>
              <a:t>p</a:t>
            </a:r>
            <a:r>
              <a:rPr lang="en-US" sz="1600" i="1" baseline="-25000" dirty="0" err="1"/>
              <a:t>A</a:t>
            </a:r>
            <a:r>
              <a:rPr lang="en-US" sz="1600" dirty="0"/>
              <a:t>  absorbed mm-wave intensity</a:t>
            </a:r>
            <a:endParaRPr lang="en-DE" sz="1600" dirty="0"/>
          </a:p>
          <a:p>
            <a:pPr algn="l">
              <a:lnSpc>
                <a:spcPts val="2300"/>
              </a:lnSpc>
              <a:spcBef>
                <a:spcPts val="300"/>
              </a:spcBef>
            </a:pPr>
            <a:r>
              <a:rPr lang="en-US" sz="1600" i="1" dirty="0" err="1"/>
              <a:t>p</a:t>
            </a:r>
            <a:r>
              <a:rPr lang="en-US" sz="1600" i="1" baseline="-25000" dirty="0" err="1"/>
              <a:t>bg</a:t>
            </a:r>
            <a:r>
              <a:rPr lang="en-US" sz="1600" dirty="0"/>
              <a:t> (homogeneous) background intensity</a:t>
            </a:r>
          </a:p>
        </p:txBody>
      </p:sp>
      <p:sp>
        <p:nvSpPr>
          <p:cNvPr id="57" name="TextBox 56">
            <a:extLst>
              <a:ext uri="{FF2B5EF4-FFF2-40B4-BE49-F238E27FC236}">
                <a16:creationId xmlns:a16="http://schemas.microsoft.com/office/drawing/2014/main" id="{73D7F9DD-73ED-431D-904F-3380DCCCBF28}"/>
              </a:ext>
            </a:extLst>
          </p:cNvPr>
          <p:cNvSpPr txBox="1"/>
          <p:nvPr/>
        </p:nvSpPr>
        <p:spPr>
          <a:xfrm>
            <a:off x="5166374" y="5637365"/>
            <a:ext cx="2040953" cy="267894"/>
          </a:xfrm>
          <a:prstGeom prst="rect">
            <a:avLst/>
          </a:prstGeom>
          <a:noFill/>
        </p:spPr>
        <p:txBody>
          <a:bodyPr wrap="square" lIns="0" tIns="0" rIns="0" bIns="0" rtlCol="0" anchor="t" anchorCtr="0">
            <a:spAutoFit/>
          </a:bodyPr>
          <a:lstStyle/>
          <a:p>
            <a:pPr algn="l">
              <a:lnSpc>
                <a:spcPts val="2300"/>
              </a:lnSpc>
              <a:spcBef>
                <a:spcPts val="1150"/>
              </a:spcBef>
            </a:pPr>
            <a:r>
              <a:rPr lang="en-US" sz="1600" i="1" dirty="0">
                <a:solidFill>
                  <a:srgbClr val="00B050"/>
                </a:solidFill>
              </a:rPr>
              <a:t>“intermediate bulk”</a:t>
            </a:r>
            <a:endParaRPr lang="en-DE" sz="1600" i="1" dirty="0" err="1">
              <a:solidFill>
                <a:srgbClr val="00B050"/>
              </a:solidFill>
            </a:endParaRPr>
          </a:p>
        </p:txBody>
      </p:sp>
    </p:spTree>
    <p:extLst>
      <p:ext uri="{BB962C8B-B14F-4D97-AF65-F5344CB8AC3E}">
        <p14:creationId xmlns:p14="http://schemas.microsoft.com/office/powerpoint/2010/main" val="3659466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9F9DB-6447-42DF-92E4-4EEA376A9537}"/>
              </a:ext>
            </a:extLst>
          </p:cNvPr>
          <p:cNvSpPr>
            <a:spLocks noGrp="1"/>
          </p:cNvSpPr>
          <p:nvPr>
            <p:ph type="title"/>
          </p:nvPr>
        </p:nvSpPr>
        <p:spPr>
          <a:xfrm>
            <a:off x="564953" y="441325"/>
            <a:ext cx="7780883" cy="526084"/>
          </a:xfrm>
        </p:spPr>
        <p:txBody>
          <a:bodyPr/>
          <a:lstStyle/>
          <a:p>
            <a:r>
              <a:rPr lang="en-US" sz="2500" dirty="0"/>
              <a:t>Exemplary results – setup 1/3</a:t>
            </a:r>
            <a:endParaRPr lang="en-DE" sz="2500" dirty="0"/>
          </a:p>
        </p:txBody>
      </p:sp>
      <p:sp>
        <p:nvSpPr>
          <p:cNvPr id="4" name="Date Placeholder 3">
            <a:extLst>
              <a:ext uri="{FF2B5EF4-FFF2-40B4-BE49-F238E27FC236}">
                <a16:creationId xmlns:a16="http://schemas.microsoft.com/office/drawing/2014/main" id="{FE688F82-BB85-4903-AD99-F9763BC95D0B}"/>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2C5F58D5-D293-427E-AF9F-43B7FC34B2AE}"/>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304EF974-C106-4A6F-8D0D-51B91CFFC0B9}"/>
              </a:ext>
            </a:extLst>
          </p:cNvPr>
          <p:cNvSpPr>
            <a:spLocks noGrp="1"/>
          </p:cNvSpPr>
          <p:nvPr>
            <p:ph type="sldNum" sz="quarter" idx="16"/>
          </p:nvPr>
        </p:nvSpPr>
        <p:spPr/>
        <p:txBody>
          <a:bodyPr/>
          <a:lstStyle/>
          <a:p>
            <a:fld id="{ECE691D0-CC49-4FC7-9C4D-6112B0CB3A76}" type="slidenum">
              <a:rPr lang="de-DE" smtClean="0"/>
              <a:pPr/>
              <a:t>13</a:t>
            </a:fld>
            <a:endParaRPr lang="de-DE" dirty="0"/>
          </a:p>
        </p:txBody>
      </p:sp>
      <p:pic>
        <p:nvPicPr>
          <p:cNvPr id="8" name="Picture 7">
            <a:extLst>
              <a:ext uri="{FF2B5EF4-FFF2-40B4-BE49-F238E27FC236}">
                <a16:creationId xmlns:a16="http://schemas.microsoft.com/office/drawing/2014/main" id="{4BCA0085-5BCB-461D-9A6E-1280399B2B5E}"/>
              </a:ext>
            </a:extLst>
          </p:cNvPr>
          <p:cNvPicPr>
            <a:picLocks noChangeAspect="1"/>
          </p:cNvPicPr>
          <p:nvPr/>
        </p:nvPicPr>
        <p:blipFill>
          <a:blip r:embed="rId2"/>
          <a:stretch>
            <a:fillRect/>
          </a:stretch>
        </p:blipFill>
        <p:spPr>
          <a:xfrm>
            <a:off x="167203" y="967409"/>
            <a:ext cx="5740756" cy="3862164"/>
          </a:xfrm>
          <a:prstGeom prst="rect">
            <a:avLst/>
          </a:prstGeom>
        </p:spPr>
      </p:pic>
      <p:sp>
        <p:nvSpPr>
          <p:cNvPr id="11" name="TextBox 10">
            <a:extLst>
              <a:ext uri="{FF2B5EF4-FFF2-40B4-BE49-F238E27FC236}">
                <a16:creationId xmlns:a16="http://schemas.microsoft.com/office/drawing/2014/main" id="{C421C585-F2FF-4FB1-A7F4-E9EB3B318682}"/>
              </a:ext>
            </a:extLst>
          </p:cNvPr>
          <p:cNvSpPr txBox="1"/>
          <p:nvPr/>
        </p:nvSpPr>
        <p:spPr>
          <a:xfrm>
            <a:off x="914400" y="5472815"/>
            <a:ext cx="2806859"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t>Fast steerable launchers</a:t>
            </a:r>
            <a:endParaRPr lang="en-DE" sz="2000" dirty="0" err="1"/>
          </a:p>
        </p:txBody>
      </p:sp>
      <p:grpSp>
        <p:nvGrpSpPr>
          <p:cNvPr id="17" name="Group 16">
            <a:extLst>
              <a:ext uri="{FF2B5EF4-FFF2-40B4-BE49-F238E27FC236}">
                <a16:creationId xmlns:a16="http://schemas.microsoft.com/office/drawing/2014/main" id="{0021C6BF-6017-40FF-8C6E-F8199B1C1F13}"/>
              </a:ext>
            </a:extLst>
          </p:cNvPr>
          <p:cNvGrpSpPr/>
          <p:nvPr/>
        </p:nvGrpSpPr>
        <p:grpSpPr>
          <a:xfrm>
            <a:off x="4598832" y="2365706"/>
            <a:ext cx="5049006" cy="4045305"/>
            <a:chOff x="4598832" y="2365706"/>
            <a:chExt cx="5049006" cy="4045305"/>
          </a:xfrm>
        </p:grpSpPr>
        <p:pic>
          <p:nvPicPr>
            <p:cNvPr id="10" name="Picture 9">
              <a:extLst>
                <a:ext uri="{FF2B5EF4-FFF2-40B4-BE49-F238E27FC236}">
                  <a16:creationId xmlns:a16="http://schemas.microsoft.com/office/drawing/2014/main" id="{7889D021-F9DC-4153-8F83-158EC173B0EA}"/>
                </a:ext>
              </a:extLst>
            </p:cNvPr>
            <p:cNvPicPr>
              <a:picLocks noChangeAspect="1"/>
            </p:cNvPicPr>
            <p:nvPr/>
          </p:nvPicPr>
          <p:blipFill rotWithShape="1">
            <a:blip r:embed="rId3"/>
            <a:srcRect l="-3" r="16598"/>
            <a:stretch/>
          </p:blipFill>
          <p:spPr>
            <a:xfrm>
              <a:off x="4598832" y="2742898"/>
              <a:ext cx="5049006" cy="3668113"/>
            </a:xfrm>
            <a:prstGeom prst="rect">
              <a:avLst/>
            </a:prstGeom>
          </p:spPr>
        </p:pic>
        <p:sp>
          <p:nvSpPr>
            <p:cNvPr id="12" name="TextBox 11">
              <a:extLst>
                <a:ext uri="{FF2B5EF4-FFF2-40B4-BE49-F238E27FC236}">
                  <a16:creationId xmlns:a16="http://schemas.microsoft.com/office/drawing/2014/main" id="{798274AD-9655-4BAC-AD0D-F780A66C8D20}"/>
                </a:ext>
              </a:extLst>
            </p:cNvPr>
            <p:cNvSpPr txBox="1"/>
            <p:nvPr/>
          </p:nvSpPr>
          <p:spPr>
            <a:xfrm>
              <a:off x="7652099" y="2365706"/>
              <a:ext cx="1995739"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t>Push-rod position</a:t>
              </a:r>
              <a:endParaRPr lang="en-DE" sz="2000" dirty="0" err="1"/>
            </a:p>
          </p:txBody>
        </p:sp>
        <p:cxnSp>
          <p:nvCxnSpPr>
            <p:cNvPr id="14" name="Straight Arrow Connector 13">
              <a:extLst>
                <a:ext uri="{FF2B5EF4-FFF2-40B4-BE49-F238E27FC236}">
                  <a16:creationId xmlns:a16="http://schemas.microsoft.com/office/drawing/2014/main" id="{49C3A5AD-4953-44C5-B8FF-5DA0C2341FA0}"/>
                </a:ext>
              </a:extLst>
            </p:cNvPr>
            <p:cNvCxnSpPr>
              <a:cxnSpLocks/>
            </p:cNvCxnSpPr>
            <p:nvPr/>
          </p:nvCxnSpPr>
          <p:spPr>
            <a:xfrm flipV="1">
              <a:off x="8963025" y="3262314"/>
              <a:ext cx="684813" cy="57149"/>
            </a:xfrm>
            <a:prstGeom prst="straightConnector1">
              <a:avLst/>
            </a:prstGeom>
            <a:ln w="31750" cmpd="sng">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378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98E177-5DB8-4EA2-B7F3-41FED287B7DB}"/>
              </a:ext>
            </a:extLst>
          </p:cNvPr>
          <p:cNvSpPr>
            <a:spLocks noGrp="1"/>
          </p:cNvSpPr>
          <p:nvPr>
            <p:ph type="title"/>
          </p:nvPr>
        </p:nvSpPr>
        <p:spPr>
          <a:xfrm>
            <a:off x="564953" y="441325"/>
            <a:ext cx="7780883" cy="486327"/>
          </a:xfrm>
        </p:spPr>
        <p:txBody>
          <a:bodyPr/>
          <a:lstStyle/>
          <a:p>
            <a:r>
              <a:rPr lang="en-US" sz="2500" dirty="0"/>
              <a:t>Exemplary results – setup 2/3</a:t>
            </a:r>
            <a:endParaRPr lang="en-DE" sz="2500" dirty="0"/>
          </a:p>
        </p:txBody>
      </p:sp>
      <p:sp>
        <p:nvSpPr>
          <p:cNvPr id="4" name="Date Placeholder 3">
            <a:extLst>
              <a:ext uri="{FF2B5EF4-FFF2-40B4-BE49-F238E27FC236}">
                <a16:creationId xmlns:a16="http://schemas.microsoft.com/office/drawing/2014/main" id="{3CDDACDA-FD39-4284-A913-89DF162A289E}"/>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55136CB9-814B-486D-AE07-5D4DB399F483}"/>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EB631538-B8F4-4C33-8005-CEF19215C7AA}"/>
              </a:ext>
            </a:extLst>
          </p:cNvPr>
          <p:cNvSpPr>
            <a:spLocks noGrp="1"/>
          </p:cNvSpPr>
          <p:nvPr>
            <p:ph type="sldNum" sz="quarter" idx="16"/>
          </p:nvPr>
        </p:nvSpPr>
        <p:spPr/>
        <p:txBody>
          <a:bodyPr/>
          <a:lstStyle/>
          <a:p>
            <a:fld id="{ECE691D0-CC49-4FC7-9C4D-6112B0CB3A76}" type="slidenum">
              <a:rPr lang="de-DE" smtClean="0"/>
              <a:pPr/>
              <a:t>14</a:t>
            </a:fld>
            <a:endParaRPr lang="de-DE" dirty="0"/>
          </a:p>
        </p:txBody>
      </p:sp>
      <p:pic>
        <p:nvPicPr>
          <p:cNvPr id="8" name="Picture 7">
            <a:extLst>
              <a:ext uri="{FF2B5EF4-FFF2-40B4-BE49-F238E27FC236}">
                <a16:creationId xmlns:a16="http://schemas.microsoft.com/office/drawing/2014/main" id="{14A79501-8810-4EBE-9012-7E7E4CA6E973}"/>
              </a:ext>
            </a:extLst>
          </p:cNvPr>
          <p:cNvPicPr>
            <a:picLocks noChangeAspect="1"/>
          </p:cNvPicPr>
          <p:nvPr/>
        </p:nvPicPr>
        <p:blipFill>
          <a:blip r:embed="rId2"/>
          <a:stretch>
            <a:fillRect/>
          </a:stretch>
        </p:blipFill>
        <p:spPr>
          <a:xfrm>
            <a:off x="1360132" y="1802882"/>
            <a:ext cx="7185735" cy="4505563"/>
          </a:xfrm>
          <a:prstGeom prst="rect">
            <a:avLst/>
          </a:prstGeom>
        </p:spPr>
      </p:pic>
      <p:sp>
        <p:nvSpPr>
          <p:cNvPr id="11" name="TextBox 10">
            <a:extLst>
              <a:ext uri="{FF2B5EF4-FFF2-40B4-BE49-F238E27FC236}">
                <a16:creationId xmlns:a16="http://schemas.microsoft.com/office/drawing/2014/main" id="{66B1637B-A395-4804-B749-87916291C48C}"/>
              </a:ext>
            </a:extLst>
          </p:cNvPr>
          <p:cNvSpPr txBox="1"/>
          <p:nvPr/>
        </p:nvSpPr>
        <p:spPr>
          <a:xfrm>
            <a:off x="569992" y="1163371"/>
            <a:ext cx="5641416" cy="294953"/>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2000" dirty="0"/>
              <a:t>Timing of Gyrotron pulses and push-rod position</a:t>
            </a:r>
            <a:endParaRPr lang="en-DE" sz="2000" dirty="0" err="1"/>
          </a:p>
        </p:txBody>
      </p:sp>
    </p:spTree>
    <p:extLst>
      <p:ext uri="{BB962C8B-B14F-4D97-AF65-F5344CB8AC3E}">
        <p14:creationId xmlns:p14="http://schemas.microsoft.com/office/powerpoint/2010/main" val="2743705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56B0A-BFB2-48A7-B5A1-ECFC8AE3062B}"/>
              </a:ext>
            </a:extLst>
          </p:cNvPr>
          <p:cNvSpPr>
            <a:spLocks noGrp="1"/>
          </p:cNvSpPr>
          <p:nvPr>
            <p:ph type="title"/>
          </p:nvPr>
        </p:nvSpPr>
        <p:spPr>
          <a:xfrm>
            <a:off x="564953" y="441325"/>
            <a:ext cx="7780883" cy="579092"/>
          </a:xfrm>
        </p:spPr>
        <p:txBody>
          <a:bodyPr/>
          <a:lstStyle/>
          <a:p>
            <a:r>
              <a:rPr lang="en-US" sz="2500" dirty="0"/>
              <a:t>Exemplary results – setup 3/3</a:t>
            </a:r>
            <a:endParaRPr lang="en-DE" sz="2500" dirty="0"/>
          </a:p>
        </p:txBody>
      </p:sp>
      <p:sp>
        <p:nvSpPr>
          <p:cNvPr id="4" name="Date Placeholder 3">
            <a:extLst>
              <a:ext uri="{FF2B5EF4-FFF2-40B4-BE49-F238E27FC236}">
                <a16:creationId xmlns:a16="http://schemas.microsoft.com/office/drawing/2014/main" id="{0D799419-8BDB-4528-9FA3-16AF31E04475}"/>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BDF16B56-6F3F-4ED3-A68F-50DE68BB2D95}"/>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7E1DD557-0B50-4C68-8908-AE6AE8261EA4}"/>
              </a:ext>
            </a:extLst>
          </p:cNvPr>
          <p:cNvSpPr>
            <a:spLocks noGrp="1"/>
          </p:cNvSpPr>
          <p:nvPr>
            <p:ph type="sldNum" sz="quarter" idx="16"/>
          </p:nvPr>
        </p:nvSpPr>
        <p:spPr/>
        <p:txBody>
          <a:bodyPr/>
          <a:lstStyle/>
          <a:p>
            <a:fld id="{ECE691D0-CC49-4FC7-9C4D-6112B0CB3A76}" type="slidenum">
              <a:rPr lang="de-DE" smtClean="0"/>
              <a:pPr/>
              <a:t>15</a:t>
            </a:fld>
            <a:endParaRPr lang="de-DE" dirty="0"/>
          </a:p>
        </p:txBody>
      </p:sp>
      <p:pic>
        <p:nvPicPr>
          <p:cNvPr id="8" name="Picture 7">
            <a:extLst>
              <a:ext uri="{FF2B5EF4-FFF2-40B4-BE49-F238E27FC236}">
                <a16:creationId xmlns:a16="http://schemas.microsoft.com/office/drawing/2014/main" id="{C122B78A-8B94-4146-8E02-538A05679391}"/>
              </a:ext>
            </a:extLst>
          </p:cNvPr>
          <p:cNvPicPr>
            <a:picLocks noChangeAspect="1"/>
          </p:cNvPicPr>
          <p:nvPr/>
        </p:nvPicPr>
        <p:blipFill>
          <a:blip r:embed="rId2"/>
          <a:stretch>
            <a:fillRect/>
          </a:stretch>
        </p:blipFill>
        <p:spPr>
          <a:xfrm>
            <a:off x="5542711" y="1469725"/>
            <a:ext cx="3798338" cy="2301561"/>
          </a:xfrm>
          <a:prstGeom prst="rect">
            <a:avLst/>
          </a:prstGeom>
        </p:spPr>
      </p:pic>
      <p:pic>
        <p:nvPicPr>
          <p:cNvPr id="9" name="Picture 8">
            <a:extLst>
              <a:ext uri="{FF2B5EF4-FFF2-40B4-BE49-F238E27FC236}">
                <a16:creationId xmlns:a16="http://schemas.microsoft.com/office/drawing/2014/main" id="{C63966C9-6DAF-4B5C-8A2C-992EBD079048}"/>
              </a:ext>
            </a:extLst>
          </p:cNvPr>
          <p:cNvPicPr>
            <a:picLocks noChangeAspect="1"/>
          </p:cNvPicPr>
          <p:nvPr/>
        </p:nvPicPr>
        <p:blipFill>
          <a:blip r:embed="rId3"/>
          <a:stretch>
            <a:fillRect/>
          </a:stretch>
        </p:blipFill>
        <p:spPr>
          <a:xfrm>
            <a:off x="641130" y="1164200"/>
            <a:ext cx="4239648" cy="4704813"/>
          </a:xfrm>
          <a:prstGeom prst="rect">
            <a:avLst/>
          </a:prstGeom>
        </p:spPr>
      </p:pic>
      <p:sp>
        <p:nvSpPr>
          <p:cNvPr id="11" name="Oval 10">
            <a:extLst>
              <a:ext uri="{FF2B5EF4-FFF2-40B4-BE49-F238E27FC236}">
                <a16:creationId xmlns:a16="http://schemas.microsoft.com/office/drawing/2014/main" id="{E8B8A11F-847A-4450-BD9B-AE865014DA8C}"/>
              </a:ext>
            </a:extLst>
          </p:cNvPr>
          <p:cNvSpPr/>
          <p:nvPr/>
        </p:nvSpPr>
        <p:spPr>
          <a:xfrm>
            <a:off x="1837144" y="3472245"/>
            <a:ext cx="469410" cy="469410"/>
          </a:xfrm>
          <a:prstGeom prst="ellipse">
            <a:avLst/>
          </a:prstGeom>
          <a:noFill/>
          <a:ln w="38100" cmpd="sng">
            <a:solidFill>
              <a:srgbClr val="FFC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14" name="Oval 13">
            <a:extLst>
              <a:ext uri="{FF2B5EF4-FFF2-40B4-BE49-F238E27FC236}">
                <a16:creationId xmlns:a16="http://schemas.microsoft.com/office/drawing/2014/main" id="{07742B5C-0EE6-4477-8029-D4E00030D5E8}"/>
              </a:ext>
            </a:extLst>
          </p:cNvPr>
          <p:cNvSpPr/>
          <p:nvPr/>
        </p:nvSpPr>
        <p:spPr>
          <a:xfrm>
            <a:off x="1947600" y="3142800"/>
            <a:ext cx="469410" cy="469410"/>
          </a:xfrm>
          <a:prstGeom prst="ellipse">
            <a:avLst/>
          </a:prstGeom>
          <a:noFill/>
          <a:ln w="38100" cmpd="sng">
            <a:solidFill>
              <a:srgbClr val="FFFFFF"/>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cxnSp>
        <p:nvCxnSpPr>
          <p:cNvPr id="18" name="Straight Connector 17">
            <a:extLst>
              <a:ext uri="{FF2B5EF4-FFF2-40B4-BE49-F238E27FC236}">
                <a16:creationId xmlns:a16="http://schemas.microsoft.com/office/drawing/2014/main" id="{30E339AE-85DE-4A4E-9B07-BFC27DF73147}"/>
              </a:ext>
            </a:extLst>
          </p:cNvPr>
          <p:cNvCxnSpPr>
            <a:cxnSpLocks/>
          </p:cNvCxnSpPr>
          <p:nvPr/>
        </p:nvCxnSpPr>
        <p:spPr>
          <a:xfrm>
            <a:off x="2075409" y="3702743"/>
            <a:ext cx="441984" cy="0"/>
          </a:xfrm>
          <a:prstGeom prst="line">
            <a:avLst/>
          </a:prstGeom>
          <a:ln w="3810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0C48D0C-2743-43FA-83C7-7505C94D3F0E}"/>
              </a:ext>
            </a:extLst>
          </p:cNvPr>
          <p:cNvSpPr txBox="1"/>
          <p:nvPr/>
        </p:nvSpPr>
        <p:spPr>
          <a:xfrm>
            <a:off x="2690023" y="2879093"/>
            <a:ext cx="924933"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FF0000"/>
                </a:solidFill>
              </a:rPr>
              <a:t>126 mm</a:t>
            </a:r>
            <a:endParaRPr lang="en-DE" sz="2000" dirty="0" err="1">
              <a:solidFill>
                <a:srgbClr val="FF0000"/>
              </a:solidFill>
            </a:endParaRPr>
          </a:p>
        </p:txBody>
      </p:sp>
      <p:sp>
        <p:nvSpPr>
          <p:cNvPr id="21" name="TextBox 20">
            <a:extLst>
              <a:ext uri="{FF2B5EF4-FFF2-40B4-BE49-F238E27FC236}">
                <a16:creationId xmlns:a16="http://schemas.microsoft.com/office/drawing/2014/main" id="{8480031F-B7DD-41FC-A28F-FB603F4009C1}"/>
              </a:ext>
            </a:extLst>
          </p:cNvPr>
          <p:cNvSpPr txBox="1"/>
          <p:nvPr/>
        </p:nvSpPr>
        <p:spPr>
          <a:xfrm>
            <a:off x="2165378" y="3846527"/>
            <a:ext cx="782265"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FF0000"/>
                </a:solidFill>
              </a:rPr>
              <a:t>44 mm</a:t>
            </a:r>
            <a:endParaRPr lang="en-DE" sz="2000" dirty="0" err="1">
              <a:solidFill>
                <a:srgbClr val="FF0000"/>
              </a:solidFill>
            </a:endParaRPr>
          </a:p>
        </p:txBody>
      </p:sp>
      <p:sp>
        <p:nvSpPr>
          <p:cNvPr id="22" name="TextBox 21">
            <a:extLst>
              <a:ext uri="{FF2B5EF4-FFF2-40B4-BE49-F238E27FC236}">
                <a16:creationId xmlns:a16="http://schemas.microsoft.com/office/drawing/2014/main" id="{006AD388-7B6F-41B1-AA7F-215108992C83}"/>
              </a:ext>
            </a:extLst>
          </p:cNvPr>
          <p:cNvSpPr txBox="1"/>
          <p:nvPr/>
        </p:nvSpPr>
        <p:spPr>
          <a:xfrm>
            <a:off x="868609" y="5975520"/>
            <a:ext cx="3784690"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Heat shield, reflecting grating (double tile)</a:t>
            </a:r>
            <a:endParaRPr lang="en-DE" sz="1600" dirty="0" err="1"/>
          </a:p>
        </p:txBody>
      </p:sp>
      <p:cxnSp>
        <p:nvCxnSpPr>
          <p:cNvPr id="23" name="Straight Arrow Connector 22">
            <a:extLst>
              <a:ext uri="{FF2B5EF4-FFF2-40B4-BE49-F238E27FC236}">
                <a16:creationId xmlns:a16="http://schemas.microsoft.com/office/drawing/2014/main" id="{70451DED-A549-4EA5-8EF1-DE2934494FEE}"/>
              </a:ext>
            </a:extLst>
          </p:cNvPr>
          <p:cNvCxnSpPr>
            <a:cxnSpLocks/>
          </p:cNvCxnSpPr>
          <p:nvPr/>
        </p:nvCxnSpPr>
        <p:spPr>
          <a:xfrm flipV="1">
            <a:off x="8520653" y="1605792"/>
            <a:ext cx="684813" cy="57149"/>
          </a:xfrm>
          <a:prstGeom prst="straightConnector1">
            <a:avLst/>
          </a:prstGeom>
          <a:ln w="31750" cmpd="sng">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FE626F5-F363-4B13-BAA6-6810DE277A0A}"/>
              </a:ext>
            </a:extLst>
          </p:cNvPr>
          <p:cNvSpPr txBox="1"/>
          <p:nvPr/>
        </p:nvSpPr>
        <p:spPr>
          <a:xfrm>
            <a:off x="5510212" y="4707116"/>
            <a:ext cx="3830837" cy="863698"/>
          </a:xfrm>
          <a:prstGeom prst="rect">
            <a:avLst/>
          </a:prstGeom>
          <a:noFill/>
        </p:spPr>
        <p:txBody>
          <a:bodyPr wrap="square" lIns="0" tIns="0" rIns="0" bIns="0" rtlCol="0" anchor="t" anchorCtr="0">
            <a:spAutoFit/>
          </a:bodyPr>
          <a:lstStyle/>
          <a:p>
            <a:pPr algn="l">
              <a:lnSpc>
                <a:spcPts val="2300"/>
              </a:lnSpc>
              <a:spcBef>
                <a:spcPts val="1150"/>
              </a:spcBef>
            </a:pPr>
            <a:r>
              <a:rPr lang="en-US" dirty="0"/>
              <a:t>Beam position on the Heat Shield for the five pulses in the pulse train, function of the push-rod position</a:t>
            </a:r>
            <a:endParaRPr lang="en-DE" dirty="0" err="1"/>
          </a:p>
        </p:txBody>
      </p:sp>
      <p:sp>
        <p:nvSpPr>
          <p:cNvPr id="10" name="Oval 9">
            <a:extLst>
              <a:ext uri="{FF2B5EF4-FFF2-40B4-BE49-F238E27FC236}">
                <a16:creationId xmlns:a16="http://schemas.microsoft.com/office/drawing/2014/main" id="{48984DA5-9294-4ACC-8D94-C4D044A2389E}"/>
              </a:ext>
            </a:extLst>
          </p:cNvPr>
          <p:cNvSpPr/>
          <p:nvPr/>
        </p:nvSpPr>
        <p:spPr>
          <a:xfrm>
            <a:off x="2059200" y="2808000"/>
            <a:ext cx="469410" cy="469410"/>
          </a:xfrm>
          <a:prstGeom prst="ellipse">
            <a:avLst/>
          </a:prstGeom>
          <a:noFill/>
          <a:ln w="38100" cmpd="sng">
            <a:solidFill>
              <a:srgbClr val="FFC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13" name="Oval 12">
            <a:extLst>
              <a:ext uri="{FF2B5EF4-FFF2-40B4-BE49-F238E27FC236}">
                <a16:creationId xmlns:a16="http://schemas.microsoft.com/office/drawing/2014/main" id="{2FCD25B8-6375-4C6E-B3B8-E72A5BDB0C5C}"/>
              </a:ext>
            </a:extLst>
          </p:cNvPr>
          <p:cNvSpPr/>
          <p:nvPr/>
        </p:nvSpPr>
        <p:spPr>
          <a:xfrm>
            <a:off x="2170800" y="2476800"/>
            <a:ext cx="469410" cy="469410"/>
          </a:xfrm>
          <a:prstGeom prst="ellipse">
            <a:avLst/>
          </a:prstGeom>
          <a:noFill/>
          <a:ln w="38100" cmpd="sng">
            <a:solidFill>
              <a:srgbClr val="FFFFFF"/>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12" name="Oval 11">
            <a:extLst>
              <a:ext uri="{FF2B5EF4-FFF2-40B4-BE49-F238E27FC236}">
                <a16:creationId xmlns:a16="http://schemas.microsoft.com/office/drawing/2014/main" id="{DB7EDD03-3E3D-4F50-B6C9-C1A4C5BFE24F}"/>
              </a:ext>
            </a:extLst>
          </p:cNvPr>
          <p:cNvSpPr/>
          <p:nvPr/>
        </p:nvSpPr>
        <p:spPr>
          <a:xfrm>
            <a:off x="2282688" y="2140138"/>
            <a:ext cx="469410" cy="469410"/>
          </a:xfrm>
          <a:prstGeom prst="ellipse">
            <a:avLst/>
          </a:prstGeom>
          <a:noFill/>
          <a:ln w="38100" cmpd="sng">
            <a:solidFill>
              <a:srgbClr val="FFC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cxnSp>
        <p:nvCxnSpPr>
          <p:cNvPr id="16" name="Straight Connector 15">
            <a:extLst>
              <a:ext uri="{FF2B5EF4-FFF2-40B4-BE49-F238E27FC236}">
                <a16:creationId xmlns:a16="http://schemas.microsoft.com/office/drawing/2014/main" id="{3633370D-BB32-4E89-A673-BFEE141F90D9}"/>
              </a:ext>
            </a:extLst>
          </p:cNvPr>
          <p:cNvCxnSpPr>
            <a:cxnSpLocks/>
          </p:cNvCxnSpPr>
          <p:nvPr/>
        </p:nvCxnSpPr>
        <p:spPr>
          <a:xfrm>
            <a:off x="2518322" y="2374843"/>
            <a:ext cx="0" cy="1333284"/>
          </a:xfrm>
          <a:prstGeom prst="line">
            <a:avLst/>
          </a:prstGeom>
          <a:ln w="3810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092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CB039A-7965-4366-8886-36509E0E6FD4}"/>
              </a:ext>
            </a:extLst>
          </p:cNvPr>
          <p:cNvSpPr>
            <a:spLocks noGrp="1"/>
          </p:cNvSpPr>
          <p:nvPr>
            <p:ph type="title"/>
          </p:nvPr>
        </p:nvSpPr>
        <p:spPr>
          <a:xfrm>
            <a:off x="564953" y="441325"/>
            <a:ext cx="7780883" cy="539336"/>
          </a:xfrm>
        </p:spPr>
        <p:txBody>
          <a:bodyPr/>
          <a:lstStyle/>
          <a:p>
            <a:r>
              <a:rPr lang="en-US" sz="2000" dirty="0"/>
              <a:t>Calibration in empty vessel – AUG #39744</a:t>
            </a:r>
            <a:endParaRPr lang="en-DE" sz="2000" dirty="0"/>
          </a:p>
        </p:txBody>
      </p:sp>
      <p:sp>
        <p:nvSpPr>
          <p:cNvPr id="4" name="Date Placeholder 3">
            <a:extLst>
              <a:ext uri="{FF2B5EF4-FFF2-40B4-BE49-F238E27FC236}">
                <a16:creationId xmlns:a16="http://schemas.microsoft.com/office/drawing/2014/main" id="{FDCEB973-4E2B-4483-825F-8C0869026DBC}"/>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762C5569-C4EE-4575-986E-708E469199F3}"/>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1DD2C62C-B7D4-468B-8C77-776B64C5B700}"/>
              </a:ext>
            </a:extLst>
          </p:cNvPr>
          <p:cNvSpPr>
            <a:spLocks noGrp="1"/>
          </p:cNvSpPr>
          <p:nvPr>
            <p:ph type="sldNum" sz="quarter" idx="16"/>
          </p:nvPr>
        </p:nvSpPr>
        <p:spPr/>
        <p:txBody>
          <a:bodyPr/>
          <a:lstStyle/>
          <a:p>
            <a:fld id="{ECE691D0-CC49-4FC7-9C4D-6112B0CB3A76}" type="slidenum">
              <a:rPr lang="de-DE" smtClean="0"/>
              <a:pPr/>
              <a:t>16</a:t>
            </a:fld>
            <a:endParaRPr lang="de-DE" dirty="0"/>
          </a:p>
        </p:txBody>
      </p:sp>
      <p:sp>
        <p:nvSpPr>
          <p:cNvPr id="7" name="TextBox 6">
            <a:extLst>
              <a:ext uri="{FF2B5EF4-FFF2-40B4-BE49-F238E27FC236}">
                <a16:creationId xmlns:a16="http://schemas.microsoft.com/office/drawing/2014/main" id="{CED25C05-20FF-4BC2-B8B4-ED5B65317A53}"/>
              </a:ext>
            </a:extLst>
          </p:cNvPr>
          <p:cNvSpPr txBox="1"/>
          <p:nvPr/>
        </p:nvSpPr>
        <p:spPr>
          <a:xfrm>
            <a:off x="6029740" y="1147029"/>
            <a:ext cx="3511825" cy="5089727"/>
          </a:xfrm>
          <a:prstGeom prst="rect">
            <a:avLst/>
          </a:prstGeom>
          <a:noFill/>
        </p:spPr>
        <p:txBody>
          <a:bodyPr wrap="square" lIns="0" tIns="0" rIns="0" bIns="0" rtlCol="0" anchor="t" anchorCtr="0">
            <a:spAutoFit/>
          </a:bodyPr>
          <a:lstStyle/>
          <a:p>
            <a:pPr marL="180000" indent="-180000">
              <a:lnSpc>
                <a:spcPts val="2300"/>
              </a:lnSpc>
              <a:spcBef>
                <a:spcPts val="1800"/>
              </a:spcBef>
              <a:buFont typeface="Arial" panose="020B0604020202020204" pitchFamily="34" charset="0"/>
              <a:buChar char="•"/>
            </a:pPr>
            <a:r>
              <a:rPr lang="en-US" sz="1600" dirty="0"/>
              <a:t>Fit converges, all parameters seem well defined, e.g.  </a:t>
            </a:r>
            <a:r>
              <a:rPr lang="en-US" sz="1600" i="1" dirty="0"/>
              <a:t>C</a:t>
            </a:r>
            <a:r>
              <a:rPr lang="en-US" sz="1600" i="1" baseline="-25000" dirty="0"/>
              <a:t>SM</a:t>
            </a:r>
            <a:r>
              <a:rPr lang="en-US" sz="1600" i="1" dirty="0"/>
              <a:t>/</a:t>
            </a:r>
            <a:r>
              <a:rPr lang="en-US" sz="1600" i="1" dirty="0" err="1"/>
              <a:t>k</a:t>
            </a:r>
            <a:r>
              <a:rPr lang="en-US" sz="1600" i="1" baseline="-25000" dirty="0" err="1"/>
              <a:t>SM</a:t>
            </a:r>
            <a:r>
              <a:rPr lang="en-US" sz="1600" baseline="-25000" dirty="0"/>
              <a:t> </a:t>
            </a:r>
            <a:r>
              <a:rPr lang="en-US" sz="1600" dirty="0"/>
              <a:t>= 30 </a:t>
            </a:r>
            <a:r>
              <a:rPr lang="en-US" sz="1600" dirty="0" err="1"/>
              <a:t>ms</a:t>
            </a:r>
            <a:br>
              <a:rPr lang="en-US" sz="1600" dirty="0"/>
            </a:br>
            <a:r>
              <a:rPr lang="en-US" sz="1600" dirty="0"/>
              <a:t> </a:t>
            </a:r>
            <a:r>
              <a:rPr lang="en-US" sz="1600" i="1" dirty="0" err="1"/>
              <a:t>k</a:t>
            </a:r>
            <a:r>
              <a:rPr lang="en-US" sz="1600" i="1" baseline="-25000" dirty="0" err="1"/>
              <a:t>SM</a:t>
            </a:r>
            <a:r>
              <a:rPr lang="en-US" sz="1600" i="1" dirty="0"/>
              <a:t>/A</a:t>
            </a:r>
            <a:r>
              <a:rPr lang="en-US" sz="1600" i="1" baseline="-25000" dirty="0"/>
              <a:t>SM</a:t>
            </a:r>
            <a:r>
              <a:rPr lang="en-US" sz="1600" baseline="-25000" dirty="0"/>
              <a:t> </a:t>
            </a:r>
            <a:r>
              <a:rPr lang="en-US" sz="1600" dirty="0"/>
              <a:t>= 15000 W / (K m</a:t>
            </a:r>
            <a:r>
              <a:rPr lang="en-US" sz="1600" baseline="30000" dirty="0"/>
              <a:t>2</a:t>
            </a:r>
            <a:r>
              <a:rPr lang="en-US" sz="1600" dirty="0"/>
              <a:t>)  = </a:t>
            </a:r>
            <a:r>
              <a:rPr lang="el-GR" sz="1600" dirty="0"/>
              <a:t>λ</a:t>
            </a:r>
            <a:r>
              <a:rPr lang="en-US" sz="1600" dirty="0"/>
              <a:t>/d</a:t>
            </a:r>
            <a:br>
              <a:rPr lang="en-US" sz="1600" dirty="0"/>
            </a:br>
            <a:r>
              <a:rPr lang="en-US" sz="1600" dirty="0"/>
              <a:t>       </a:t>
            </a:r>
            <a:r>
              <a:rPr lang="el-GR" sz="1600" dirty="0"/>
              <a:t>λ</a:t>
            </a:r>
            <a:r>
              <a:rPr lang="en-US" sz="1600" dirty="0"/>
              <a:t>  specific heat conductivity</a:t>
            </a:r>
            <a:br>
              <a:rPr lang="en-US" sz="1600" dirty="0"/>
            </a:br>
            <a:r>
              <a:rPr lang="en-US" sz="1600" dirty="0"/>
              <a:t>      </a:t>
            </a:r>
            <a:r>
              <a:rPr lang="el-GR" sz="1600" dirty="0"/>
              <a:t>λ</a:t>
            </a:r>
            <a:r>
              <a:rPr lang="en-US" sz="1600" dirty="0"/>
              <a:t> ~ 1 W /(K m),   d ~ 10</a:t>
            </a:r>
            <a:r>
              <a:rPr lang="en-US" sz="1600" baseline="30000" dirty="0"/>
              <a:t>-4</a:t>
            </a:r>
            <a:r>
              <a:rPr lang="en-US" sz="1600" dirty="0"/>
              <a:t> m </a:t>
            </a:r>
          </a:p>
          <a:p>
            <a:pPr marL="180000" indent="-180000">
              <a:lnSpc>
                <a:spcPts val="2300"/>
              </a:lnSpc>
              <a:spcBef>
                <a:spcPts val="1800"/>
              </a:spcBef>
              <a:buFont typeface="Arial" panose="020B0604020202020204" pitchFamily="34" charset="0"/>
              <a:buChar char="•"/>
            </a:pPr>
            <a:r>
              <a:rPr lang="en-US" sz="1600" dirty="0"/>
              <a:t>Additional signal delay with respect to the Gyrotron power signal improves the fit (approx. 1 </a:t>
            </a:r>
            <a:r>
              <a:rPr lang="en-US" sz="1600" dirty="0" err="1"/>
              <a:t>ms</a:t>
            </a:r>
            <a:r>
              <a:rPr lang="en-US" sz="1600" dirty="0"/>
              <a:t>)  </a:t>
            </a:r>
          </a:p>
          <a:p>
            <a:pPr marL="180000" indent="-180000">
              <a:lnSpc>
                <a:spcPts val="2300"/>
              </a:lnSpc>
              <a:spcBef>
                <a:spcPts val="1800"/>
              </a:spcBef>
              <a:buFont typeface="Arial" panose="020B0604020202020204" pitchFamily="34" charset="0"/>
              <a:buChar char="•"/>
            </a:pPr>
            <a:r>
              <a:rPr lang="en-US" sz="1600" dirty="0"/>
              <a:t>Fit parameter values seem to be reasonably consistent with Thermocouple specifications and material properties</a:t>
            </a:r>
          </a:p>
          <a:p>
            <a:pPr marL="180000" indent="-180000">
              <a:lnSpc>
                <a:spcPts val="2300"/>
              </a:lnSpc>
              <a:spcBef>
                <a:spcPts val="1800"/>
              </a:spcBef>
              <a:buFont typeface="Arial" panose="020B0604020202020204" pitchFamily="34" charset="0"/>
              <a:buChar char="•"/>
            </a:pPr>
            <a:r>
              <a:rPr lang="en-US" sz="1600" dirty="0"/>
              <a:t>Residual can be explained by change of real </a:t>
            </a:r>
            <a:r>
              <a:rPr lang="en-US" sz="1600" i="1" dirty="0" err="1"/>
              <a:t>p</a:t>
            </a:r>
            <a:r>
              <a:rPr lang="en-US" sz="1600" baseline="-25000" dirty="0" err="1"/>
              <a:t>A</a:t>
            </a:r>
            <a:r>
              <a:rPr lang="en-US" sz="1600" dirty="0"/>
              <a:t> during pulse</a:t>
            </a:r>
            <a:br>
              <a:rPr lang="en-US" sz="1600" dirty="0"/>
            </a:br>
            <a:r>
              <a:rPr lang="en-US" sz="1600" dirty="0"/>
              <a:t>(launcher/beam movement)</a:t>
            </a:r>
            <a:endParaRPr lang="en-DE" sz="1600" dirty="0" err="1"/>
          </a:p>
        </p:txBody>
      </p:sp>
      <p:pic>
        <p:nvPicPr>
          <p:cNvPr id="11" name="Picture 10">
            <a:extLst>
              <a:ext uri="{FF2B5EF4-FFF2-40B4-BE49-F238E27FC236}">
                <a16:creationId xmlns:a16="http://schemas.microsoft.com/office/drawing/2014/main" id="{5A811D0A-1665-4C62-97D7-567DE191289E}"/>
              </a:ext>
            </a:extLst>
          </p:cNvPr>
          <p:cNvPicPr>
            <a:picLocks noChangeAspect="1"/>
          </p:cNvPicPr>
          <p:nvPr/>
        </p:nvPicPr>
        <p:blipFill>
          <a:blip r:embed="rId2"/>
          <a:stretch>
            <a:fillRect/>
          </a:stretch>
        </p:blipFill>
        <p:spPr>
          <a:xfrm>
            <a:off x="498688" y="1147568"/>
            <a:ext cx="5068834" cy="1200914"/>
          </a:xfrm>
          <a:prstGeom prst="rect">
            <a:avLst/>
          </a:prstGeom>
        </p:spPr>
      </p:pic>
      <p:pic>
        <p:nvPicPr>
          <p:cNvPr id="14" name="Picture 13">
            <a:extLst>
              <a:ext uri="{FF2B5EF4-FFF2-40B4-BE49-F238E27FC236}">
                <a16:creationId xmlns:a16="http://schemas.microsoft.com/office/drawing/2014/main" id="{37F131B2-B931-4539-8DA5-493892A4525C}"/>
              </a:ext>
            </a:extLst>
          </p:cNvPr>
          <p:cNvPicPr>
            <a:picLocks noChangeAspect="1"/>
          </p:cNvPicPr>
          <p:nvPr/>
        </p:nvPicPr>
        <p:blipFill>
          <a:blip r:embed="rId3"/>
          <a:stretch>
            <a:fillRect/>
          </a:stretch>
        </p:blipFill>
        <p:spPr>
          <a:xfrm>
            <a:off x="593176" y="2348482"/>
            <a:ext cx="4974346" cy="2161036"/>
          </a:xfrm>
          <a:prstGeom prst="rect">
            <a:avLst/>
          </a:prstGeom>
        </p:spPr>
      </p:pic>
      <p:pic>
        <p:nvPicPr>
          <p:cNvPr id="16" name="Picture 15">
            <a:extLst>
              <a:ext uri="{FF2B5EF4-FFF2-40B4-BE49-F238E27FC236}">
                <a16:creationId xmlns:a16="http://schemas.microsoft.com/office/drawing/2014/main" id="{1B6BDA42-D47C-441B-9022-D7B1F3C76F48}"/>
              </a:ext>
            </a:extLst>
          </p:cNvPr>
          <p:cNvPicPr>
            <a:picLocks noChangeAspect="1"/>
          </p:cNvPicPr>
          <p:nvPr/>
        </p:nvPicPr>
        <p:blipFill>
          <a:blip r:embed="rId4"/>
          <a:stretch>
            <a:fillRect/>
          </a:stretch>
        </p:blipFill>
        <p:spPr>
          <a:xfrm>
            <a:off x="564951" y="4509518"/>
            <a:ext cx="5123698" cy="1780036"/>
          </a:xfrm>
          <a:prstGeom prst="rect">
            <a:avLst/>
          </a:prstGeom>
        </p:spPr>
      </p:pic>
      <p:sp>
        <p:nvSpPr>
          <p:cNvPr id="9" name="TextBox 8">
            <a:extLst>
              <a:ext uri="{FF2B5EF4-FFF2-40B4-BE49-F238E27FC236}">
                <a16:creationId xmlns:a16="http://schemas.microsoft.com/office/drawing/2014/main" id="{8027A7E8-34E3-41C2-87D6-8E243A6EE1C5}"/>
              </a:ext>
            </a:extLst>
          </p:cNvPr>
          <p:cNvSpPr txBox="1"/>
          <p:nvPr/>
        </p:nvSpPr>
        <p:spPr>
          <a:xfrm>
            <a:off x="4188407" y="2718663"/>
            <a:ext cx="1255215" cy="1700978"/>
          </a:xfrm>
          <a:prstGeom prst="rect">
            <a:avLst/>
          </a:prstGeom>
          <a:noFill/>
        </p:spPr>
        <p:txBody>
          <a:bodyPr wrap="none" lIns="0" tIns="0" rIns="0" bIns="0" rtlCol="0" anchor="t" anchorCtr="0">
            <a:spAutoFit/>
          </a:bodyPr>
          <a:lstStyle/>
          <a:p>
            <a:pPr algn="r">
              <a:lnSpc>
                <a:spcPts val="1200"/>
              </a:lnSpc>
              <a:spcBef>
                <a:spcPts val="1150"/>
              </a:spcBef>
            </a:pPr>
            <a:r>
              <a:rPr lang="en-US" sz="1600" dirty="0"/>
              <a:t>Measurement</a:t>
            </a:r>
          </a:p>
          <a:p>
            <a:pPr algn="r">
              <a:lnSpc>
                <a:spcPts val="1200"/>
              </a:lnSpc>
              <a:spcBef>
                <a:spcPts val="1150"/>
              </a:spcBef>
            </a:pPr>
            <a:r>
              <a:rPr lang="en-US" sz="1600" dirty="0">
                <a:solidFill>
                  <a:srgbClr val="FF0000"/>
                </a:solidFill>
              </a:rPr>
              <a:t>Model</a:t>
            </a:r>
          </a:p>
          <a:p>
            <a:pPr algn="r">
              <a:lnSpc>
                <a:spcPts val="1200"/>
              </a:lnSpc>
              <a:spcBef>
                <a:spcPts val="1150"/>
              </a:spcBef>
            </a:pPr>
            <a:endParaRPr lang="en-US" sz="1600" dirty="0">
              <a:solidFill>
                <a:srgbClr val="FF0000"/>
              </a:solidFill>
            </a:endParaRPr>
          </a:p>
          <a:p>
            <a:pPr algn="r">
              <a:lnSpc>
                <a:spcPts val="1200"/>
              </a:lnSpc>
              <a:spcBef>
                <a:spcPts val="1150"/>
              </a:spcBef>
            </a:pPr>
            <a:endParaRPr lang="en-US" sz="1600" dirty="0">
              <a:solidFill>
                <a:srgbClr val="FF0000"/>
              </a:solidFill>
            </a:endParaRPr>
          </a:p>
          <a:p>
            <a:pPr algn="r">
              <a:lnSpc>
                <a:spcPts val="1200"/>
              </a:lnSpc>
              <a:spcBef>
                <a:spcPts val="1150"/>
              </a:spcBef>
            </a:pPr>
            <a:r>
              <a:rPr lang="en-US" sz="1600" i="1" dirty="0">
                <a:solidFill>
                  <a:srgbClr val="FFC000"/>
                </a:solidFill>
              </a:rPr>
              <a:t>T</a:t>
            </a:r>
            <a:r>
              <a:rPr lang="en-US" sz="1600" baseline="-25000" dirty="0">
                <a:solidFill>
                  <a:srgbClr val="FFC000"/>
                </a:solidFill>
              </a:rPr>
              <a:t>NB</a:t>
            </a:r>
          </a:p>
          <a:p>
            <a:pPr algn="r">
              <a:lnSpc>
                <a:spcPts val="1200"/>
              </a:lnSpc>
              <a:spcBef>
                <a:spcPts val="1150"/>
              </a:spcBef>
            </a:pPr>
            <a:r>
              <a:rPr lang="en-US" sz="1600" i="1" dirty="0">
                <a:solidFill>
                  <a:srgbClr val="0070C0"/>
                </a:solidFill>
              </a:rPr>
              <a:t>T</a:t>
            </a:r>
            <a:r>
              <a:rPr lang="en-US" sz="1600" baseline="-25000" dirty="0">
                <a:solidFill>
                  <a:srgbClr val="0070C0"/>
                </a:solidFill>
              </a:rPr>
              <a:t>IB</a:t>
            </a:r>
            <a:endParaRPr lang="en-DE" sz="1600" baseline="-25000" dirty="0" err="1">
              <a:solidFill>
                <a:srgbClr val="0070C0"/>
              </a:solidFill>
            </a:endParaRPr>
          </a:p>
        </p:txBody>
      </p:sp>
    </p:spTree>
    <p:extLst>
      <p:ext uri="{BB962C8B-B14F-4D97-AF65-F5344CB8AC3E}">
        <p14:creationId xmlns:p14="http://schemas.microsoft.com/office/powerpoint/2010/main" val="3725920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4E831-3712-43F9-9E3B-E1B4C7BB3867}"/>
              </a:ext>
            </a:extLst>
          </p:cNvPr>
          <p:cNvSpPr>
            <a:spLocks noGrp="1"/>
          </p:cNvSpPr>
          <p:nvPr>
            <p:ph type="title"/>
          </p:nvPr>
        </p:nvSpPr>
        <p:spPr/>
        <p:txBody>
          <a:bodyPr/>
          <a:lstStyle/>
          <a:p>
            <a:r>
              <a:rPr lang="en-US" sz="2000" dirty="0"/>
              <a:t>Experiment on X-3 absorption AUG #39747 - overview</a:t>
            </a:r>
            <a:endParaRPr lang="en-DE" sz="2000" dirty="0"/>
          </a:p>
        </p:txBody>
      </p:sp>
      <p:sp>
        <p:nvSpPr>
          <p:cNvPr id="4" name="Date Placeholder 3">
            <a:extLst>
              <a:ext uri="{FF2B5EF4-FFF2-40B4-BE49-F238E27FC236}">
                <a16:creationId xmlns:a16="http://schemas.microsoft.com/office/drawing/2014/main" id="{2ECC762C-CD8C-4FBA-9817-2B6B811E40D0}"/>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CD5CBDC8-DF69-48DF-BDB7-2620A6D224B5}"/>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2CDA99C5-6735-4F24-8082-4E5539E8D6C9}"/>
              </a:ext>
            </a:extLst>
          </p:cNvPr>
          <p:cNvSpPr>
            <a:spLocks noGrp="1"/>
          </p:cNvSpPr>
          <p:nvPr>
            <p:ph type="sldNum" sz="quarter" idx="16"/>
          </p:nvPr>
        </p:nvSpPr>
        <p:spPr/>
        <p:txBody>
          <a:bodyPr/>
          <a:lstStyle/>
          <a:p>
            <a:fld id="{ECE691D0-CC49-4FC7-9C4D-6112B0CB3A76}" type="slidenum">
              <a:rPr lang="de-DE" smtClean="0"/>
              <a:pPr/>
              <a:t>17</a:t>
            </a:fld>
            <a:endParaRPr lang="de-DE" dirty="0"/>
          </a:p>
        </p:txBody>
      </p:sp>
      <p:pic>
        <p:nvPicPr>
          <p:cNvPr id="8" name="Picture 7">
            <a:extLst>
              <a:ext uri="{FF2B5EF4-FFF2-40B4-BE49-F238E27FC236}">
                <a16:creationId xmlns:a16="http://schemas.microsoft.com/office/drawing/2014/main" id="{F484B9A4-230B-4D5C-AACE-7B043701FAB0}"/>
              </a:ext>
            </a:extLst>
          </p:cNvPr>
          <p:cNvPicPr>
            <a:picLocks noChangeAspect="1"/>
          </p:cNvPicPr>
          <p:nvPr/>
        </p:nvPicPr>
        <p:blipFill>
          <a:blip r:embed="rId2"/>
          <a:stretch>
            <a:fillRect/>
          </a:stretch>
        </p:blipFill>
        <p:spPr>
          <a:xfrm>
            <a:off x="803825" y="929350"/>
            <a:ext cx="8298349" cy="5487325"/>
          </a:xfrm>
          <a:prstGeom prst="rect">
            <a:avLst/>
          </a:prstGeom>
        </p:spPr>
      </p:pic>
    </p:spTree>
    <p:extLst>
      <p:ext uri="{BB962C8B-B14F-4D97-AF65-F5344CB8AC3E}">
        <p14:creationId xmlns:p14="http://schemas.microsoft.com/office/powerpoint/2010/main" val="1189681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E781A-5FD2-47AD-8B11-DAE115893FBE}"/>
              </a:ext>
            </a:extLst>
          </p:cNvPr>
          <p:cNvPicPr>
            <a:picLocks noChangeAspect="1"/>
          </p:cNvPicPr>
          <p:nvPr/>
        </p:nvPicPr>
        <p:blipFill>
          <a:blip r:embed="rId2"/>
          <a:stretch>
            <a:fillRect/>
          </a:stretch>
        </p:blipFill>
        <p:spPr>
          <a:xfrm>
            <a:off x="1560958" y="862682"/>
            <a:ext cx="3524562" cy="5444349"/>
          </a:xfrm>
          <a:prstGeom prst="rect">
            <a:avLst/>
          </a:prstGeom>
        </p:spPr>
      </p:pic>
      <p:sp>
        <p:nvSpPr>
          <p:cNvPr id="3" name="Title 2">
            <a:extLst>
              <a:ext uri="{FF2B5EF4-FFF2-40B4-BE49-F238E27FC236}">
                <a16:creationId xmlns:a16="http://schemas.microsoft.com/office/drawing/2014/main" id="{3DB695F7-36CF-4764-9BCE-BF1AC4F5E655}"/>
              </a:ext>
            </a:extLst>
          </p:cNvPr>
          <p:cNvSpPr>
            <a:spLocks noGrp="1"/>
          </p:cNvSpPr>
          <p:nvPr>
            <p:ph type="title"/>
          </p:nvPr>
        </p:nvSpPr>
        <p:spPr/>
        <p:txBody>
          <a:bodyPr/>
          <a:lstStyle/>
          <a:p>
            <a:r>
              <a:rPr lang="en-US" sz="2000" dirty="0"/>
              <a:t>Experiment on X-3 absorption AUG #39747 – geometry</a:t>
            </a:r>
            <a:endParaRPr lang="en-DE" sz="2000" dirty="0"/>
          </a:p>
        </p:txBody>
      </p:sp>
      <p:sp>
        <p:nvSpPr>
          <p:cNvPr id="4" name="Date Placeholder 3">
            <a:extLst>
              <a:ext uri="{FF2B5EF4-FFF2-40B4-BE49-F238E27FC236}">
                <a16:creationId xmlns:a16="http://schemas.microsoft.com/office/drawing/2014/main" id="{AC8A5663-A1ED-45CF-A3CD-EBEF2C06DDBD}"/>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482E170D-B8E9-4E8B-B318-50136FFDE598}"/>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A816B41D-EB26-4D61-BA63-C408294C343B}"/>
              </a:ext>
            </a:extLst>
          </p:cNvPr>
          <p:cNvSpPr>
            <a:spLocks noGrp="1"/>
          </p:cNvSpPr>
          <p:nvPr>
            <p:ph type="sldNum" sz="quarter" idx="16"/>
          </p:nvPr>
        </p:nvSpPr>
        <p:spPr/>
        <p:txBody>
          <a:bodyPr/>
          <a:lstStyle/>
          <a:p>
            <a:fld id="{ECE691D0-CC49-4FC7-9C4D-6112B0CB3A76}" type="slidenum">
              <a:rPr lang="de-DE" smtClean="0"/>
              <a:pPr/>
              <a:t>18</a:t>
            </a:fld>
            <a:endParaRPr lang="de-DE" dirty="0"/>
          </a:p>
        </p:txBody>
      </p:sp>
      <p:sp>
        <p:nvSpPr>
          <p:cNvPr id="11" name="TextBox 10">
            <a:extLst>
              <a:ext uri="{FF2B5EF4-FFF2-40B4-BE49-F238E27FC236}">
                <a16:creationId xmlns:a16="http://schemas.microsoft.com/office/drawing/2014/main" id="{9744D3D9-88E3-493C-827B-16656328C341}"/>
              </a:ext>
            </a:extLst>
          </p:cNvPr>
          <p:cNvSpPr txBox="1"/>
          <p:nvPr/>
        </p:nvSpPr>
        <p:spPr>
          <a:xfrm>
            <a:off x="650452" y="1798145"/>
            <a:ext cx="910506" cy="568745"/>
          </a:xfrm>
          <a:prstGeom prst="rect">
            <a:avLst/>
          </a:prstGeom>
          <a:noFill/>
        </p:spPr>
        <p:txBody>
          <a:bodyPr wrap="none" lIns="0" tIns="0" rIns="0" bIns="0" rtlCol="0" anchor="t" anchorCtr="0">
            <a:spAutoFit/>
          </a:bodyPr>
          <a:lstStyle/>
          <a:p>
            <a:pPr algn="l">
              <a:lnSpc>
                <a:spcPts val="2300"/>
              </a:lnSpc>
              <a:spcBef>
                <a:spcPts val="1150"/>
              </a:spcBef>
            </a:pPr>
            <a:r>
              <a:rPr lang="en-US" dirty="0"/>
              <a:t>Heating</a:t>
            </a:r>
            <a:br>
              <a:rPr lang="en-US" dirty="0"/>
            </a:br>
            <a:r>
              <a:rPr lang="en-US" dirty="0"/>
              <a:t>105 GHz</a:t>
            </a:r>
            <a:endParaRPr lang="en-DE" dirty="0" err="1"/>
          </a:p>
        </p:txBody>
      </p:sp>
      <p:sp>
        <p:nvSpPr>
          <p:cNvPr id="12" name="TextBox 11">
            <a:extLst>
              <a:ext uri="{FF2B5EF4-FFF2-40B4-BE49-F238E27FC236}">
                <a16:creationId xmlns:a16="http://schemas.microsoft.com/office/drawing/2014/main" id="{B3D622EB-6472-4AD2-BBA8-A9AB2115D543}"/>
              </a:ext>
            </a:extLst>
          </p:cNvPr>
          <p:cNvSpPr txBox="1"/>
          <p:nvPr/>
        </p:nvSpPr>
        <p:spPr>
          <a:xfrm>
            <a:off x="8429214" y="1798144"/>
            <a:ext cx="910506" cy="568745"/>
          </a:xfrm>
          <a:prstGeom prst="rect">
            <a:avLst/>
          </a:prstGeom>
          <a:noFill/>
        </p:spPr>
        <p:txBody>
          <a:bodyPr wrap="none" lIns="0" tIns="0" rIns="0" bIns="0" rtlCol="0" anchor="t" anchorCtr="0">
            <a:spAutoFit/>
          </a:bodyPr>
          <a:lstStyle/>
          <a:p>
            <a:pPr algn="l">
              <a:lnSpc>
                <a:spcPts val="2300"/>
              </a:lnSpc>
              <a:spcBef>
                <a:spcPts val="1150"/>
              </a:spcBef>
            </a:pPr>
            <a:r>
              <a:rPr lang="en-US" dirty="0"/>
              <a:t>Probing</a:t>
            </a:r>
            <a:br>
              <a:rPr lang="en-US" dirty="0"/>
            </a:br>
            <a:r>
              <a:rPr lang="en-US" dirty="0"/>
              <a:t>140 GHz</a:t>
            </a:r>
            <a:endParaRPr lang="en-DE" dirty="0" err="1"/>
          </a:p>
        </p:txBody>
      </p:sp>
      <p:pic>
        <p:nvPicPr>
          <p:cNvPr id="15" name="Picture 14">
            <a:extLst>
              <a:ext uri="{FF2B5EF4-FFF2-40B4-BE49-F238E27FC236}">
                <a16:creationId xmlns:a16="http://schemas.microsoft.com/office/drawing/2014/main" id="{8A5F651D-1648-4678-8164-E7B62CEB2222}"/>
              </a:ext>
            </a:extLst>
          </p:cNvPr>
          <p:cNvPicPr>
            <a:picLocks noChangeAspect="1"/>
          </p:cNvPicPr>
          <p:nvPr/>
        </p:nvPicPr>
        <p:blipFill>
          <a:blip r:embed="rId3"/>
          <a:stretch>
            <a:fillRect/>
          </a:stretch>
        </p:blipFill>
        <p:spPr>
          <a:xfrm>
            <a:off x="5048590" y="862681"/>
            <a:ext cx="3150115" cy="5408687"/>
          </a:xfrm>
          <a:prstGeom prst="rect">
            <a:avLst/>
          </a:prstGeom>
        </p:spPr>
      </p:pic>
      <p:sp>
        <p:nvSpPr>
          <p:cNvPr id="16" name="TextBox 15">
            <a:extLst>
              <a:ext uri="{FF2B5EF4-FFF2-40B4-BE49-F238E27FC236}">
                <a16:creationId xmlns:a16="http://schemas.microsoft.com/office/drawing/2014/main" id="{8E96315B-1CA7-4A83-AB48-B6E1CE3740BC}"/>
              </a:ext>
            </a:extLst>
          </p:cNvPr>
          <p:cNvSpPr txBox="1"/>
          <p:nvPr/>
        </p:nvSpPr>
        <p:spPr>
          <a:xfrm>
            <a:off x="8429214" y="4886437"/>
            <a:ext cx="1182432" cy="857799"/>
          </a:xfrm>
          <a:prstGeom prst="rect">
            <a:avLst/>
          </a:prstGeom>
          <a:noFill/>
        </p:spPr>
        <p:txBody>
          <a:bodyPr wrap="square" lIns="0" tIns="0" rIns="0" bIns="0" rtlCol="0" anchor="t" anchorCtr="0">
            <a:spAutoFit/>
          </a:bodyPr>
          <a:lstStyle/>
          <a:p>
            <a:pPr>
              <a:lnSpc>
                <a:spcPts val="2300"/>
              </a:lnSpc>
            </a:pPr>
            <a:r>
              <a:rPr lang="en-US" sz="1600" dirty="0"/>
              <a:t>See also:</a:t>
            </a:r>
          </a:p>
          <a:p>
            <a:pPr>
              <a:lnSpc>
                <a:spcPts val="2300"/>
              </a:lnSpc>
            </a:pPr>
            <a:r>
              <a:rPr lang="en-US" sz="1600" dirty="0"/>
              <a:t>talk by</a:t>
            </a:r>
          </a:p>
          <a:p>
            <a:pPr>
              <a:lnSpc>
                <a:spcPts val="2300"/>
              </a:lnSpc>
            </a:pPr>
            <a:r>
              <a:rPr lang="en-US" sz="1600" dirty="0"/>
              <a:t>J. </a:t>
            </a:r>
            <a:r>
              <a:rPr lang="en-US" sz="1600" dirty="0" err="1"/>
              <a:t>Stober</a:t>
            </a:r>
            <a:endParaRPr lang="en-DE" sz="1600" dirty="0" err="1"/>
          </a:p>
        </p:txBody>
      </p:sp>
    </p:spTree>
    <p:extLst>
      <p:ext uri="{BB962C8B-B14F-4D97-AF65-F5344CB8AC3E}">
        <p14:creationId xmlns:p14="http://schemas.microsoft.com/office/powerpoint/2010/main" val="1697854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49EAB-F7D8-4A6D-B751-FF28A45C756A}"/>
              </a:ext>
            </a:extLst>
          </p:cNvPr>
          <p:cNvSpPr>
            <a:spLocks noGrp="1"/>
          </p:cNvSpPr>
          <p:nvPr>
            <p:ph type="title"/>
          </p:nvPr>
        </p:nvSpPr>
        <p:spPr/>
        <p:txBody>
          <a:bodyPr/>
          <a:lstStyle/>
          <a:p>
            <a:r>
              <a:rPr lang="en-US" sz="2000" dirty="0"/>
              <a:t>Experiment on X-3 absorption AUG #39747 – model result</a:t>
            </a:r>
            <a:endParaRPr lang="en-DE" sz="2000" dirty="0"/>
          </a:p>
        </p:txBody>
      </p:sp>
      <p:sp>
        <p:nvSpPr>
          <p:cNvPr id="4" name="Date Placeholder 3">
            <a:extLst>
              <a:ext uri="{FF2B5EF4-FFF2-40B4-BE49-F238E27FC236}">
                <a16:creationId xmlns:a16="http://schemas.microsoft.com/office/drawing/2014/main" id="{FE4150F8-4255-4D6D-A836-FD86A25456A6}"/>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D02FCD0B-F30C-4941-87C9-B802DCF74805}"/>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F33603F8-DB83-4B35-BBFD-7FBA76496DEE}"/>
              </a:ext>
            </a:extLst>
          </p:cNvPr>
          <p:cNvSpPr>
            <a:spLocks noGrp="1"/>
          </p:cNvSpPr>
          <p:nvPr>
            <p:ph type="sldNum" sz="quarter" idx="16"/>
          </p:nvPr>
        </p:nvSpPr>
        <p:spPr/>
        <p:txBody>
          <a:bodyPr/>
          <a:lstStyle/>
          <a:p>
            <a:fld id="{ECE691D0-CC49-4FC7-9C4D-6112B0CB3A76}" type="slidenum">
              <a:rPr lang="de-DE" smtClean="0"/>
              <a:pPr/>
              <a:t>19</a:t>
            </a:fld>
            <a:endParaRPr lang="de-DE" dirty="0"/>
          </a:p>
        </p:txBody>
      </p:sp>
      <p:pic>
        <p:nvPicPr>
          <p:cNvPr id="8" name="Picture 7">
            <a:extLst>
              <a:ext uri="{FF2B5EF4-FFF2-40B4-BE49-F238E27FC236}">
                <a16:creationId xmlns:a16="http://schemas.microsoft.com/office/drawing/2014/main" id="{CA8170D8-E568-4A60-94F0-789504340228}"/>
              </a:ext>
            </a:extLst>
          </p:cNvPr>
          <p:cNvPicPr>
            <a:picLocks noChangeAspect="1"/>
          </p:cNvPicPr>
          <p:nvPr/>
        </p:nvPicPr>
        <p:blipFill>
          <a:blip r:embed="rId2"/>
          <a:stretch>
            <a:fillRect/>
          </a:stretch>
        </p:blipFill>
        <p:spPr>
          <a:xfrm>
            <a:off x="862293" y="1139402"/>
            <a:ext cx="4889002" cy="1103378"/>
          </a:xfrm>
          <a:prstGeom prst="rect">
            <a:avLst/>
          </a:prstGeom>
        </p:spPr>
      </p:pic>
      <p:pic>
        <p:nvPicPr>
          <p:cNvPr id="10" name="Picture 9">
            <a:extLst>
              <a:ext uri="{FF2B5EF4-FFF2-40B4-BE49-F238E27FC236}">
                <a16:creationId xmlns:a16="http://schemas.microsoft.com/office/drawing/2014/main" id="{45CDBBD6-A774-488F-8488-A22F7B32F17B}"/>
              </a:ext>
            </a:extLst>
          </p:cNvPr>
          <p:cNvPicPr>
            <a:picLocks noChangeAspect="1"/>
          </p:cNvPicPr>
          <p:nvPr/>
        </p:nvPicPr>
        <p:blipFill>
          <a:blip r:embed="rId3"/>
          <a:stretch>
            <a:fillRect/>
          </a:stretch>
        </p:blipFill>
        <p:spPr>
          <a:xfrm>
            <a:off x="947637" y="2270054"/>
            <a:ext cx="4803658" cy="2127508"/>
          </a:xfrm>
          <a:prstGeom prst="rect">
            <a:avLst/>
          </a:prstGeom>
        </p:spPr>
      </p:pic>
      <p:pic>
        <p:nvPicPr>
          <p:cNvPr id="12" name="Picture 11">
            <a:extLst>
              <a:ext uri="{FF2B5EF4-FFF2-40B4-BE49-F238E27FC236}">
                <a16:creationId xmlns:a16="http://schemas.microsoft.com/office/drawing/2014/main" id="{7F1D36C1-A3A0-4AF6-A195-4081B19B329D}"/>
              </a:ext>
            </a:extLst>
          </p:cNvPr>
          <p:cNvPicPr>
            <a:picLocks noChangeAspect="1"/>
          </p:cNvPicPr>
          <p:nvPr/>
        </p:nvPicPr>
        <p:blipFill>
          <a:blip r:embed="rId4"/>
          <a:stretch>
            <a:fillRect/>
          </a:stretch>
        </p:blipFill>
        <p:spPr>
          <a:xfrm>
            <a:off x="981165" y="4452111"/>
            <a:ext cx="4770130" cy="1795276"/>
          </a:xfrm>
          <a:prstGeom prst="rect">
            <a:avLst/>
          </a:prstGeom>
        </p:spPr>
      </p:pic>
      <p:sp>
        <p:nvSpPr>
          <p:cNvPr id="13" name="TextBox 12">
            <a:extLst>
              <a:ext uri="{FF2B5EF4-FFF2-40B4-BE49-F238E27FC236}">
                <a16:creationId xmlns:a16="http://schemas.microsoft.com/office/drawing/2014/main" id="{39CCEADA-C335-4B4A-B244-C1F05FAF2AA1}"/>
              </a:ext>
            </a:extLst>
          </p:cNvPr>
          <p:cNvSpPr txBox="1"/>
          <p:nvPr/>
        </p:nvSpPr>
        <p:spPr>
          <a:xfrm>
            <a:off x="1849470" y="2433183"/>
            <a:ext cx="1255152" cy="1085425"/>
          </a:xfrm>
          <a:prstGeom prst="rect">
            <a:avLst/>
          </a:prstGeom>
          <a:noFill/>
        </p:spPr>
        <p:txBody>
          <a:bodyPr wrap="none" lIns="0" tIns="0" rIns="0" bIns="0" rtlCol="0" anchor="t" anchorCtr="0">
            <a:spAutoFit/>
          </a:bodyPr>
          <a:lstStyle/>
          <a:p>
            <a:pPr algn="l">
              <a:lnSpc>
                <a:spcPts val="1200"/>
              </a:lnSpc>
              <a:spcBef>
                <a:spcPts val="1150"/>
              </a:spcBef>
            </a:pPr>
            <a:r>
              <a:rPr lang="en-US" sz="1600" dirty="0"/>
              <a:t>Measurement</a:t>
            </a:r>
          </a:p>
          <a:p>
            <a:pPr algn="l">
              <a:lnSpc>
                <a:spcPts val="1200"/>
              </a:lnSpc>
              <a:spcBef>
                <a:spcPts val="1150"/>
              </a:spcBef>
            </a:pPr>
            <a:r>
              <a:rPr lang="en-US" sz="1600" dirty="0">
                <a:solidFill>
                  <a:srgbClr val="FF0000"/>
                </a:solidFill>
              </a:rPr>
              <a:t>Model</a:t>
            </a:r>
          </a:p>
          <a:p>
            <a:pPr algn="l">
              <a:lnSpc>
                <a:spcPts val="1200"/>
              </a:lnSpc>
              <a:spcBef>
                <a:spcPts val="1150"/>
              </a:spcBef>
            </a:pPr>
            <a:r>
              <a:rPr lang="en-US" sz="1600" i="1" dirty="0">
                <a:solidFill>
                  <a:srgbClr val="FFC000"/>
                </a:solidFill>
              </a:rPr>
              <a:t>T</a:t>
            </a:r>
            <a:r>
              <a:rPr lang="en-US" sz="1600" i="1" baseline="-25000" dirty="0">
                <a:solidFill>
                  <a:srgbClr val="FFC000"/>
                </a:solidFill>
              </a:rPr>
              <a:t>NB</a:t>
            </a:r>
          </a:p>
          <a:p>
            <a:pPr algn="l">
              <a:lnSpc>
                <a:spcPts val="1200"/>
              </a:lnSpc>
              <a:spcBef>
                <a:spcPts val="1150"/>
              </a:spcBef>
            </a:pPr>
            <a:r>
              <a:rPr lang="en-US" sz="1600" i="1" dirty="0">
                <a:solidFill>
                  <a:srgbClr val="0070C0"/>
                </a:solidFill>
              </a:rPr>
              <a:t>T</a:t>
            </a:r>
            <a:r>
              <a:rPr lang="en-US" sz="1600" i="1" baseline="-25000" dirty="0">
                <a:solidFill>
                  <a:srgbClr val="0070C0"/>
                </a:solidFill>
              </a:rPr>
              <a:t>IB</a:t>
            </a:r>
            <a:endParaRPr lang="en-DE" sz="1600" i="1" baseline="-25000" dirty="0" err="1">
              <a:solidFill>
                <a:srgbClr val="0070C0"/>
              </a:solidFill>
            </a:endParaRPr>
          </a:p>
        </p:txBody>
      </p:sp>
      <p:sp>
        <p:nvSpPr>
          <p:cNvPr id="14" name="TextBox 13">
            <a:extLst>
              <a:ext uri="{FF2B5EF4-FFF2-40B4-BE49-F238E27FC236}">
                <a16:creationId xmlns:a16="http://schemas.microsoft.com/office/drawing/2014/main" id="{6E68CFDF-899B-4E0D-8D52-EA189569672D}"/>
              </a:ext>
            </a:extLst>
          </p:cNvPr>
          <p:cNvSpPr txBox="1"/>
          <p:nvPr/>
        </p:nvSpPr>
        <p:spPr>
          <a:xfrm>
            <a:off x="6480313" y="1537252"/>
            <a:ext cx="2860736" cy="4422877"/>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dirty="0"/>
              <a:t>Using fitted material constants from the vacuum measurement</a:t>
            </a:r>
          </a:p>
          <a:p>
            <a:pPr marL="180000" indent="-180000" algn="l">
              <a:lnSpc>
                <a:spcPts val="2300"/>
              </a:lnSpc>
              <a:spcBef>
                <a:spcPts val="1150"/>
              </a:spcBef>
              <a:buFont typeface="Arial" panose="020B0604020202020204" pitchFamily="34" charset="0"/>
              <a:buChar char="•"/>
            </a:pPr>
            <a:r>
              <a:rPr lang="en-US" sz="1600" dirty="0"/>
              <a:t>Fit parameter </a:t>
            </a:r>
            <a:r>
              <a:rPr lang="en-US" sz="1600" i="1" dirty="0" err="1"/>
              <a:t>r</a:t>
            </a:r>
            <a:r>
              <a:rPr lang="en-US" sz="1600" i="1" baseline="-25000" dirty="0" err="1"/>
              <a:t>IB</a:t>
            </a:r>
            <a:r>
              <a:rPr lang="en-US" sz="1600" dirty="0"/>
              <a:t> must be free</a:t>
            </a:r>
            <a:br>
              <a:rPr lang="en-US" sz="1600" dirty="0"/>
            </a:br>
            <a:r>
              <a:rPr lang="en-US" sz="1600" dirty="0"/>
              <a:t>(baseline)</a:t>
            </a:r>
          </a:p>
          <a:p>
            <a:pPr marL="180000" indent="-180000" algn="l">
              <a:lnSpc>
                <a:spcPts val="2300"/>
              </a:lnSpc>
              <a:spcBef>
                <a:spcPts val="1150"/>
              </a:spcBef>
              <a:buFont typeface="Arial" panose="020B0604020202020204" pitchFamily="34" charset="0"/>
              <a:buChar char="•"/>
            </a:pPr>
            <a:r>
              <a:rPr lang="en-US" sz="1600" dirty="0"/>
              <a:t>Main result (pulse train amplitudes) seems robust.</a:t>
            </a:r>
          </a:p>
          <a:p>
            <a:pPr marL="180000" indent="-180000" algn="l">
              <a:lnSpc>
                <a:spcPts val="2300"/>
              </a:lnSpc>
              <a:spcBef>
                <a:spcPts val="1150"/>
              </a:spcBef>
              <a:buFont typeface="Arial" panose="020B0604020202020204" pitchFamily="34" charset="0"/>
              <a:buChar char="•"/>
            </a:pPr>
            <a:r>
              <a:rPr lang="en-US" sz="1600" i="1" dirty="0" err="1"/>
              <a:t>r</a:t>
            </a:r>
            <a:r>
              <a:rPr lang="en-US" sz="1600" i="1" baseline="-25000" dirty="0" err="1"/>
              <a:t>IB</a:t>
            </a:r>
            <a:r>
              <a:rPr lang="en-US" sz="1600" dirty="0"/>
              <a:t> seems to vary:</a:t>
            </a:r>
            <a:br>
              <a:rPr lang="en-US" sz="1600" dirty="0"/>
            </a:br>
            <a:r>
              <a:rPr lang="en-US" sz="1600" dirty="0"/>
              <a:t>Dynamic misalignment?</a:t>
            </a:r>
            <a:br>
              <a:rPr lang="en-US" sz="1600" dirty="0"/>
            </a:br>
            <a:r>
              <a:rPr lang="en-US" sz="1600" dirty="0"/>
              <a:t>Change of beam width?</a:t>
            </a:r>
          </a:p>
          <a:p>
            <a:pPr marL="180000" indent="-180000" algn="l">
              <a:lnSpc>
                <a:spcPts val="2300"/>
              </a:lnSpc>
              <a:spcBef>
                <a:spcPts val="1150"/>
              </a:spcBef>
              <a:buFont typeface="Arial" panose="020B0604020202020204" pitchFamily="34" charset="0"/>
              <a:buChar char="•"/>
            </a:pPr>
            <a:r>
              <a:rPr lang="en-US" sz="1600" dirty="0"/>
              <a:t>Fitted power data used for the results in the talk by </a:t>
            </a:r>
            <a:br>
              <a:rPr lang="en-US" sz="1600" dirty="0"/>
            </a:br>
            <a:r>
              <a:rPr lang="en-US" sz="1600" dirty="0"/>
              <a:t>J. </a:t>
            </a:r>
            <a:r>
              <a:rPr lang="en-US" sz="1600" dirty="0" err="1"/>
              <a:t>Stober</a:t>
            </a:r>
            <a:endParaRPr lang="en-US" sz="1600" dirty="0"/>
          </a:p>
        </p:txBody>
      </p:sp>
    </p:spTree>
    <p:extLst>
      <p:ext uri="{BB962C8B-B14F-4D97-AF65-F5344CB8AC3E}">
        <p14:creationId xmlns:p14="http://schemas.microsoft.com/office/powerpoint/2010/main" val="32042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837FAB-7206-46B0-A16E-C7D21DD5D37E}"/>
              </a:ext>
            </a:extLst>
          </p:cNvPr>
          <p:cNvSpPr>
            <a:spLocks noGrp="1"/>
          </p:cNvSpPr>
          <p:nvPr>
            <p:ph sz="quarter" idx="13"/>
          </p:nvPr>
        </p:nvSpPr>
        <p:spPr>
          <a:xfrm>
            <a:off x="564953" y="1609726"/>
            <a:ext cx="8776096" cy="2724768"/>
          </a:xfrm>
        </p:spPr>
        <p:txBody>
          <a:bodyPr>
            <a:noAutofit/>
          </a:bodyPr>
          <a:lstStyle/>
          <a:p>
            <a:pPr marL="285750" indent="-285750">
              <a:buFont typeface="Arial" panose="020B0604020202020204" pitchFamily="34" charset="0"/>
              <a:buChar char="•"/>
            </a:pPr>
            <a:r>
              <a:rPr lang="en-US" sz="2000" dirty="0"/>
              <a:t>Two-pass scheme ASDEX Upgrade</a:t>
            </a:r>
          </a:p>
          <a:p>
            <a:pPr marL="285750" indent="-285750">
              <a:buFont typeface="Arial" panose="020B0604020202020204" pitchFamily="34" charset="0"/>
              <a:buChar char="•"/>
            </a:pPr>
            <a:r>
              <a:rPr lang="en-US" sz="2000" dirty="0"/>
              <a:t>Thermocouple measurement within the reflecting gratings</a:t>
            </a:r>
          </a:p>
          <a:p>
            <a:pPr marL="285750" indent="-285750">
              <a:buFont typeface="Arial" panose="020B0604020202020204" pitchFamily="34" charset="0"/>
              <a:buChar char="•"/>
            </a:pPr>
            <a:r>
              <a:rPr lang="en-US" sz="2000" dirty="0"/>
              <a:t>Data evaluation</a:t>
            </a:r>
          </a:p>
          <a:p>
            <a:pPr marL="285750" indent="-285750">
              <a:buFont typeface="Arial" panose="020B0604020202020204" pitchFamily="34" charset="0"/>
              <a:buChar char="•"/>
            </a:pPr>
            <a:r>
              <a:rPr lang="en-US" sz="2000" dirty="0"/>
              <a:t>Exemplary results</a:t>
            </a:r>
          </a:p>
          <a:p>
            <a:pPr marL="285750" indent="-285750">
              <a:buFont typeface="Arial" panose="020B0604020202020204" pitchFamily="34" charset="0"/>
              <a:buChar char="•"/>
            </a:pPr>
            <a:r>
              <a:rPr lang="en-US" sz="2000" dirty="0"/>
              <a:t>Summary </a:t>
            </a:r>
            <a:endParaRPr lang="en-DE" sz="2000" dirty="0"/>
          </a:p>
        </p:txBody>
      </p:sp>
      <p:sp>
        <p:nvSpPr>
          <p:cNvPr id="3" name="Title 2">
            <a:extLst>
              <a:ext uri="{FF2B5EF4-FFF2-40B4-BE49-F238E27FC236}">
                <a16:creationId xmlns:a16="http://schemas.microsoft.com/office/drawing/2014/main" id="{F01C2B90-2ADA-4743-B2BE-7B50A650E84B}"/>
              </a:ext>
            </a:extLst>
          </p:cNvPr>
          <p:cNvSpPr>
            <a:spLocks noGrp="1"/>
          </p:cNvSpPr>
          <p:nvPr>
            <p:ph type="title"/>
          </p:nvPr>
        </p:nvSpPr>
        <p:spPr/>
        <p:txBody>
          <a:bodyPr/>
          <a:lstStyle/>
          <a:p>
            <a:r>
              <a:rPr lang="en-US" sz="2500" dirty="0"/>
              <a:t>Contents</a:t>
            </a:r>
            <a:endParaRPr lang="en-DE" sz="2500" dirty="0"/>
          </a:p>
        </p:txBody>
      </p:sp>
      <p:sp>
        <p:nvSpPr>
          <p:cNvPr id="4" name="Date Placeholder 3">
            <a:extLst>
              <a:ext uri="{FF2B5EF4-FFF2-40B4-BE49-F238E27FC236}">
                <a16:creationId xmlns:a16="http://schemas.microsoft.com/office/drawing/2014/main" id="{C76F16A4-5CA0-481E-982C-1A908F0D3988}"/>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2B431256-DF08-45FC-A27F-7767C8AA034D}"/>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00577554-5215-431D-829B-C84471B02F75}"/>
              </a:ext>
            </a:extLst>
          </p:cNvPr>
          <p:cNvSpPr>
            <a:spLocks noGrp="1"/>
          </p:cNvSpPr>
          <p:nvPr>
            <p:ph type="sldNum" sz="quarter" idx="16"/>
          </p:nvPr>
        </p:nvSpPr>
        <p:spPr/>
        <p:txBody>
          <a:bodyPr/>
          <a:lstStyle/>
          <a:p>
            <a:fld id="{ECE691D0-CC49-4FC7-9C4D-6112B0CB3A76}" type="slidenum">
              <a:rPr lang="de-DE" smtClean="0"/>
              <a:pPr/>
              <a:t>2</a:t>
            </a:fld>
            <a:endParaRPr lang="de-DE" dirty="0"/>
          </a:p>
        </p:txBody>
      </p:sp>
    </p:spTree>
    <p:extLst>
      <p:ext uri="{BB962C8B-B14F-4D97-AF65-F5344CB8AC3E}">
        <p14:creationId xmlns:p14="http://schemas.microsoft.com/office/powerpoint/2010/main" val="3968753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AF86C7-2A0E-4823-9D7A-9315D61A1DBB}"/>
              </a:ext>
            </a:extLst>
          </p:cNvPr>
          <p:cNvSpPr>
            <a:spLocks noGrp="1"/>
          </p:cNvSpPr>
          <p:nvPr>
            <p:ph type="title"/>
          </p:nvPr>
        </p:nvSpPr>
        <p:spPr>
          <a:xfrm>
            <a:off x="564953" y="441325"/>
            <a:ext cx="7780883" cy="400110"/>
          </a:xfrm>
        </p:spPr>
        <p:txBody>
          <a:bodyPr/>
          <a:lstStyle/>
          <a:p>
            <a:r>
              <a:rPr lang="en-US" sz="2000" dirty="0"/>
              <a:t>Monitoring O-2 shine-through</a:t>
            </a:r>
            <a:br>
              <a:rPr lang="en-US" sz="2000" dirty="0"/>
            </a:br>
            <a:endParaRPr lang="en-DE" sz="2000" dirty="0"/>
          </a:p>
        </p:txBody>
      </p:sp>
      <p:sp>
        <p:nvSpPr>
          <p:cNvPr id="4" name="Date Placeholder 3">
            <a:extLst>
              <a:ext uri="{FF2B5EF4-FFF2-40B4-BE49-F238E27FC236}">
                <a16:creationId xmlns:a16="http://schemas.microsoft.com/office/drawing/2014/main" id="{10FDC7CD-E06A-42D7-88F5-F5A7BCAB3B73}"/>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45D47C2B-1C69-47B9-831A-4EB738BA285F}"/>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F16056BC-1D0B-4C06-AC72-83DE415DAE1D}"/>
              </a:ext>
            </a:extLst>
          </p:cNvPr>
          <p:cNvSpPr>
            <a:spLocks noGrp="1"/>
          </p:cNvSpPr>
          <p:nvPr>
            <p:ph type="sldNum" sz="quarter" idx="16"/>
          </p:nvPr>
        </p:nvSpPr>
        <p:spPr>
          <a:xfrm>
            <a:off x="9126362" y="6278767"/>
            <a:ext cx="267698" cy="144000"/>
          </a:xfrm>
        </p:spPr>
        <p:txBody>
          <a:bodyPr/>
          <a:lstStyle/>
          <a:p>
            <a:fld id="{ECE691D0-CC49-4FC7-9C4D-6112B0CB3A76}" type="slidenum">
              <a:rPr lang="de-DE" smtClean="0"/>
              <a:pPr/>
              <a:t>20</a:t>
            </a:fld>
            <a:endParaRPr lang="de-DE" dirty="0"/>
          </a:p>
        </p:txBody>
      </p:sp>
      <p:pic>
        <p:nvPicPr>
          <p:cNvPr id="7" name="Picture 6">
            <a:extLst>
              <a:ext uri="{FF2B5EF4-FFF2-40B4-BE49-F238E27FC236}">
                <a16:creationId xmlns:a16="http://schemas.microsoft.com/office/drawing/2014/main" id="{3A7D267D-BF3F-4F97-8DF6-62123390A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1915" y="2349370"/>
            <a:ext cx="2847662" cy="3949982"/>
          </a:xfrm>
          <a:prstGeom prst="rect">
            <a:avLst/>
          </a:prstGeom>
        </p:spPr>
      </p:pic>
      <p:sp>
        <p:nvSpPr>
          <p:cNvPr id="8" name="TextBox 7">
            <a:extLst>
              <a:ext uri="{FF2B5EF4-FFF2-40B4-BE49-F238E27FC236}">
                <a16:creationId xmlns:a16="http://schemas.microsoft.com/office/drawing/2014/main" id="{1A25870F-8DEA-4F24-934E-C9214F6B9D75}"/>
              </a:ext>
            </a:extLst>
          </p:cNvPr>
          <p:cNvSpPr txBox="1"/>
          <p:nvPr/>
        </p:nvSpPr>
        <p:spPr>
          <a:xfrm>
            <a:off x="310077" y="5410595"/>
            <a:ext cx="6064913" cy="923330"/>
          </a:xfrm>
          <a:prstGeom prst="rect">
            <a:avLst/>
          </a:prstGeom>
          <a:noFill/>
        </p:spPr>
        <p:txBody>
          <a:bodyPr wrap="square" rtlCol="0">
            <a:spAutoFit/>
          </a:bodyPr>
          <a:lstStyle/>
          <a:p>
            <a:r>
              <a:rPr lang="de-DE" dirty="0"/>
              <a:t>Beam of </a:t>
            </a:r>
            <a:r>
              <a:rPr lang="de-DE" dirty="0" err="1"/>
              <a:t>Elisey</a:t>
            </a:r>
            <a:r>
              <a:rPr lang="de-DE" dirty="0"/>
              <a:t> 3M, O-2 polarisation, 20-40 ms pulses</a:t>
            </a:r>
            <a:br>
              <a:rPr lang="de-DE" dirty="0"/>
            </a:br>
            <a:r>
              <a:rPr lang="de-DE" dirty="0" err="1"/>
              <a:t>data</a:t>
            </a:r>
            <a:r>
              <a:rPr lang="de-DE" dirty="0"/>
              <a:t> points </a:t>
            </a:r>
            <a:r>
              <a:rPr lang="de-DE" dirty="0" err="1"/>
              <a:t>taken</a:t>
            </a:r>
            <a:r>
              <a:rPr lang="de-DE" dirty="0"/>
              <a:t> </a:t>
            </a:r>
            <a:r>
              <a:rPr lang="de-DE" dirty="0">
                <a:solidFill>
                  <a:srgbClr val="FA9643"/>
                </a:solidFill>
              </a:rPr>
              <a:t>2017</a:t>
            </a:r>
            <a:r>
              <a:rPr lang="de-DE" dirty="0"/>
              <a:t> and </a:t>
            </a:r>
            <a:r>
              <a:rPr lang="de-DE" dirty="0">
                <a:solidFill>
                  <a:srgbClr val="FF0000"/>
                </a:solidFill>
              </a:rPr>
              <a:t>2019</a:t>
            </a:r>
            <a:r>
              <a:rPr lang="de-DE" dirty="0"/>
              <a:t> in „Std H mode“</a:t>
            </a:r>
            <a:br>
              <a:rPr lang="de-DE" dirty="0"/>
            </a:br>
            <a:r>
              <a:rPr lang="de-DE" dirty="0"/>
              <a:t>type plasma experiments</a:t>
            </a:r>
          </a:p>
        </p:txBody>
      </p:sp>
      <p:sp>
        <p:nvSpPr>
          <p:cNvPr id="9" name="TextBox 8">
            <a:extLst>
              <a:ext uri="{FF2B5EF4-FFF2-40B4-BE49-F238E27FC236}">
                <a16:creationId xmlns:a16="http://schemas.microsoft.com/office/drawing/2014/main" id="{EF0A8187-106A-4806-9745-304A182E82FF}"/>
              </a:ext>
            </a:extLst>
          </p:cNvPr>
          <p:cNvSpPr txBox="1"/>
          <p:nvPr/>
        </p:nvSpPr>
        <p:spPr>
          <a:xfrm>
            <a:off x="463267" y="1088429"/>
            <a:ext cx="8411031" cy="646331"/>
          </a:xfrm>
          <a:prstGeom prst="rect">
            <a:avLst/>
          </a:prstGeom>
          <a:noFill/>
        </p:spPr>
        <p:txBody>
          <a:bodyPr wrap="square" rtlCol="0">
            <a:spAutoFit/>
          </a:bodyPr>
          <a:lstStyle/>
          <a:p>
            <a:r>
              <a:rPr lang="de-DE" dirty="0"/>
              <a:t>Pulse response </a:t>
            </a:r>
            <a:r>
              <a:rPr lang="de-DE" dirty="0" err="1"/>
              <a:t>of</a:t>
            </a:r>
            <a:r>
              <a:rPr lang="de-DE" dirty="0"/>
              <a:t> </a:t>
            </a:r>
            <a:r>
              <a:rPr lang="de-DE" dirty="0" err="1"/>
              <a:t>one</a:t>
            </a:r>
            <a:r>
              <a:rPr lang="de-DE" dirty="0"/>
              <a:t> </a:t>
            </a:r>
            <a:r>
              <a:rPr lang="de-DE" dirty="0" err="1"/>
              <a:t>Thermocouple</a:t>
            </a:r>
            <a:r>
              <a:rPr lang="de-DE" dirty="0"/>
              <a:t> (R8) on </a:t>
            </a:r>
            <a:r>
              <a:rPr lang="de-DE" dirty="0" err="1"/>
              <a:t>shine</a:t>
            </a:r>
            <a:r>
              <a:rPr lang="de-DE" dirty="0"/>
              <a:t> </a:t>
            </a:r>
            <a:r>
              <a:rPr lang="de-DE" dirty="0" err="1"/>
              <a:t>through</a:t>
            </a:r>
            <a:r>
              <a:rPr lang="de-DE" dirty="0"/>
              <a:t> power</a:t>
            </a:r>
            <a:br>
              <a:rPr lang="de-DE" dirty="0"/>
            </a:br>
            <a:r>
              <a:rPr lang="de-DE" dirty="0"/>
              <a:t>2D </a:t>
            </a:r>
            <a:r>
              <a:rPr lang="de-DE" dirty="0" err="1"/>
              <a:t>function</a:t>
            </a:r>
            <a:r>
              <a:rPr lang="de-DE" dirty="0"/>
              <a:t> </a:t>
            </a:r>
            <a:r>
              <a:rPr lang="de-DE" dirty="0" err="1"/>
              <a:t>of</a:t>
            </a:r>
            <a:r>
              <a:rPr lang="de-DE" dirty="0"/>
              <a:t> </a:t>
            </a:r>
            <a:r>
              <a:rPr lang="de-DE" dirty="0" err="1"/>
              <a:t>launcher</a:t>
            </a:r>
            <a:r>
              <a:rPr lang="de-DE" dirty="0"/>
              <a:t> setting </a:t>
            </a:r>
          </a:p>
        </p:txBody>
      </p:sp>
      <p:sp>
        <p:nvSpPr>
          <p:cNvPr id="10" name="TextBox 9">
            <a:extLst>
              <a:ext uri="{FF2B5EF4-FFF2-40B4-BE49-F238E27FC236}">
                <a16:creationId xmlns:a16="http://schemas.microsoft.com/office/drawing/2014/main" id="{763B7C55-3BB0-4D34-8BA6-5816AE420CA4}"/>
              </a:ext>
            </a:extLst>
          </p:cNvPr>
          <p:cNvSpPr txBox="1"/>
          <p:nvPr/>
        </p:nvSpPr>
        <p:spPr>
          <a:xfrm>
            <a:off x="5759805" y="4400141"/>
            <a:ext cx="965329" cy="400110"/>
          </a:xfrm>
          <a:prstGeom prst="rect">
            <a:avLst/>
          </a:prstGeom>
          <a:noFill/>
        </p:spPr>
        <p:txBody>
          <a:bodyPr wrap="none" rtlCol="0">
            <a:spAutoFit/>
          </a:bodyPr>
          <a:lstStyle/>
          <a:p>
            <a:r>
              <a:rPr lang="de-DE" sz="2000" dirty="0">
                <a:latin typeface="Arial" panose="020B0604020202020204" pitchFamily="34" charset="0"/>
                <a:cs typeface="Arial" panose="020B0604020202020204" pitchFamily="34" charset="0"/>
              </a:rPr>
              <a:t>a [mm]</a:t>
            </a:r>
          </a:p>
        </p:txBody>
      </p:sp>
      <p:sp>
        <p:nvSpPr>
          <p:cNvPr id="15" name="TextBox 14">
            <a:extLst>
              <a:ext uri="{FF2B5EF4-FFF2-40B4-BE49-F238E27FC236}">
                <a16:creationId xmlns:a16="http://schemas.microsoft.com/office/drawing/2014/main" id="{8551DB70-8879-4002-8D38-46B0FCF239E3}"/>
              </a:ext>
            </a:extLst>
          </p:cNvPr>
          <p:cNvSpPr txBox="1"/>
          <p:nvPr/>
        </p:nvSpPr>
        <p:spPr>
          <a:xfrm>
            <a:off x="7507803" y="5597829"/>
            <a:ext cx="981359" cy="400110"/>
          </a:xfrm>
          <a:prstGeom prst="rect">
            <a:avLst/>
          </a:prstGeom>
          <a:noFill/>
        </p:spPr>
        <p:txBody>
          <a:bodyPr wrap="none" rtlCol="0">
            <a:spAutoFit/>
          </a:bodyPr>
          <a:lstStyle/>
          <a:p>
            <a:r>
              <a:rPr lang="de-DE" sz="2000" dirty="0">
                <a:latin typeface="Arial"/>
                <a:cs typeface="Arial"/>
              </a:rPr>
              <a:t>ß [deg]</a:t>
            </a:r>
            <a:endParaRPr lang="de-DE" sz="2000" dirty="0"/>
          </a:p>
        </p:txBody>
      </p:sp>
      <p:cxnSp>
        <p:nvCxnSpPr>
          <p:cNvPr id="16" name="Straight Arrow Connector 15">
            <a:extLst>
              <a:ext uri="{FF2B5EF4-FFF2-40B4-BE49-F238E27FC236}">
                <a16:creationId xmlns:a16="http://schemas.microsoft.com/office/drawing/2014/main" id="{518F4BA3-57C6-4B03-B7AF-D096CDC2E534}"/>
              </a:ext>
            </a:extLst>
          </p:cNvPr>
          <p:cNvCxnSpPr/>
          <p:nvPr/>
        </p:nvCxnSpPr>
        <p:spPr>
          <a:xfrm>
            <a:off x="9429022" y="2791469"/>
            <a:ext cx="0" cy="1446663"/>
          </a:xfrm>
          <a:prstGeom prst="straightConnector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A52F7DF-A455-461D-9757-4CB0FEC189FC}"/>
              </a:ext>
            </a:extLst>
          </p:cNvPr>
          <p:cNvSpPr txBox="1"/>
          <p:nvPr/>
        </p:nvSpPr>
        <p:spPr>
          <a:xfrm>
            <a:off x="6701022" y="1752439"/>
            <a:ext cx="2773516" cy="338554"/>
          </a:xfrm>
          <a:prstGeom prst="rect">
            <a:avLst/>
          </a:prstGeom>
          <a:noFill/>
        </p:spPr>
        <p:txBody>
          <a:bodyPr wrap="none" rtlCol="0">
            <a:spAutoFit/>
          </a:bodyPr>
          <a:lstStyle/>
          <a:p>
            <a:r>
              <a:rPr lang="de-DE" sz="1600" i="1" dirty="0">
                <a:solidFill>
                  <a:srgbClr val="FF0000"/>
                </a:solidFill>
              </a:rPr>
              <a:t>approx. 5 cm on Heat Shield</a:t>
            </a:r>
          </a:p>
        </p:txBody>
      </p:sp>
      <p:cxnSp>
        <p:nvCxnSpPr>
          <p:cNvPr id="18" name="Straight Arrow Connector 17">
            <a:extLst>
              <a:ext uri="{FF2B5EF4-FFF2-40B4-BE49-F238E27FC236}">
                <a16:creationId xmlns:a16="http://schemas.microsoft.com/office/drawing/2014/main" id="{F5E36679-E8CF-4685-A332-9A4EA871E330}"/>
              </a:ext>
            </a:extLst>
          </p:cNvPr>
          <p:cNvCxnSpPr/>
          <p:nvPr/>
        </p:nvCxnSpPr>
        <p:spPr>
          <a:xfrm flipV="1">
            <a:off x="7310634" y="2169430"/>
            <a:ext cx="1755585" cy="1"/>
          </a:xfrm>
          <a:prstGeom prst="straightConnector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8A2AA705-FAD4-49C9-A080-C92AF8E5AA3F}"/>
              </a:ext>
            </a:extLst>
          </p:cNvPr>
          <p:cNvGrpSpPr/>
          <p:nvPr/>
        </p:nvGrpSpPr>
        <p:grpSpPr>
          <a:xfrm>
            <a:off x="243817" y="1904623"/>
            <a:ext cx="5421245" cy="3224310"/>
            <a:chOff x="310077" y="3415367"/>
            <a:chExt cx="5421245" cy="3224310"/>
          </a:xfrm>
        </p:grpSpPr>
        <p:grpSp>
          <p:nvGrpSpPr>
            <p:cNvPr id="11" name="Group 10">
              <a:extLst>
                <a:ext uri="{FF2B5EF4-FFF2-40B4-BE49-F238E27FC236}">
                  <a16:creationId xmlns:a16="http://schemas.microsoft.com/office/drawing/2014/main" id="{36143ECD-4DE8-4795-876E-07FE3C96496E}"/>
                </a:ext>
              </a:extLst>
            </p:cNvPr>
            <p:cNvGrpSpPr/>
            <p:nvPr/>
          </p:nvGrpSpPr>
          <p:grpSpPr>
            <a:xfrm>
              <a:off x="630387" y="3415367"/>
              <a:ext cx="5100935" cy="2941190"/>
              <a:chOff x="630387" y="2199730"/>
              <a:chExt cx="5100935" cy="2941190"/>
            </a:xfrm>
          </p:grpSpPr>
          <p:pic>
            <p:nvPicPr>
              <p:cNvPr id="12" name="Picture 11">
                <a:extLst>
                  <a:ext uri="{FF2B5EF4-FFF2-40B4-BE49-F238E27FC236}">
                    <a16:creationId xmlns:a16="http://schemas.microsoft.com/office/drawing/2014/main" id="{782A62A0-098E-4302-95F8-8F78A52D5C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87" y="2199730"/>
                <a:ext cx="5100935" cy="2863873"/>
              </a:xfrm>
              <a:prstGeom prst="rect">
                <a:avLst/>
              </a:prstGeom>
            </p:spPr>
          </p:pic>
          <p:sp>
            <p:nvSpPr>
              <p:cNvPr id="13" name="TextBox 12">
                <a:extLst>
                  <a:ext uri="{FF2B5EF4-FFF2-40B4-BE49-F238E27FC236}">
                    <a16:creationId xmlns:a16="http://schemas.microsoft.com/office/drawing/2014/main" id="{650E5A8B-A0DB-4040-ABC5-B9438F8C1D52}"/>
                  </a:ext>
                </a:extLst>
              </p:cNvPr>
              <p:cNvSpPr txBox="1"/>
              <p:nvPr/>
            </p:nvSpPr>
            <p:spPr>
              <a:xfrm>
                <a:off x="703384" y="4529796"/>
                <a:ext cx="965329" cy="400110"/>
              </a:xfrm>
              <a:prstGeom prst="rect">
                <a:avLst/>
              </a:prstGeom>
              <a:noFill/>
            </p:spPr>
            <p:txBody>
              <a:bodyPr wrap="none" rtlCol="0">
                <a:spAutoFit/>
              </a:bodyPr>
              <a:lstStyle/>
              <a:p>
                <a:r>
                  <a:rPr lang="de-DE" sz="2000" dirty="0">
                    <a:latin typeface="Arial" panose="020B0604020202020204" pitchFamily="34" charset="0"/>
                    <a:cs typeface="Arial" panose="020B0604020202020204" pitchFamily="34" charset="0"/>
                  </a:rPr>
                  <a:t>a [mm]</a:t>
                </a:r>
              </a:p>
            </p:txBody>
          </p:sp>
          <p:sp>
            <p:nvSpPr>
              <p:cNvPr id="14" name="TextBox 13">
                <a:extLst>
                  <a:ext uri="{FF2B5EF4-FFF2-40B4-BE49-F238E27FC236}">
                    <a16:creationId xmlns:a16="http://schemas.microsoft.com/office/drawing/2014/main" id="{EEA564A3-5BD2-4A90-882B-47F451761D9F}"/>
                  </a:ext>
                </a:extLst>
              </p:cNvPr>
              <p:cNvSpPr txBox="1"/>
              <p:nvPr/>
            </p:nvSpPr>
            <p:spPr>
              <a:xfrm>
                <a:off x="4178104" y="4740810"/>
                <a:ext cx="981359" cy="400110"/>
              </a:xfrm>
              <a:prstGeom prst="rect">
                <a:avLst/>
              </a:prstGeom>
              <a:noFill/>
            </p:spPr>
            <p:txBody>
              <a:bodyPr wrap="none" rtlCol="0">
                <a:spAutoFit/>
              </a:bodyPr>
              <a:lstStyle/>
              <a:p>
                <a:r>
                  <a:rPr lang="de-DE" sz="2000" dirty="0">
                    <a:latin typeface="Arial"/>
                    <a:cs typeface="Arial"/>
                  </a:rPr>
                  <a:t>ß [deg]</a:t>
                </a:r>
                <a:endParaRPr lang="de-DE" sz="2000" dirty="0"/>
              </a:p>
            </p:txBody>
          </p:sp>
        </p:grpSp>
        <p:sp>
          <p:nvSpPr>
            <p:cNvPr id="19" name="TextBox 18">
              <a:extLst>
                <a:ext uri="{FF2B5EF4-FFF2-40B4-BE49-F238E27FC236}">
                  <a16:creationId xmlns:a16="http://schemas.microsoft.com/office/drawing/2014/main" id="{62114A41-F52B-4E14-8C31-114BC18B3B96}"/>
                </a:ext>
              </a:extLst>
            </p:cNvPr>
            <p:cNvSpPr txBox="1"/>
            <p:nvPr/>
          </p:nvSpPr>
          <p:spPr>
            <a:xfrm>
              <a:off x="310077" y="6126329"/>
              <a:ext cx="1474571" cy="369332"/>
            </a:xfrm>
            <a:prstGeom prst="rect">
              <a:avLst/>
            </a:prstGeom>
            <a:noFill/>
          </p:spPr>
          <p:txBody>
            <a:bodyPr wrap="none" rtlCol="0">
              <a:spAutoFit/>
            </a:bodyPr>
            <a:lstStyle/>
            <a:p>
              <a:r>
                <a:rPr lang="de-DE" i="1" dirty="0"/>
                <a:t>push-rod pos.</a:t>
              </a:r>
              <a:endParaRPr lang="en-US" i="1" dirty="0"/>
            </a:p>
          </p:txBody>
        </p:sp>
        <p:sp>
          <p:nvSpPr>
            <p:cNvPr id="20" name="TextBox 19">
              <a:extLst>
                <a:ext uri="{FF2B5EF4-FFF2-40B4-BE49-F238E27FC236}">
                  <a16:creationId xmlns:a16="http://schemas.microsoft.com/office/drawing/2014/main" id="{2738FF44-DABF-46E7-A536-18E480D243BD}"/>
                </a:ext>
              </a:extLst>
            </p:cNvPr>
            <p:cNvSpPr txBox="1"/>
            <p:nvPr/>
          </p:nvSpPr>
          <p:spPr>
            <a:xfrm>
              <a:off x="3944888" y="6270345"/>
              <a:ext cx="1302344" cy="369332"/>
            </a:xfrm>
            <a:prstGeom prst="rect">
              <a:avLst/>
            </a:prstGeom>
            <a:noFill/>
          </p:spPr>
          <p:txBody>
            <a:bodyPr wrap="none" rtlCol="0">
              <a:spAutoFit/>
            </a:bodyPr>
            <a:lstStyle/>
            <a:p>
              <a:r>
                <a:rPr lang="de-DE" i="1" dirty="0"/>
                <a:t>toroidal rot.</a:t>
              </a:r>
              <a:endParaRPr lang="en-US" i="1" dirty="0"/>
            </a:p>
          </p:txBody>
        </p:sp>
      </p:grpSp>
    </p:spTree>
    <p:extLst>
      <p:ext uri="{BB962C8B-B14F-4D97-AF65-F5344CB8AC3E}">
        <p14:creationId xmlns:p14="http://schemas.microsoft.com/office/powerpoint/2010/main" val="566603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087DC0-48A3-48AA-8931-E95F342331DE}"/>
              </a:ext>
            </a:extLst>
          </p:cNvPr>
          <p:cNvSpPr>
            <a:spLocks noGrp="1"/>
          </p:cNvSpPr>
          <p:nvPr>
            <p:ph sz="quarter" idx="13"/>
          </p:nvPr>
        </p:nvSpPr>
        <p:spPr>
          <a:xfrm>
            <a:off x="1062559" y="1596474"/>
            <a:ext cx="7780883" cy="4090483"/>
          </a:xfrm>
        </p:spPr>
        <p:txBody>
          <a:bodyPr>
            <a:normAutofit/>
          </a:bodyPr>
          <a:lstStyle/>
          <a:p>
            <a:pPr marL="285750" indent="-285750">
              <a:lnSpc>
                <a:spcPts val="2400"/>
              </a:lnSpc>
              <a:spcBef>
                <a:spcPts val="2400"/>
              </a:spcBef>
              <a:buFont typeface="Arial" panose="020B0604020202020204" pitchFamily="34" charset="0"/>
              <a:buChar char="•"/>
            </a:pPr>
            <a:r>
              <a:rPr lang="en-US" sz="1800" dirty="0"/>
              <a:t>Development of measuring tools to study mm-wave deposited power on the heat shield of AUG with high time resolution</a:t>
            </a:r>
          </a:p>
          <a:p>
            <a:pPr marL="285750" indent="-285750">
              <a:lnSpc>
                <a:spcPts val="2400"/>
              </a:lnSpc>
              <a:spcBef>
                <a:spcPts val="2400"/>
              </a:spcBef>
              <a:buFont typeface="Arial" panose="020B0604020202020204" pitchFamily="34" charset="0"/>
              <a:buChar char="•"/>
            </a:pPr>
            <a:r>
              <a:rPr lang="en-US" sz="1800" dirty="0"/>
              <a:t>Modelling tools may help to understand details of the heat flow, can be used for planning and preparation</a:t>
            </a:r>
          </a:p>
          <a:p>
            <a:pPr marL="285750" indent="-285750">
              <a:lnSpc>
                <a:spcPts val="2400"/>
              </a:lnSpc>
              <a:spcBef>
                <a:spcPts val="2400"/>
              </a:spcBef>
              <a:buFont typeface="Arial" panose="020B0604020202020204" pitchFamily="34" charset="0"/>
              <a:buChar char="•"/>
            </a:pPr>
            <a:r>
              <a:rPr lang="en-US" sz="1800" dirty="0"/>
              <a:t>Possible application may also be monitoring of beam geometry and size, systematic comparison with beam tracing prediction seems possible</a:t>
            </a:r>
            <a:endParaRPr lang="en-DE" sz="1800" dirty="0"/>
          </a:p>
        </p:txBody>
      </p:sp>
      <p:sp>
        <p:nvSpPr>
          <p:cNvPr id="3" name="Title 2">
            <a:extLst>
              <a:ext uri="{FF2B5EF4-FFF2-40B4-BE49-F238E27FC236}">
                <a16:creationId xmlns:a16="http://schemas.microsoft.com/office/drawing/2014/main" id="{906A7314-5959-4411-9F99-012F5239DB21}"/>
              </a:ext>
            </a:extLst>
          </p:cNvPr>
          <p:cNvSpPr>
            <a:spLocks noGrp="1"/>
          </p:cNvSpPr>
          <p:nvPr>
            <p:ph type="title"/>
          </p:nvPr>
        </p:nvSpPr>
        <p:spPr/>
        <p:txBody>
          <a:bodyPr/>
          <a:lstStyle/>
          <a:p>
            <a:r>
              <a:rPr lang="en-US" sz="2500" dirty="0"/>
              <a:t>Summary</a:t>
            </a:r>
            <a:endParaRPr lang="en-DE" sz="2500" dirty="0"/>
          </a:p>
        </p:txBody>
      </p:sp>
      <p:sp>
        <p:nvSpPr>
          <p:cNvPr id="4" name="Date Placeholder 3">
            <a:extLst>
              <a:ext uri="{FF2B5EF4-FFF2-40B4-BE49-F238E27FC236}">
                <a16:creationId xmlns:a16="http://schemas.microsoft.com/office/drawing/2014/main" id="{D20B0B69-A329-4584-A041-B28BD6B66D0E}"/>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62167D11-11D6-474C-9791-DAA9BE4F3FC8}"/>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CB18EFFD-31DA-4EC1-9C3C-AAFF15DD88C2}"/>
              </a:ext>
            </a:extLst>
          </p:cNvPr>
          <p:cNvSpPr>
            <a:spLocks noGrp="1"/>
          </p:cNvSpPr>
          <p:nvPr>
            <p:ph type="sldNum" sz="quarter" idx="16"/>
          </p:nvPr>
        </p:nvSpPr>
        <p:spPr/>
        <p:txBody>
          <a:bodyPr/>
          <a:lstStyle/>
          <a:p>
            <a:fld id="{ECE691D0-CC49-4FC7-9C4D-6112B0CB3A76}" type="slidenum">
              <a:rPr lang="de-DE" smtClean="0"/>
              <a:pPr/>
              <a:t>21</a:t>
            </a:fld>
            <a:endParaRPr lang="de-DE" dirty="0"/>
          </a:p>
        </p:txBody>
      </p:sp>
    </p:spTree>
    <p:extLst>
      <p:ext uri="{BB962C8B-B14F-4D97-AF65-F5344CB8AC3E}">
        <p14:creationId xmlns:p14="http://schemas.microsoft.com/office/powerpoint/2010/main" val="440242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C084F39-5532-4D5B-84D2-A14EE5DF6A28}"/>
              </a:ext>
            </a:extLst>
          </p:cNvPr>
          <p:cNvPicPr>
            <a:picLocks noGrp="1" noChangeAspect="1"/>
          </p:cNvPicPr>
          <p:nvPr>
            <p:ph sz="quarter" idx="13"/>
          </p:nvPr>
        </p:nvPicPr>
        <p:blipFill>
          <a:blip r:embed="rId2"/>
          <a:stretch>
            <a:fillRect/>
          </a:stretch>
        </p:blipFill>
        <p:spPr>
          <a:xfrm>
            <a:off x="564951" y="1335741"/>
            <a:ext cx="4719409" cy="4772025"/>
          </a:xfrm>
        </p:spPr>
      </p:pic>
      <p:sp>
        <p:nvSpPr>
          <p:cNvPr id="3" name="Title 2">
            <a:extLst>
              <a:ext uri="{FF2B5EF4-FFF2-40B4-BE49-F238E27FC236}">
                <a16:creationId xmlns:a16="http://schemas.microsoft.com/office/drawing/2014/main" id="{7ACF6863-D6BC-4102-AFE1-FCA3D22CE963}"/>
              </a:ext>
            </a:extLst>
          </p:cNvPr>
          <p:cNvSpPr>
            <a:spLocks noGrp="1"/>
          </p:cNvSpPr>
          <p:nvPr>
            <p:ph type="title"/>
          </p:nvPr>
        </p:nvSpPr>
        <p:spPr/>
        <p:txBody>
          <a:bodyPr/>
          <a:lstStyle/>
          <a:p>
            <a:r>
              <a:rPr lang="en-US" sz="2500" dirty="0"/>
              <a:t>Two-pass scheme ASDEX Upgrade</a:t>
            </a:r>
            <a:br>
              <a:rPr lang="en-US" sz="2500" dirty="0"/>
            </a:br>
            <a:endParaRPr lang="en-DE" sz="2500" dirty="0"/>
          </a:p>
        </p:txBody>
      </p:sp>
      <p:sp>
        <p:nvSpPr>
          <p:cNvPr id="4" name="Date Placeholder 3">
            <a:extLst>
              <a:ext uri="{FF2B5EF4-FFF2-40B4-BE49-F238E27FC236}">
                <a16:creationId xmlns:a16="http://schemas.microsoft.com/office/drawing/2014/main" id="{A4F49729-9243-4935-B2BC-C47476E6CB0D}"/>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99C4CA63-9130-4C44-843D-D54945B913C0}"/>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55C7BB2D-3E88-4BFD-B791-4F61C2717F4A}"/>
              </a:ext>
            </a:extLst>
          </p:cNvPr>
          <p:cNvSpPr>
            <a:spLocks noGrp="1"/>
          </p:cNvSpPr>
          <p:nvPr>
            <p:ph type="sldNum" sz="quarter" idx="16"/>
          </p:nvPr>
        </p:nvSpPr>
        <p:spPr/>
        <p:txBody>
          <a:bodyPr/>
          <a:lstStyle/>
          <a:p>
            <a:fld id="{ECE691D0-CC49-4FC7-9C4D-6112B0CB3A76}" type="slidenum">
              <a:rPr lang="de-DE" smtClean="0"/>
              <a:pPr/>
              <a:t>3</a:t>
            </a:fld>
            <a:endParaRPr lang="de-DE" dirty="0"/>
          </a:p>
        </p:txBody>
      </p:sp>
      <p:sp>
        <p:nvSpPr>
          <p:cNvPr id="11" name="TextBox 10">
            <a:extLst>
              <a:ext uri="{FF2B5EF4-FFF2-40B4-BE49-F238E27FC236}">
                <a16:creationId xmlns:a16="http://schemas.microsoft.com/office/drawing/2014/main" id="{E8F47AD6-8664-4F94-A3B1-DA7F2645C81E}"/>
              </a:ext>
            </a:extLst>
          </p:cNvPr>
          <p:cNvSpPr txBox="1"/>
          <p:nvPr/>
        </p:nvSpPr>
        <p:spPr>
          <a:xfrm>
            <a:off x="5854533" y="1335741"/>
            <a:ext cx="3486514" cy="4268989"/>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dirty="0"/>
              <a:t>Top view ASDEX Upgrade (AUG) with segment numbers</a:t>
            </a:r>
          </a:p>
          <a:p>
            <a:pPr marL="180000" indent="-180000" algn="l">
              <a:lnSpc>
                <a:spcPts val="2300"/>
              </a:lnSpc>
              <a:spcBef>
                <a:spcPts val="1150"/>
              </a:spcBef>
              <a:buFont typeface="Arial" panose="020B0604020202020204" pitchFamily="34" charset="0"/>
              <a:buChar char="•"/>
            </a:pPr>
            <a:r>
              <a:rPr lang="en-US" sz="1600" dirty="0"/>
              <a:t>Eight ECRH launchers in Segments:</a:t>
            </a:r>
          </a:p>
          <a:p>
            <a:pPr>
              <a:lnSpc>
                <a:spcPts val="1000"/>
              </a:lnSpc>
              <a:spcBef>
                <a:spcPts val="1150"/>
              </a:spcBef>
            </a:pPr>
            <a:r>
              <a:rPr lang="en-US" sz="1600" dirty="0"/>
              <a:t>            5 (x4),  6,  8,  14 (x2)</a:t>
            </a:r>
          </a:p>
          <a:p>
            <a:pPr marL="180000" indent="-180000" algn="l">
              <a:lnSpc>
                <a:spcPts val="2300"/>
              </a:lnSpc>
              <a:spcBef>
                <a:spcPts val="1150"/>
              </a:spcBef>
              <a:buFont typeface="Arial" panose="020B0604020202020204" pitchFamily="34" charset="0"/>
              <a:buChar char="•"/>
            </a:pPr>
            <a:r>
              <a:rPr lang="en-US" sz="1600" dirty="0"/>
              <a:t>Launchers Seg 5 stacked vertically </a:t>
            </a:r>
          </a:p>
          <a:p>
            <a:pPr marL="180000" indent="-180000" algn="l">
              <a:lnSpc>
                <a:spcPts val="2300"/>
              </a:lnSpc>
              <a:spcBef>
                <a:spcPts val="1150"/>
              </a:spcBef>
              <a:buFont typeface="Arial" panose="020B0604020202020204" pitchFamily="34" charset="0"/>
              <a:buChar char="•"/>
            </a:pPr>
            <a:r>
              <a:rPr lang="en-US" sz="1600" dirty="0"/>
              <a:t>Reflected beams Seg 5 on top of incoming</a:t>
            </a:r>
          </a:p>
          <a:p>
            <a:pPr marL="180000" indent="-180000" algn="l">
              <a:lnSpc>
                <a:spcPts val="2300"/>
              </a:lnSpc>
              <a:spcBef>
                <a:spcPts val="1150"/>
              </a:spcBef>
              <a:buFont typeface="Arial" panose="020B0604020202020204" pitchFamily="34" charset="0"/>
              <a:buChar char="•"/>
            </a:pPr>
            <a:r>
              <a:rPr lang="en-US" sz="1600" dirty="0"/>
              <a:t>Heat Shield: position on the inner column of AUG, where reflecting gratings are mounted</a:t>
            </a:r>
          </a:p>
          <a:p>
            <a:pPr marL="180000" indent="-180000" algn="l">
              <a:lnSpc>
                <a:spcPts val="2300"/>
              </a:lnSpc>
              <a:spcBef>
                <a:spcPts val="1150"/>
              </a:spcBef>
              <a:buFont typeface="Arial" panose="020B0604020202020204" pitchFamily="34" charset="0"/>
              <a:buChar char="•"/>
            </a:pPr>
            <a:r>
              <a:rPr lang="en-US" sz="1600" dirty="0"/>
              <a:t>Design of oblique geometry in order to maximize O-2 absorption</a:t>
            </a:r>
          </a:p>
        </p:txBody>
      </p:sp>
    </p:spTree>
    <p:extLst>
      <p:ext uri="{BB962C8B-B14F-4D97-AF65-F5344CB8AC3E}">
        <p14:creationId xmlns:p14="http://schemas.microsoft.com/office/powerpoint/2010/main" val="3142891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E90C0C-9859-49BF-9CE0-C9DA2D51CDBC}"/>
              </a:ext>
            </a:extLst>
          </p:cNvPr>
          <p:cNvPicPr>
            <a:picLocks noChangeAspect="1"/>
          </p:cNvPicPr>
          <p:nvPr/>
        </p:nvPicPr>
        <p:blipFill>
          <a:blip r:embed="rId2"/>
          <a:stretch>
            <a:fillRect/>
          </a:stretch>
        </p:blipFill>
        <p:spPr>
          <a:xfrm>
            <a:off x="5195222" y="893868"/>
            <a:ext cx="4488569" cy="5536867"/>
          </a:xfrm>
          <a:prstGeom prst="rect">
            <a:avLst/>
          </a:prstGeom>
        </p:spPr>
      </p:pic>
      <p:sp>
        <p:nvSpPr>
          <p:cNvPr id="3" name="Title 2">
            <a:extLst>
              <a:ext uri="{FF2B5EF4-FFF2-40B4-BE49-F238E27FC236}">
                <a16:creationId xmlns:a16="http://schemas.microsoft.com/office/drawing/2014/main" id="{CCA44E7F-06C6-45A7-B333-353CB989819C}"/>
              </a:ext>
            </a:extLst>
          </p:cNvPr>
          <p:cNvSpPr>
            <a:spLocks noGrp="1"/>
          </p:cNvSpPr>
          <p:nvPr>
            <p:ph type="title"/>
          </p:nvPr>
        </p:nvSpPr>
        <p:spPr/>
        <p:txBody>
          <a:bodyPr/>
          <a:lstStyle/>
          <a:p>
            <a:r>
              <a:rPr lang="en-US" sz="2000" dirty="0"/>
              <a:t>Inside the AUG vacuum vessel:</a:t>
            </a:r>
            <a:br>
              <a:rPr lang="en-US" sz="2000" dirty="0"/>
            </a:br>
            <a:r>
              <a:rPr lang="en-US" sz="2000" dirty="0"/>
              <a:t>ECRH Launchers</a:t>
            </a:r>
            <a:endParaRPr lang="en-DE" sz="2000" dirty="0"/>
          </a:p>
        </p:txBody>
      </p:sp>
      <p:sp>
        <p:nvSpPr>
          <p:cNvPr id="4" name="Date Placeholder 3">
            <a:extLst>
              <a:ext uri="{FF2B5EF4-FFF2-40B4-BE49-F238E27FC236}">
                <a16:creationId xmlns:a16="http://schemas.microsoft.com/office/drawing/2014/main" id="{27BAA6BD-9585-42F3-888A-B65F4C30CDBF}"/>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0D66C788-87F0-4F9F-B4C4-AFE42C76BE74}"/>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14CA050F-ECDF-4C11-BFA9-2B642F6FA213}"/>
              </a:ext>
            </a:extLst>
          </p:cNvPr>
          <p:cNvSpPr>
            <a:spLocks noGrp="1"/>
          </p:cNvSpPr>
          <p:nvPr>
            <p:ph type="sldNum" sz="quarter" idx="16"/>
          </p:nvPr>
        </p:nvSpPr>
        <p:spPr/>
        <p:txBody>
          <a:bodyPr/>
          <a:lstStyle/>
          <a:p>
            <a:fld id="{ECE691D0-CC49-4FC7-9C4D-6112B0CB3A76}" type="slidenum">
              <a:rPr lang="de-DE" smtClean="0"/>
              <a:pPr/>
              <a:t>4</a:t>
            </a:fld>
            <a:endParaRPr lang="de-DE" dirty="0"/>
          </a:p>
        </p:txBody>
      </p:sp>
      <p:pic>
        <p:nvPicPr>
          <p:cNvPr id="8" name="Picture 7">
            <a:extLst>
              <a:ext uri="{FF2B5EF4-FFF2-40B4-BE49-F238E27FC236}">
                <a16:creationId xmlns:a16="http://schemas.microsoft.com/office/drawing/2014/main" id="{8C3CF962-70FD-4B6D-8216-CF4769951507}"/>
              </a:ext>
            </a:extLst>
          </p:cNvPr>
          <p:cNvPicPr>
            <a:picLocks noChangeAspect="1"/>
          </p:cNvPicPr>
          <p:nvPr/>
        </p:nvPicPr>
        <p:blipFill>
          <a:blip r:embed="rId3"/>
          <a:stretch>
            <a:fillRect/>
          </a:stretch>
        </p:blipFill>
        <p:spPr>
          <a:xfrm>
            <a:off x="3236218" y="2076968"/>
            <a:ext cx="1716782" cy="4057850"/>
          </a:xfrm>
          <a:prstGeom prst="rect">
            <a:avLst/>
          </a:prstGeom>
        </p:spPr>
      </p:pic>
      <p:pic>
        <p:nvPicPr>
          <p:cNvPr id="10" name="Picture 9">
            <a:extLst>
              <a:ext uri="{FF2B5EF4-FFF2-40B4-BE49-F238E27FC236}">
                <a16:creationId xmlns:a16="http://schemas.microsoft.com/office/drawing/2014/main" id="{BE9780F8-01C7-4FE7-9800-9C396DB82878}"/>
              </a:ext>
            </a:extLst>
          </p:cNvPr>
          <p:cNvPicPr>
            <a:picLocks noChangeAspect="1"/>
          </p:cNvPicPr>
          <p:nvPr/>
        </p:nvPicPr>
        <p:blipFill>
          <a:blip r:embed="rId4"/>
          <a:stretch>
            <a:fillRect/>
          </a:stretch>
        </p:blipFill>
        <p:spPr>
          <a:xfrm>
            <a:off x="222209" y="1957598"/>
            <a:ext cx="2417151" cy="4296589"/>
          </a:xfrm>
          <a:prstGeom prst="rect">
            <a:avLst/>
          </a:prstGeom>
        </p:spPr>
      </p:pic>
      <p:sp>
        <p:nvSpPr>
          <p:cNvPr id="11" name="TextBox 10">
            <a:extLst>
              <a:ext uri="{FF2B5EF4-FFF2-40B4-BE49-F238E27FC236}">
                <a16:creationId xmlns:a16="http://schemas.microsoft.com/office/drawing/2014/main" id="{43EC77ED-CD6D-4E2C-8198-7828CCC8984D}"/>
              </a:ext>
            </a:extLst>
          </p:cNvPr>
          <p:cNvSpPr txBox="1"/>
          <p:nvPr/>
        </p:nvSpPr>
        <p:spPr>
          <a:xfrm>
            <a:off x="564951" y="1276446"/>
            <a:ext cx="4298867" cy="562846"/>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dirty="0"/>
              <a:t>Robust surfaces and auxiliary limiters were used as designed end point after 2</a:t>
            </a:r>
            <a:r>
              <a:rPr lang="en-US" sz="1600" baseline="30000" dirty="0"/>
              <a:t>nd</a:t>
            </a:r>
            <a:r>
              <a:rPr lang="en-US" sz="1600" dirty="0"/>
              <a:t> pass</a:t>
            </a:r>
            <a:endParaRPr lang="en-DE" sz="1600" dirty="0" err="1"/>
          </a:p>
        </p:txBody>
      </p:sp>
      <p:grpSp>
        <p:nvGrpSpPr>
          <p:cNvPr id="14" name="Group 13">
            <a:extLst>
              <a:ext uri="{FF2B5EF4-FFF2-40B4-BE49-F238E27FC236}">
                <a16:creationId xmlns:a16="http://schemas.microsoft.com/office/drawing/2014/main" id="{1E75F9D5-C0F1-4C03-A815-D823578F57C5}"/>
              </a:ext>
            </a:extLst>
          </p:cNvPr>
          <p:cNvGrpSpPr/>
          <p:nvPr/>
        </p:nvGrpSpPr>
        <p:grpSpPr>
          <a:xfrm>
            <a:off x="6211408" y="2272419"/>
            <a:ext cx="2742588" cy="1610818"/>
            <a:chOff x="6211408" y="2272419"/>
            <a:chExt cx="2742588" cy="1610818"/>
          </a:xfrm>
        </p:grpSpPr>
        <p:sp>
          <p:nvSpPr>
            <p:cNvPr id="12" name="Oval 11">
              <a:extLst>
                <a:ext uri="{FF2B5EF4-FFF2-40B4-BE49-F238E27FC236}">
                  <a16:creationId xmlns:a16="http://schemas.microsoft.com/office/drawing/2014/main" id="{796F6AB6-3F55-46F5-BB6E-4965427BE962}"/>
                </a:ext>
              </a:extLst>
            </p:cNvPr>
            <p:cNvSpPr/>
            <p:nvPr/>
          </p:nvSpPr>
          <p:spPr>
            <a:xfrm>
              <a:off x="8146474" y="3087590"/>
              <a:ext cx="807522" cy="795647"/>
            </a:xfrm>
            <a:prstGeom prst="ellipse">
              <a:avLst/>
            </a:prstGeom>
            <a:noFill/>
            <a:ln w="19050" cmpd="sng">
              <a:solidFill>
                <a:srgbClr val="FFFFFF"/>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13" name="TextBox 12">
              <a:extLst>
                <a:ext uri="{FF2B5EF4-FFF2-40B4-BE49-F238E27FC236}">
                  <a16:creationId xmlns:a16="http://schemas.microsoft.com/office/drawing/2014/main" id="{C2BF49E2-C5C7-46E2-BE0E-EE3FAD8E4D2A}"/>
                </a:ext>
              </a:extLst>
            </p:cNvPr>
            <p:cNvSpPr txBox="1"/>
            <p:nvPr/>
          </p:nvSpPr>
          <p:spPr>
            <a:xfrm>
              <a:off x="6211408" y="2272419"/>
              <a:ext cx="1585588" cy="562846"/>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rgbClr val="FFFFFF"/>
                  </a:solidFill>
                </a:rPr>
                <a:t>This launcher #6 will be used later</a:t>
              </a:r>
              <a:endParaRPr lang="en-DE" sz="1600" dirty="0" err="1">
                <a:solidFill>
                  <a:srgbClr val="FFFFFF"/>
                </a:solidFill>
              </a:endParaRPr>
            </a:p>
          </p:txBody>
        </p:sp>
      </p:grpSp>
    </p:spTree>
    <p:extLst>
      <p:ext uri="{BB962C8B-B14F-4D97-AF65-F5344CB8AC3E}">
        <p14:creationId xmlns:p14="http://schemas.microsoft.com/office/powerpoint/2010/main" val="374986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36443-4BF8-4E6C-8AA0-FCA2768BAE5B}"/>
              </a:ext>
            </a:extLst>
          </p:cNvPr>
          <p:cNvSpPr>
            <a:spLocks noGrp="1"/>
          </p:cNvSpPr>
          <p:nvPr>
            <p:ph type="title"/>
          </p:nvPr>
        </p:nvSpPr>
        <p:spPr>
          <a:xfrm>
            <a:off x="564953" y="441325"/>
            <a:ext cx="7780883" cy="362125"/>
          </a:xfrm>
        </p:spPr>
        <p:txBody>
          <a:bodyPr/>
          <a:lstStyle/>
          <a:p>
            <a:r>
              <a:rPr lang="en-US" sz="2000" dirty="0"/>
              <a:t>Inside AUG vac vessel:  Heat Shield, reflecting gratings</a:t>
            </a:r>
            <a:endParaRPr lang="en-DE" sz="2000" dirty="0"/>
          </a:p>
        </p:txBody>
      </p:sp>
      <p:sp>
        <p:nvSpPr>
          <p:cNvPr id="4" name="Date Placeholder 3">
            <a:extLst>
              <a:ext uri="{FF2B5EF4-FFF2-40B4-BE49-F238E27FC236}">
                <a16:creationId xmlns:a16="http://schemas.microsoft.com/office/drawing/2014/main" id="{BAF25DA9-0DE9-4E79-8784-1C0C247FF9F6}"/>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5441C87A-62EA-4108-BC96-2128F8CAC2E7}"/>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BEED8D76-8516-4EE2-A6AF-5097F005CAF0}"/>
              </a:ext>
            </a:extLst>
          </p:cNvPr>
          <p:cNvSpPr>
            <a:spLocks noGrp="1"/>
          </p:cNvSpPr>
          <p:nvPr>
            <p:ph type="sldNum" sz="quarter" idx="16"/>
          </p:nvPr>
        </p:nvSpPr>
        <p:spPr/>
        <p:txBody>
          <a:bodyPr/>
          <a:lstStyle/>
          <a:p>
            <a:fld id="{ECE691D0-CC49-4FC7-9C4D-6112B0CB3A76}" type="slidenum">
              <a:rPr lang="de-DE" smtClean="0"/>
              <a:pPr/>
              <a:t>5</a:t>
            </a:fld>
            <a:endParaRPr lang="de-DE" dirty="0"/>
          </a:p>
        </p:txBody>
      </p:sp>
      <p:pic>
        <p:nvPicPr>
          <p:cNvPr id="7" name="Picture 6">
            <a:extLst>
              <a:ext uri="{FF2B5EF4-FFF2-40B4-BE49-F238E27FC236}">
                <a16:creationId xmlns:a16="http://schemas.microsoft.com/office/drawing/2014/main" id="{4EA02174-FE0F-47AB-A3B3-AB9B239F6DDB}"/>
              </a:ext>
            </a:extLst>
          </p:cNvPr>
          <p:cNvPicPr>
            <a:picLocks noChangeAspect="1"/>
          </p:cNvPicPr>
          <p:nvPr/>
        </p:nvPicPr>
        <p:blipFill rotWithShape="1">
          <a:blip r:embed="rId2"/>
          <a:srcRect t="7126" r="11028" b="6961"/>
          <a:stretch/>
        </p:blipFill>
        <p:spPr>
          <a:xfrm>
            <a:off x="208697" y="947124"/>
            <a:ext cx="4860000" cy="5400000"/>
          </a:xfrm>
          <a:prstGeom prst="rect">
            <a:avLst/>
          </a:prstGeom>
        </p:spPr>
      </p:pic>
      <p:pic>
        <p:nvPicPr>
          <p:cNvPr id="8" name="Picture 7">
            <a:extLst>
              <a:ext uri="{FF2B5EF4-FFF2-40B4-BE49-F238E27FC236}">
                <a16:creationId xmlns:a16="http://schemas.microsoft.com/office/drawing/2014/main" id="{E3C8EF16-3C44-4135-B128-A47BA6DF55C4}"/>
              </a:ext>
            </a:extLst>
          </p:cNvPr>
          <p:cNvPicPr>
            <a:picLocks noChangeAspect="1"/>
          </p:cNvPicPr>
          <p:nvPr/>
        </p:nvPicPr>
        <p:blipFill>
          <a:blip r:embed="rId3"/>
          <a:stretch>
            <a:fillRect/>
          </a:stretch>
        </p:blipFill>
        <p:spPr>
          <a:xfrm>
            <a:off x="5280666" y="1288854"/>
            <a:ext cx="2194750" cy="4755292"/>
          </a:xfrm>
          <a:prstGeom prst="rect">
            <a:avLst/>
          </a:prstGeom>
        </p:spPr>
      </p:pic>
      <p:sp>
        <p:nvSpPr>
          <p:cNvPr id="2" name="TextBox 1">
            <a:extLst>
              <a:ext uri="{FF2B5EF4-FFF2-40B4-BE49-F238E27FC236}">
                <a16:creationId xmlns:a16="http://schemas.microsoft.com/office/drawing/2014/main" id="{58263C55-6D96-4128-8EC2-9458EA855EC5}"/>
              </a:ext>
            </a:extLst>
          </p:cNvPr>
          <p:cNvSpPr txBox="1"/>
          <p:nvPr/>
        </p:nvSpPr>
        <p:spPr>
          <a:xfrm>
            <a:off x="517378" y="5314121"/>
            <a:ext cx="670055"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FF0000"/>
                </a:solidFill>
              </a:rPr>
              <a:t>Seg 4</a:t>
            </a:r>
            <a:endParaRPr lang="en-DE" sz="2000" dirty="0" err="1">
              <a:solidFill>
                <a:srgbClr val="FF0000"/>
              </a:solidFill>
            </a:endParaRPr>
          </a:p>
        </p:txBody>
      </p:sp>
      <p:sp>
        <p:nvSpPr>
          <p:cNvPr id="11" name="TextBox 10">
            <a:extLst>
              <a:ext uri="{FF2B5EF4-FFF2-40B4-BE49-F238E27FC236}">
                <a16:creationId xmlns:a16="http://schemas.microsoft.com/office/drawing/2014/main" id="{F3E8F4A6-91A0-4078-932E-EAD6795B810E}"/>
              </a:ext>
            </a:extLst>
          </p:cNvPr>
          <p:cNvSpPr txBox="1"/>
          <p:nvPr/>
        </p:nvSpPr>
        <p:spPr>
          <a:xfrm>
            <a:off x="2122982" y="5315822"/>
            <a:ext cx="670055"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FF0000"/>
                </a:solidFill>
              </a:rPr>
              <a:t>Seg 5</a:t>
            </a:r>
            <a:endParaRPr lang="en-DE" sz="2000" dirty="0" err="1">
              <a:solidFill>
                <a:srgbClr val="FF0000"/>
              </a:solidFill>
            </a:endParaRPr>
          </a:p>
        </p:txBody>
      </p:sp>
      <p:sp>
        <p:nvSpPr>
          <p:cNvPr id="12" name="TextBox 11">
            <a:extLst>
              <a:ext uri="{FF2B5EF4-FFF2-40B4-BE49-F238E27FC236}">
                <a16:creationId xmlns:a16="http://schemas.microsoft.com/office/drawing/2014/main" id="{16228237-A345-4D4C-9382-EEAE8C9408B9}"/>
              </a:ext>
            </a:extLst>
          </p:cNvPr>
          <p:cNvSpPr txBox="1"/>
          <p:nvPr/>
        </p:nvSpPr>
        <p:spPr>
          <a:xfrm>
            <a:off x="3595839" y="5166644"/>
            <a:ext cx="670055"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FF0000"/>
                </a:solidFill>
              </a:rPr>
              <a:t>Seg 6</a:t>
            </a:r>
            <a:endParaRPr lang="en-DE" sz="2000" dirty="0" err="1">
              <a:solidFill>
                <a:srgbClr val="FF0000"/>
              </a:solidFill>
            </a:endParaRPr>
          </a:p>
        </p:txBody>
      </p:sp>
      <p:sp>
        <p:nvSpPr>
          <p:cNvPr id="13" name="TextBox 12">
            <a:extLst>
              <a:ext uri="{FF2B5EF4-FFF2-40B4-BE49-F238E27FC236}">
                <a16:creationId xmlns:a16="http://schemas.microsoft.com/office/drawing/2014/main" id="{87AB7BAD-7DC7-47E3-B7F6-F13F7E5A4275}"/>
              </a:ext>
            </a:extLst>
          </p:cNvPr>
          <p:cNvSpPr txBox="1"/>
          <p:nvPr/>
        </p:nvSpPr>
        <p:spPr>
          <a:xfrm>
            <a:off x="6004245" y="4884941"/>
            <a:ext cx="670055"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FF0000"/>
                </a:solidFill>
              </a:rPr>
              <a:t>Seg 7</a:t>
            </a:r>
            <a:endParaRPr lang="en-DE" sz="2000" dirty="0" err="1">
              <a:solidFill>
                <a:srgbClr val="FF0000"/>
              </a:solidFill>
            </a:endParaRPr>
          </a:p>
        </p:txBody>
      </p:sp>
      <p:grpSp>
        <p:nvGrpSpPr>
          <p:cNvPr id="17" name="Group 16">
            <a:extLst>
              <a:ext uri="{FF2B5EF4-FFF2-40B4-BE49-F238E27FC236}">
                <a16:creationId xmlns:a16="http://schemas.microsoft.com/office/drawing/2014/main" id="{C14FE391-AC98-4913-8E38-707DE973B97E}"/>
              </a:ext>
            </a:extLst>
          </p:cNvPr>
          <p:cNvGrpSpPr/>
          <p:nvPr/>
        </p:nvGrpSpPr>
        <p:grpSpPr>
          <a:xfrm>
            <a:off x="7679352" y="1679227"/>
            <a:ext cx="2017951" cy="4188315"/>
            <a:chOff x="7679352" y="1679227"/>
            <a:chExt cx="2017951" cy="4188315"/>
          </a:xfrm>
        </p:grpSpPr>
        <p:pic>
          <p:nvPicPr>
            <p:cNvPr id="9" name="Picture 8">
              <a:extLst>
                <a:ext uri="{FF2B5EF4-FFF2-40B4-BE49-F238E27FC236}">
                  <a16:creationId xmlns:a16="http://schemas.microsoft.com/office/drawing/2014/main" id="{D7D87AF1-E4E6-493D-B4C3-A6D4DB6E550A}"/>
                </a:ext>
              </a:extLst>
            </p:cNvPr>
            <p:cNvPicPr>
              <a:picLocks noChangeAspect="1"/>
            </p:cNvPicPr>
            <p:nvPr/>
          </p:nvPicPr>
          <p:blipFill>
            <a:blip r:embed="rId4"/>
            <a:stretch>
              <a:fillRect/>
            </a:stretch>
          </p:blipFill>
          <p:spPr>
            <a:xfrm>
              <a:off x="7679352" y="1679227"/>
              <a:ext cx="2017951" cy="4188315"/>
            </a:xfrm>
            <a:prstGeom prst="rect">
              <a:avLst/>
            </a:prstGeom>
          </p:spPr>
        </p:pic>
        <p:sp>
          <p:nvSpPr>
            <p:cNvPr id="14" name="TextBox 13">
              <a:extLst>
                <a:ext uri="{FF2B5EF4-FFF2-40B4-BE49-F238E27FC236}">
                  <a16:creationId xmlns:a16="http://schemas.microsoft.com/office/drawing/2014/main" id="{B4FEDC1B-6C99-420C-A04C-B3FF5655193C}"/>
                </a:ext>
              </a:extLst>
            </p:cNvPr>
            <p:cNvSpPr txBox="1"/>
            <p:nvPr/>
          </p:nvSpPr>
          <p:spPr>
            <a:xfrm>
              <a:off x="8345836" y="4884941"/>
              <a:ext cx="812723"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FF0000"/>
                  </a:solidFill>
                </a:rPr>
                <a:t>Seg 13</a:t>
              </a:r>
              <a:endParaRPr lang="en-DE" sz="2000" dirty="0" err="1">
                <a:solidFill>
                  <a:srgbClr val="FF0000"/>
                </a:solidFill>
              </a:endParaRPr>
            </a:p>
          </p:txBody>
        </p:sp>
      </p:grpSp>
      <p:grpSp>
        <p:nvGrpSpPr>
          <p:cNvPr id="16" name="Group 15">
            <a:extLst>
              <a:ext uri="{FF2B5EF4-FFF2-40B4-BE49-F238E27FC236}">
                <a16:creationId xmlns:a16="http://schemas.microsoft.com/office/drawing/2014/main" id="{6A09E528-CB52-41F3-860A-F9F4883636B9}"/>
              </a:ext>
            </a:extLst>
          </p:cNvPr>
          <p:cNvGrpSpPr/>
          <p:nvPr/>
        </p:nvGrpSpPr>
        <p:grpSpPr>
          <a:xfrm>
            <a:off x="7666503" y="2298410"/>
            <a:ext cx="2017951" cy="2331922"/>
            <a:chOff x="7666503" y="2298410"/>
            <a:chExt cx="2017951" cy="2331922"/>
          </a:xfrm>
        </p:grpSpPr>
        <p:pic>
          <p:nvPicPr>
            <p:cNvPr id="10" name="Picture 9">
              <a:extLst>
                <a:ext uri="{FF2B5EF4-FFF2-40B4-BE49-F238E27FC236}">
                  <a16:creationId xmlns:a16="http://schemas.microsoft.com/office/drawing/2014/main" id="{FA265547-4AE0-42E4-B9FC-10BE56B3421F}"/>
                </a:ext>
              </a:extLst>
            </p:cNvPr>
            <p:cNvPicPr>
              <a:picLocks noChangeAspect="1"/>
            </p:cNvPicPr>
            <p:nvPr/>
          </p:nvPicPr>
          <p:blipFill rotWithShape="1">
            <a:blip r:embed="rId5"/>
            <a:srcRect l="14075"/>
            <a:stretch/>
          </p:blipFill>
          <p:spPr>
            <a:xfrm>
              <a:off x="7666503" y="2298410"/>
              <a:ext cx="2017951" cy="2331922"/>
            </a:xfrm>
            <a:prstGeom prst="rect">
              <a:avLst/>
            </a:prstGeom>
          </p:spPr>
        </p:pic>
        <p:sp>
          <p:nvSpPr>
            <p:cNvPr id="15" name="TextBox 14">
              <a:extLst>
                <a:ext uri="{FF2B5EF4-FFF2-40B4-BE49-F238E27FC236}">
                  <a16:creationId xmlns:a16="http://schemas.microsoft.com/office/drawing/2014/main" id="{6BFE8F38-6A7B-40F0-8FBC-DEFE4D14298F}"/>
                </a:ext>
              </a:extLst>
            </p:cNvPr>
            <p:cNvSpPr txBox="1"/>
            <p:nvPr/>
          </p:nvSpPr>
          <p:spPr>
            <a:xfrm>
              <a:off x="7687385" y="4219185"/>
              <a:ext cx="812723"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FF0000"/>
                  </a:solidFill>
                </a:rPr>
                <a:t>Seg 13</a:t>
              </a:r>
              <a:endParaRPr lang="en-DE" sz="2000" dirty="0" err="1">
                <a:solidFill>
                  <a:srgbClr val="FF0000"/>
                </a:solidFill>
              </a:endParaRPr>
            </a:p>
          </p:txBody>
        </p:sp>
      </p:grpSp>
    </p:spTree>
    <p:extLst>
      <p:ext uri="{BB962C8B-B14F-4D97-AF65-F5344CB8AC3E}">
        <p14:creationId xmlns:p14="http://schemas.microsoft.com/office/powerpoint/2010/main" val="419079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713288-77E8-4EEE-8C20-B9C015CEF5A7}"/>
              </a:ext>
            </a:extLst>
          </p:cNvPr>
          <p:cNvSpPr>
            <a:spLocks noGrp="1"/>
          </p:cNvSpPr>
          <p:nvPr>
            <p:ph sz="quarter" idx="13"/>
          </p:nvPr>
        </p:nvSpPr>
        <p:spPr>
          <a:xfrm>
            <a:off x="392674" y="1516958"/>
            <a:ext cx="2549308" cy="4499526"/>
          </a:xfrm>
        </p:spPr>
        <p:txBody>
          <a:bodyPr>
            <a:noAutofit/>
          </a:bodyPr>
          <a:lstStyle/>
          <a:p>
            <a:pPr marL="285750" indent="-285750">
              <a:spcBef>
                <a:spcPts val="1200"/>
              </a:spcBef>
              <a:buFont typeface="Arial" panose="020B0604020202020204" pitchFamily="34" charset="0"/>
              <a:buChar char="•"/>
            </a:pPr>
            <a:r>
              <a:rPr lang="en-US" sz="1800" b="0" dirty="0"/>
              <a:t>Gratings in Seg7 and Seg13 manufactured out of W1.4901 steel</a:t>
            </a:r>
          </a:p>
          <a:p>
            <a:pPr marL="285750" indent="-285750">
              <a:spcBef>
                <a:spcPts val="1200"/>
              </a:spcBef>
              <a:buFont typeface="Arial" panose="020B0604020202020204" pitchFamily="34" charset="0"/>
              <a:buChar char="•"/>
            </a:pPr>
            <a:r>
              <a:rPr lang="en-US" sz="1800" b="0" dirty="0"/>
              <a:t>Coating necessary to increase reflectivity</a:t>
            </a:r>
          </a:p>
          <a:p>
            <a:pPr marL="285750" indent="-285750">
              <a:spcBef>
                <a:spcPts val="1200"/>
              </a:spcBef>
              <a:buFont typeface="Arial" panose="020B0604020202020204" pitchFamily="34" charset="0"/>
              <a:buChar char="•"/>
            </a:pPr>
            <a:r>
              <a:rPr lang="en-US" sz="1800" b="0" dirty="0"/>
              <a:t>Thin tungsten coating </a:t>
            </a:r>
            <a:r>
              <a:rPr lang="el-GR" sz="1800" b="0" dirty="0"/>
              <a:t>~</a:t>
            </a:r>
            <a:r>
              <a:rPr lang="en-US" sz="1800" b="0" dirty="0"/>
              <a:t> 10 µm using Mo interlayer</a:t>
            </a:r>
          </a:p>
          <a:p>
            <a:pPr marL="285750" indent="-285750">
              <a:spcBef>
                <a:spcPts val="1200"/>
              </a:spcBef>
              <a:buFont typeface="Arial" panose="020B0604020202020204" pitchFamily="34" charset="0"/>
              <a:buChar char="•"/>
            </a:pPr>
            <a:r>
              <a:rPr lang="en-US" sz="1800" b="0" dirty="0"/>
              <a:t>Technique newly developed by INFLPR, </a:t>
            </a:r>
            <a:r>
              <a:rPr lang="en-US" sz="1800" b="0" dirty="0" err="1"/>
              <a:t>Magurele</a:t>
            </a:r>
            <a:r>
              <a:rPr lang="en-US" sz="1800" b="0" dirty="0"/>
              <a:t>, Romania</a:t>
            </a:r>
          </a:p>
        </p:txBody>
      </p:sp>
      <p:sp>
        <p:nvSpPr>
          <p:cNvPr id="3" name="Title 2">
            <a:extLst>
              <a:ext uri="{FF2B5EF4-FFF2-40B4-BE49-F238E27FC236}">
                <a16:creationId xmlns:a16="http://schemas.microsoft.com/office/drawing/2014/main" id="{494EC8BE-8172-4689-8071-D9D67998F287}"/>
              </a:ext>
            </a:extLst>
          </p:cNvPr>
          <p:cNvSpPr>
            <a:spLocks noGrp="1"/>
          </p:cNvSpPr>
          <p:nvPr>
            <p:ph type="title"/>
          </p:nvPr>
        </p:nvSpPr>
        <p:spPr/>
        <p:txBody>
          <a:bodyPr/>
          <a:lstStyle/>
          <a:p>
            <a:r>
              <a:rPr lang="en-US" sz="2000" dirty="0"/>
              <a:t>Tungsten coating of W1.4901 steel </a:t>
            </a:r>
            <a:endParaRPr lang="en-DE" sz="2000" dirty="0"/>
          </a:p>
        </p:txBody>
      </p:sp>
      <p:sp>
        <p:nvSpPr>
          <p:cNvPr id="4" name="Date Placeholder 3">
            <a:extLst>
              <a:ext uri="{FF2B5EF4-FFF2-40B4-BE49-F238E27FC236}">
                <a16:creationId xmlns:a16="http://schemas.microsoft.com/office/drawing/2014/main" id="{EBDD51DC-251E-4F19-BCC7-9E69007FD8C4}"/>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5277D908-1926-4CF1-A8A3-4BC764B29B04}"/>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02929D0F-A188-4C9F-BFF2-6E6E349B23CC}"/>
              </a:ext>
            </a:extLst>
          </p:cNvPr>
          <p:cNvSpPr>
            <a:spLocks noGrp="1"/>
          </p:cNvSpPr>
          <p:nvPr>
            <p:ph type="sldNum" sz="quarter" idx="16"/>
          </p:nvPr>
        </p:nvSpPr>
        <p:spPr/>
        <p:txBody>
          <a:bodyPr/>
          <a:lstStyle/>
          <a:p>
            <a:fld id="{ECE691D0-CC49-4FC7-9C4D-6112B0CB3A76}" type="slidenum">
              <a:rPr lang="de-DE" smtClean="0"/>
              <a:pPr/>
              <a:t>6</a:t>
            </a:fld>
            <a:endParaRPr lang="de-DE" dirty="0"/>
          </a:p>
        </p:txBody>
      </p:sp>
      <p:graphicFrame>
        <p:nvGraphicFramePr>
          <p:cNvPr id="7" name="Object 6">
            <a:extLst>
              <a:ext uri="{FF2B5EF4-FFF2-40B4-BE49-F238E27FC236}">
                <a16:creationId xmlns:a16="http://schemas.microsoft.com/office/drawing/2014/main" id="{BFEB3EDF-7EEC-4E4D-8984-DB75BACC3287}"/>
              </a:ext>
            </a:extLst>
          </p:cNvPr>
          <p:cNvGraphicFramePr>
            <a:graphicFrameLocks noChangeAspect="1"/>
          </p:cNvGraphicFramePr>
          <p:nvPr>
            <p:extLst>
              <p:ext uri="{D42A27DB-BD31-4B8C-83A1-F6EECF244321}">
                <p14:modId xmlns:p14="http://schemas.microsoft.com/office/powerpoint/2010/main" val="926764148"/>
              </p:ext>
            </p:extLst>
          </p:nvPr>
        </p:nvGraphicFramePr>
        <p:xfrm>
          <a:off x="2805935" y="1272898"/>
          <a:ext cx="7035102" cy="5479538"/>
        </p:xfrm>
        <a:graphic>
          <a:graphicData uri="http://schemas.openxmlformats.org/presentationml/2006/ole">
            <mc:AlternateContent xmlns:mc="http://schemas.openxmlformats.org/markup-compatibility/2006">
              <mc:Choice xmlns:v="urn:schemas-microsoft-com:vml" Requires="v">
                <p:oleObj spid="_x0000_s21578" r:id="rId3" imgW="30587400" imgH="23824080" progId="Origin50.Graph">
                  <p:embed/>
                </p:oleObj>
              </mc:Choice>
              <mc:Fallback>
                <p:oleObj r:id="rId3" imgW="30587400" imgH="23824080" progId="Origin50.Graph">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5935" y="1272898"/>
                        <a:ext cx="7035102" cy="5479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a:extLst>
              <a:ext uri="{FF2B5EF4-FFF2-40B4-BE49-F238E27FC236}">
                <a16:creationId xmlns:a16="http://schemas.microsoft.com/office/drawing/2014/main" id="{12AD9A69-7817-40B6-A7D9-5A2FE2244B25}"/>
              </a:ext>
            </a:extLst>
          </p:cNvPr>
          <p:cNvPicPr>
            <a:picLocks noChangeAspect="1"/>
          </p:cNvPicPr>
          <p:nvPr/>
        </p:nvPicPr>
        <p:blipFill>
          <a:blip r:embed="rId5"/>
          <a:stretch>
            <a:fillRect/>
          </a:stretch>
        </p:blipFill>
        <p:spPr>
          <a:xfrm>
            <a:off x="6738164" y="223201"/>
            <a:ext cx="902286" cy="1274174"/>
          </a:xfrm>
          <a:prstGeom prst="rect">
            <a:avLst/>
          </a:prstGeom>
        </p:spPr>
      </p:pic>
    </p:spTree>
    <p:extLst>
      <p:ext uri="{BB962C8B-B14F-4D97-AF65-F5344CB8AC3E}">
        <p14:creationId xmlns:p14="http://schemas.microsoft.com/office/powerpoint/2010/main" val="4077303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3131BB0-8D85-4DF5-BEAB-82B717B08141}"/>
              </a:ext>
            </a:extLst>
          </p:cNvPr>
          <p:cNvPicPr>
            <a:picLocks noGrp="1" noChangeAspect="1"/>
          </p:cNvPicPr>
          <p:nvPr>
            <p:ph sz="quarter" idx="13"/>
          </p:nvPr>
        </p:nvPicPr>
        <p:blipFill rotWithShape="1">
          <a:blip r:embed="rId2"/>
          <a:srcRect l="49472" r="9501"/>
          <a:stretch/>
        </p:blipFill>
        <p:spPr>
          <a:xfrm>
            <a:off x="498690" y="1390091"/>
            <a:ext cx="3316490" cy="4713923"/>
          </a:xfrm>
        </p:spPr>
      </p:pic>
      <p:sp>
        <p:nvSpPr>
          <p:cNvPr id="3" name="Title 2">
            <a:extLst>
              <a:ext uri="{FF2B5EF4-FFF2-40B4-BE49-F238E27FC236}">
                <a16:creationId xmlns:a16="http://schemas.microsoft.com/office/drawing/2014/main" id="{1772876E-A1C6-41ED-BA31-425AB615C357}"/>
              </a:ext>
            </a:extLst>
          </p:cNvPr>
          <p:cNvSpPr>
            <a:spLocks noGrp="1"/>
          </p:cNvSpPr>
          <p:nvPr>
            <p:ph type="title"/>
          </p:nvPr>
        </p:nvSpPr>
        <p:spPr>
          <a:xfrm>
            <a:off x="564953" y="441325"/>
            <a:ext cx="7780883" cy="539336"/>
          </a:xfrm>
        </p:spPr>
        <p:txBody>
          <a:bodyPr/>
          <a:lstStyle/>
          <a:p>
            <a:r>
              <a:rPr lang="en-US" sz="2500" dirty="0"/>
              <a:t>Thermocouple measurement, reflecting gratings</a:t>
            </a:r>
            <a:endParaRPr lang="en-DE" sz="2500" dirty="0"/>
          </a:p>
        </p:txBody>
      </p:sp>
      <p:sp>
        <p:nvSpPr>
          <p:cNvPr id="4" name="Date Placeholder 3">
            <a:extLst>
              <a:ext uri="{FF2B5EF4-FFF2-40B4-BE49-F238E27FC236}">
                <a16:creationId xmlns:a16="http://schemas.microsoft.com/office/drawing/2014/main" id="{02B9B2D8-732D-48DF-9DC5-31BE326B3081}"/>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420C7158-4ACA-45FB-A1BA-416165B74BF4}"/>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E7AA98E2-E7FE-4014-B68E-45CB08C77774}"/>
              </a:ext>
            </a:extLst>
          </p:cNvPr>
          <p:cNvSpPr>
            <a:spLocks noGrp="1"/>
          </p:cNvSpPr>
          <p:nvPr>
            <p:ph type="sldNum" sz="quarter" idx="16"/>
          </p:nvPr>
        </p:nvSpPr>
        <p:spPr/>
        <p:txBody>
          <a:bodyPr/>
          <a:lstStyle/>
          <a:p>
            <a:fld id="{ECE691D0-CC49-4FC7-9C4D-6112B0CB3A76}" type="slidenum">
              <a:rPr lang="de-DE" smtClean="0"/>
              <a:pPr/>
              <a:t>7</a:t>
            </a:fld>
            <a:endParaRPr lang="de-DE" dirty="0"/>
          </a:p>
        </p:txBody>
      </p:sp>
      <p:sp>
        <p:nvSpPr>
          <p:cNvPr id="9" name="TextBox 8">
            <a:extLst>
              <a:ext uri="{FF2B5EF4-FFF2-40B4-BE49-F238E27FC236}">
                <a16:creationId xmlns:a16="http://schemas.microsoft.com/office/drawing/2014/main" id="{8F0937D2-59B8-47A7-81B3-E680D4F50EFF}"/>
              </a:ext>
            </a:extLst>
          </p:cNvPr>
          <p:cNvSpPr txBox="1"/>
          <p:nvPr/>
        </p:nvSpPr>
        <p:spPr>
          <a:xfrm>
            <a:off x="4349378" y="1136650"/>
            <a:ext cx="4174541" cy="3556743"/>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dirty="0"/>
              <a:t>Idea:  flush-mounted thermocouple</a:t>
            </a:r>
          </a:p>
          <a:p>
            <a:pPr marL="180000" indent="-180000" algn="l">
              <a:lnSpc>
                <a:spcPts val="2300"/>
              </a:lnSpc>
              <a:spcBef>
                <a:spcPts val="1150"/>
              </a:spcBef>
              <a:buFont typeface="Arial" panose="020B0604020202020204" pitchFamily="34" charset="0"/>
              <a:buChar char="•"/>
            </a:pPr>
            <a:endParaRPr lang="en-US" dirty="0"/>
          </a:p>
          <a:p>
            <a:pPr marL="180000" indent="-180000" algn="l">
              <a:lnSpc>
                <a:spcPts val="2300"/>
              </a:lnSpc>
              <a:spcBef>
                <a:spcPts val="1150"/>
              </a:spcBef>
              <a:buFont typeface="Arial" panose="020B0604020202020204" pitchFamily="34" charset="0"/>
              <a:buChar char="•"/>
            </a:pPr>
            <a:endParaRPr lang="en-US" dirty="0"/>
          </a:p>
          <a:p>
            <a:pPr marL="180000" indent="-180000" algn="l">
              <a:lnSpc>
                <a:spcPts val="2300"/>
              </a:lnSpc>
              <a:spcBef>
                <a:spcPts val="1150"/>
              </a:spcBef>
              <a:buFont typeface="Arial" panose="020B0604020202020204" pitchFamily="34" charset="0"/>
              <a:buChar char="•"/>
            </a:pPr>
            <a:endParaRPr lang="en-US" dirty="0"/>
          </a:p>
          <a:p>
            <a:pPr marL="180000" indent="-180000" algn="l">
              <a:lnSpc>
                <a:spcPts val="2300"/>
              </a:lnSpc>
              <a:spcBef>
                <a:spcPts val="1150"/>
              </a:spcBef>
              <a:buFont typeface="Arial" panose="020B0604020202020204" pitchFamily="34" charset="0"/>
              <a:buChar char="•"/>
            </a:pPr>
            <a:endParaRPr lang="en-US" dirty="0"/>
          </a:p>
          <a:p>
            <a:pPr marL="180000" indent="-180000" algn="l">
              <a:lnSpc>
                <a:spcPts val="2300"/>
              </a:lnSpc>
              <a:spcBef>
                <a:spcPts val="1150"/>
              </a:spcBef>
              <a:buFont typeface="Arial" panose="020B0604020202020204" pitchFamily="34" charset="0"/>
              <a:buChar char="•"/>
            </a:pPr>
            <a:r>
              <a:rPr lang="en-US" dirty="0"/>
              <a:t>Borehole diameter 0.5 mm</a:t>
            </a:r>
          </a:p>
          <a:p>
            <a:pPr marL="180000" indent="-180000" algn="l">
              <a:lnSpc>
                <a:spcPts val="2300"/>
              </a:lnSpc>
              <a:spcBef>
                <a:spcPts val="1150"/>
              </a:spcBef>
              <a:buFont typeface="Arial" panose="020B0604020202020204" pitchFamily="34" charset="0"/>
              <a:buChar char="•"/>
            </a:pPr>
            <a:r>
              <a:rPr lang="en-US" dirty="0"/>
              <a:t>Thermocouple, outer diameter  250 µm</a:t>
            </a:r>
            <a:br>
              <a:rPr lang="en-US" dirty="0"/>
            </a:br>
            <a:r>
              <a:rPr lang="en-US" dirty="0"/>
              <a:t>Type K, </a:t>
            </a:r>
            <a:r>
              <a:rPr lang="en-US" dirty="0" err="1"/>
              <a:t>NiCr</a:t>
            </a:r>
            <a:r>
              <a:rPr lang="en-US" dirty="0"/>
              <a:t>-Ni,  </a:t>
            </a:r>
            <a:r>
              <a:rPr lang="en-US" dirty="0" err="1"/>
              <a:t>T</a:t>
            </a:r>
            <a:r>
              <a:rPr lang="en-US" baseline="-25000" dirty="0" err="1"/>
              <a:t>max</a:t>
            </a:r>
            <a:r>
              <a:rPr lang="en-US" dirty="0"/>
              <a:t> 1300 ºC</a:t>
            </a:r>
            <a:br>
              <a:rPr lang="en-US" dirty="0"/>
            </a:br>
            <a:r>
              <a:rPr lang="en-US" dirty="0"/>
              <a:t>sensitivity  40.96 µV / K</a:t>
            </a:r>
            <a:endParaRPr lang="en-DE" dirty="0" err="1"/>
          </a:p>
        </p:txBody>
      </p:sp>
      <p:pic>
        <p:nvPicPr>
          <p:cNvPr id="35" name="Picture 34">
            <a:extLst>
              <a:ext uri="{FF2B5EF4-FFF2-40B4-BE49-F238E27FC236}">
                <a16:creationId xmlns:a16="http://schemas.microsoft.com/office/drawing/2014/main" id="{CE8E0586-2C26-48FE-A5AF-AF5213F5E432}"/>
              </a:ext>
            </a:extLst>
          </p:cNvPr>
          <p:cNvPicPr>
            <a:picLocks noChangeAspect="1"/>
          </p:cNvPicPr>
          <p:nvPr/>
        </p:nvPicPr>
        <p:blipFill>
          <a:blip r:embed="rId3"/>
          <a:stretch>
            <a:fillRect/>
          </a:stretch>
        </p:blipFill>
        <p:spPr>
          <a:xfrm rot="10800000">
            <a:off x="7642388" y="4598416"/>
            <a:ext cx="1806792" cy="1028002"/>
          </a:xfrm>
          <a:prstGeom prst="rect">
            <a:avLst/>
          </a:prstGeom>
        </p:spPr>
      </p:pic>
      <p:grpSp>
        <p:nvGrpSpPr>
          <p:cNvPr id="7" name="Group 6">
            <a:extLst>
              <a:ext uri="{FF2B5EF4-FFF2-40B4-BE49-F238E27FC236}">
                <a16:creationId xmlns:a16="http://schemas.microsoft.com/office/drawing/2014/main" id="{74DF98B3-80A5-4D06-892F-9035B3453B2F}"/>
              </a:ext>
            </a:extLst>
          </p:cNvPr>
          <p:cNvGrpSpPr/>
          <p:nvPr/>
        </p:nvGrpSpPr>
        <p:grpSpPr>
          <a:xfrm>
            <a:off x="4614418" y="1566659"/>
            <a:ext cx="5017960" cy="4507857"/>
            <a:chOff x="4468646" y="1566659"/>
            <a:chExt cx="5017960" cy="4507857"/>
          </a:xfrm>
        </p:grpSpPr>
        <p:grpSp>
          <p:nvGrpSpPr>
            <p:cNvPr id="27" name="Group 26">
              <a:extLst>
                <a:ext uri="{FF2B5EF4-FFF2-40B4-BE49-F238E27FC236}">
                  <a16:creationId xmlns:a16="http://schemas.microsoft.com/office/drawing/2014/main" id="{EC0D7DA0-94A6-404C-B709-DF8D533CE7FB}"/>
                </a:ext>
              </a:extLst>
            </p:cNvPr>
            <p:cNvGrpSpPr/>
            <p:nvPr/>
          </p:nvGrpSpPr>
          <p:grpSpPr>
            <a:xfrm>
              <a:off x="6493562" y="1993766"/>
              <a:ext cx="2743013" cy="791729"/>
              <a:chOff x="5181600" y="1914255"/>
              <a:chExt cx="2743013" cy="791729"/>
            </a:xfrm>
          </p:grpSpPr>
          <p:sp>
            <p:nvSpPr>
              <p:cNvPr id="10" name="Rectangle 9">
                <a:extLst>
                  <a:ext uri="{FF2B5EF4-FFF2-40B4-BE49-F238E27FC236}">
                    <a16:creationId xmlns:a16="http://schemas.microsoft.com/office/drawing/2014/main" id="{2669ED82-CB3E-45CF-8263-C80576F6F2B7}"/>
                  </a:ext>
                </a:extLst>
              </p:cNvPr>
              <p:cNvSpPr/>
              <p:nvPr/>
            </p:nvSpPr>
            <p:spPr>
              <a:xfrm>
                <a:off x="5181600" y="1914255"/>
                <a:ext cx="590550" cy="306567"/>
              </a:xfrm>
              <a:prstGeom prst="rect">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22" name="Rectangle 21">
                <a:extLst>
                  <a:ext uri="{FF2B5EF4-FFF2-40B4-BE49-F238E27FC236}">
                    <a16:creationId xmlns:a16="http://schemas.microsoft.com/office/drawing/2014/main" id="{A758359C-0AC5-43B9-B8F1-51DE51782D41}"/>
                  </a:ext>
                </a:extLst>
              </p:cNvPr>
              <p:cNvSpPr/>
              <p:nvPr/>
            </p:nvSpPr>
            <p:spPr>
              <a:xfrm>
                <a:off x="5181600" y="2399417"/>
                <a:ext cx="590550" cy="306567"/>
              </a:xfrm>
              <a:prstGeom prst="rect">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cxnSp>
            <p:nvCxnSpPr>
              <p:cNvPr id="24" name="Straight Connector 23">
                <a:extLst>
                  <a:ext uri="{FF2B5EF4-FFF2-40B4-BE49-F238E27FC236}">
                    <a16:creationId xmlns:a16="http://schemas.microsoft.com/office/drawing/2014/main" id="{8891A9C1-FEF3-4B94-BCFB-95D1BA88A875}"/>
                  </a:ext>
                </a:extLst>
              </p:cNvPr>
              <p:cNvCxnSpPr/>
              <p:nvPr/>
            </p:nvCxnSpPr>
            <p:spPr>
              <a:xfrm>
                <a:off x="5181600" y="2309813"/>
                <a:ext cx="842963" cy="0"/>
              </a:xfrm>
              <a:prstGeom prst="line">
                <a:avLst/>
              </a:prstGeom>
              <a:ln w="2540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785A7438-C86F-4CCD-BE92-62952AD195C2}"/>
                  </a:ext>
                </a:extLst>
              </p:cNvPr>
              <p:cNvSpPr/>
              <p:nvPr/>
            </p:nvSpPr>
            <p:spPr>
              <a:xfrm>
                <a:off x="6022181" y="2220209"/>
                <a:ext cx="895350" cy="179208"/>
              </a:xfrm>
              <a:prstGeom prst="roundRect">
                <a:avLst/>
              </a:prstGeom>
              <a:solidFill>
                <a:srgbClr val="A7A7A8"/>
              </a:solidFill>
              <a:ln w="19050" cmpd="sng">
                <a:solidFill>
                  <a:schemeClr val="accent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26" name="Rectangle 25">
                <a:extLst>
                  <a:ext uri="{FF2B5EF4-FFF2-40B4-BE49-F238E27FC236}">
                    <a16:creationId xmlns:a16="http://schemas.microsoft.com/office/drawing/2014/main" id="{699CEC9C-784E-439E-BA13-86ED0E3D0632}"/>
                  </a:ext>
                </a:extLst>
              </p:cNvPr>
              <p:cNvSpPr/>
              <p:nvPr/>
            </p:nvSpPr>
            <p:spPr>
              <a:xfrm>
                <a:off x="6917531" y="2278925"/>
                <a:ext cx="1007082" cy="61775"/>
              </a:xfrm>
              <a:prstGeom prst="rect">
                <a:avLst/>
              </a:prstGeom>
              <a:solidFill>
                <a:srgbClr val="92D05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grpSp>
        <p:sp>
          <p:nvSpPr>
            <p:cNvPr id="29" name="TextBox 28">
              <a:extLst>
                <a:ext uri="{FF2B5EF4-FFF2-40B4-BE49-F238E27FC236}">
                  <a16:creationId xmlns:a16="http://schemas.microsoft.com/office/drawing/2014/main" id="{746C0671-ABC3-4B41-BED9-38AC2E7AC2E3}"/>
                </a:ext>
              </a:extLst>
            </p:cNvPr>
            <p:cNvSpPr txBox="1"/>
            <p:nvPr/>
          </p:nvSpPr>
          <p:spPr>
            <a:xfrm>
              <a:off x="6493562" y="1566659"/>
              <a:ext cx="1815548" cy="267894"/>
            </a:xfrm>
            <a:prstGeom prst="rect">
              <a:avLst/>
            </a:prstGeom>
            <a:noFill/>
          </p:spPr>
          <p:txBody>
            <a:bodyPr wrap="square" lIns="0" tIns="0" rIns="0" bIns="0" rtlCol="0" anchor="t" anchorCtr="0">
              <a:spAutoFit/>
            </a:bodyPr>
            <a:lstStyle/>
            <a:p>
              <a:pPr algn="l">
                <a:lnSpc>
                  <a:spcPts val="2300"/>
                </a:lnSpc>
                <a:spcBef>
                  <a:spcPts val="1150"/>
                </a:spcBef>
              </a:pPr>
              <a:r>
                <a:rPr lang="en-US" sz="1600" i="1" dirty="0"/>
                <a:t>Side view of the tile</a:t>
              </a:r>
              <a:endParaRPr lang="en-DE" sz="1600" i="1" dirty="0" err="1"/>
            </a:p>
          </p:txBody>
        </p:sp>
        <p:sp>
          <p:nvSpPr>
            <p:cNvPr id="31" name="TextBox 30">
              <a:extLst>
                <a:ext uri="{FF2B5EF4-FFF2-40B4-BE49-F238E27FC236}">
                  <a16:creationId xmlns:a16="http://schemas.microsoft.com/office/drawing/2014/main" id="{2D48D137-654B-4DDE-923A-EE627DC095A5}"/>
                </a:ext>
              </a:extLst>
            </p:cNvPr>
            <p:cNvSpPr txBox="1"/>
            <p:nvPr/>
          </p:nvSpPr>
          <p:spPr>
            <a:xfrm>
              <a:off x="8479524" y="2449254"/>
              <a:ext cx="1007082" cy="267894"/>
            </a:xfrm>
            <a:prstGeom prst="rect">
              <a:avLst/>
            </a:prstGeom>
            <a:noFill/>
          </p:spPr>
          <p:txBody>
            <a:bodyPr wrap="square" lIns="0" tIns="0" rIns="0" bIns="0" rtlCol="0" anchor="t" anchorCtr="0">
              <a:spAutoFit/>
            </a:bodyPr>
            <a:lstStyle/>
            <a:p>
              <a:pPr algn="l">
                <a:lnSpc>
                  <a:spcPts val="2300"/>
                </a:lnSpc>
                <a:spcBef>
                  <a:spcPts val="1150"/>
                </a:spcBef>
              </a:pPr>
              <a:r>
                <a:rPr lang="en-US" sz="1600" i="1" dirty="0"/>
                <a:t>cable</a:t>
              </a:r>
              <a:endParaRPr lang="en-DE" sz="1600" i="1" dirty="0" err="1"/>
            </a:p>
          </p:txBody>
        </p:sp>
        <p:sp>
          <p:nvSpPr>
            <p:cNvPr id="33" name="TextBox 32">
              <a:extLst>
                <a:ext uri="{FF2B5EF4-FFF2-40B4-BE49-F238E27FC236}">
                  <a16:creationId xmlns:a16="http://schemas.microsoft.com/office/drawing/2014/main" id="{D57F9C81-323A-4578-B98B-C2BB99DF3448}"/>
                </a:ext>
              </a:extLst>
            </p:cNvPr>
            <p:cNvSpPr txBox="1"/>
            <p:nvPr/>
          </p:nvSpPr>
          <p:spPr>
            <a:xfrm>
              <a:off x="4468646" y="1834553"/>
              <a:ext cx="1815548" cy="1011687"/>
            </a:xfrm>
            <a:prstGeom prst="rect">
              <a:avLst/>
            </a:prstGeom>
            <a:noFill/>
          </p:spPr>
          <p:txBody>
            <a:bodyPr wrap="square" lIns="0" tIns="0" rIns="0" bIns="0" rtlCol="0" anchor="t" anchorCtr="0">
              <a:spAutoFit/>
            </a:bodyPr>
            <a:lstStyle/>
            <a:p>
              <a:pPr algn="l">
                <a:lnSpc>
                  <a:spcPts val="2300"/>
                </a:lnSpc>
                <a:spcBef>
                  <a:spcPts val="1150"/>
                </a:spcBef>
              </a:pPr>
              <a:r>
                <a:rPr lang="en-US" sz="1600" i="1" dirty="0"/>
                <a:t>Plasma facing side</a:t>
              </a:r>
            </a:p>
            <a:p>
              <a:pPr algn="l">
                <a:lnSpc>
                  <a:spcPts val="2300"/>
                </a:lnSpc>
                <a:spcBef>
                  <a:spcPts val="1150"/>
                </a:spcBef>
              </a:pPr>
              <a:r>
                <a:rPr lang="en-US" sz="1600" i="1" dirty="0"/>
                <a:t>Incoming</a:t>
              </a:r>
              <a:br>
                <a:rPr lang="en-US" sz="1600" i="1" dirty="0"/>
              </a:br>
              <a:r>
                <a:rPr lang="en-US" sz="1600" i="1" dirty="0"/>
                <a:t>mm-wave power</a:t>
              </a:r>
              <a:endParaRPr lang="en-DE" sz="1600" i="1" dirty="0" err="1"/>
            </a:p>
          </p:txBody>
        </p:sp>
        <p:sp>
          <p:nvSpPr>
            <p:cNvPr id="34" name="Arrow: Right 33">
              <a:extLst>
                <a:ext uri="{FF2B5EF4-FFF2-40B4-BE49-F238E27FC236}">
                  <a16:creationId xmlns:a16="http://schemas.microsoft.com/office/drawing/2014/main" id="{DC6EDC8F-6387-4539-AF55-F10E68E4D154}"/>
                </a:ext>
              </a:extLst>
            </p:cNvPr>
            <p:cNvSpPr/>
            <p:nvPr/>
          </p:nvSpPr>
          <p:spPr>
            <a:xfrm>
              <a:off x="5579123" y="2242144"/>
              <a:ext cx="546031" cy="284454"/>
            </a:xfrm>
            <a:prstGeom prst="rightArrow">
              <a:avLst/>
            </a:prstGeom>
            <a:noFill/>
            <a:ln w="254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36" name="TextBox 35">
              <a:extLst>
                <a:ext uri="{FF2B5EF4-FFF2-40B4-BE49-F238E27FC236}">
                  <a16:creationId xmlns:a16="http://schemas.microsoft.com/office/drawing/2014/main" id="{0E5E3B64-6A3A-4D17-B61B-14EFADC5725E}"/>
                </a:ext>
              </a:extLst>
            </p:cNvPr>
            <p:cNvSpPr txBox="1"/>
            <p:nvPr/>
          </p:nvSpPr>
          <p:spPr>
            <a:xfrm>
              <a:off x="4468646" y="5511670"/>
              <a:ext cx="3086156" cy="562846"/>
            </a:xfrm>
            <a:prstGeom prst="rect">
              <a:avLst/>
            </a:prstGeom>
            <a:noFill/>
          </p:spPr>
          <p:txBody>
            <a:bodyPr wrap="square" lIns="0" tIns="0" rIns="0" bIns="0" rtlCol="0" anchor="t" anchorCtr="0">
              <a:spAutoFit/>
            </a:bodyPr>
            <a:lstStyle/>
            <a:p>
              <a:pPr algn="l">
                <a:lnSpc>
                  <a:spcPts val="2300"/>
                </a:lnSpc>
                <a:spcBef>
                  <a:spcPts val="1150"/>
                </a:spcBef>
              </a:pPr>
              <a:r>
                <a:rPr lang="en-US" sz="1600" i="1" dirty="0" err="1"/>
                <a:t>Roessel</a:t>
              </a:r>
              <a:r>
                <a:rPr lang="en-US" sz="1600" i="1" dirty="0"/>
                <a:t> </a:t>
              </a:r>
              <a:r>
                <a:rPr lang="en-US" sz="1600" i="1" dirty="0" err="1"/>
                <a:t>Messtechnik</a:t>
              </a:r>
              <a:r>
                <a:rPr lang="en-US" sz="1600" i="1" dirty="0"/>
                <a:t> GmbH,</a:t>
              </a:r>
              <a:br>
                <a:rPr lang="en-US" sz="1600" i="1" dirty="0"/>
              </a:br>
              <a:r>
                <a:rPr lang="en-US" sz="1600" i="1" dirty="0"/>
                <a:t>PI 071  Mantel-</a:t>
              </a:r>
              <a:r>
                <a:rPr lang="en-US" sz="1600" i="1" dirty="0" err="1"/>
                <a:t>Thermoelemente</a:t>
              </a:r>
              <a:endParaRPr lang="en-DE" sz="1600" i="1" dirty="0" err="1"/>
            </a:p>
          </p:txBody>
        </p:sp>
      </p:grpSp>
      <p:cxnSp>
        <p:nvCxnSpPr>
          <p:cNvPr id="39" name="Straight Arrow Connector 38">
            <a:extLst>
              <a:ext uri="{FF2B5EF4-FFF2-40B4-BE49-F238E27FC236}">
                <a16:creationId xmlns:a16="http://schemas.microsoft.com/office/drawing/2014/main" id="{11999424-B7E4-48FC-8DFA-0B4370C53ABB}"/>
              </a:ext>
            </a:extLst>
          </p:cNvPr>
          <p:cNvCxnSpPr/>
          <p:nvPr/>
        </p:nvCxnSpPr>
        <p:spPr>
          <a:xfrm flipV="1">
            <a:off x="8295858" y="5569263"/>
            <a:ext cx="0" cy="512594"/>
          </a:xfrm>
          <a:prstGeom prst="straightConnector1">
            <a:avLst/>
          </a:prstGeom>
          <a:ln w="25400" cmpd="sng">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FA90967-AEAE-40CA-AC3F-95C23B9815D4}"/>
              </a:ext>
            </a:extLst>
          </p:cNvPr>
          <p:cNvCxnSpPr/>
          <p:nvPr/>
        </p:nvCxnSpPr>
        <p:spPr>
          <a:xfrm flipV="1">
            <a:off x="8311350" y="4174900"/>
            <a:ext cx="0" cy="512594"/>
          </a:xfrm>
          <a:prstGeom prst="straightConnector1">
            <a:avLst/>
          </a:prstGeom>
          <a:ln w="25400" cmpd="sng">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38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EAD53C-9997-482F-A1C9-31CA33F51AF4}"/>
              </a:ext>
            </a:extLst>
          </p:cNvPr>
          <p:cNvPicPr>
            <a:picLocks noChangeAspect="1"/>
          </p:cNvPicPr>
          <p:nvPr/>
        </p:nvPicPr>
        <p:blipFill>
          <a:blip r:embed="rId2"/>
          <a:stretch>
            <a:fillRect/>
          </a:stretch>
        </p:blipFill>
        <p:spPr>
          <a:xfrm>
            <a:off x="361052" y="1146400"/>
            <a:ext cx="5353057" cy="4622388"/>
          </a:xfrm>
          <a:prstGeom prst="rect">
            <a:avLst/>
          </a:prstGeom>
        </p:spPr>
      </p:pic>
      <p:sp>
        <p:nvSpPr>
          <p:cNvPr id="3" name="Title 2">
            <a:extLst>
              <a:ext uri="{FF2B5EF4-FFF2-40B4-BE49-F238E27FC236}">
                <a16:creationId xmlns:a16="http://schemas.microsoft.com/office/drawing/2014/main" id="{267F09E8-6128-4C75-BDE1-2CEFA583C07D}"/>
              </a:ext>
            </a:extLst>
          </p:cNvPr>
          <p:cNvSpPr>
            <a:spLocks noGrp="1"/>
          </p:cNvSpPr>
          <p:nvPr>
            <p:ph type="title"/>
          </p:nvPr>
        </p:nvSpPr>
        <p:spPr>
          <a:xfrm>
            <a:off x="564953" y="441325"/>
            <a:ext cx="7780883" cy="367058"/>
          </a:xfrm>
        </p:spPr>
        <p:txBody>
          <a:bodyPr/>
          <a:lstStyle/>
          <a:p>
            <a:r>
              <a:rPr lang="en-US" sz="2000" dirty="0"/>
              <a:t>Thermocouple mount - assembly</a:t>
            </a:r>
            <a:endParaRPr lang="en-DE" sz="2000" dirty="0"/>
          </a:p>
        </p:txBody>
      </p:sp>
      <p:sp>
        <p:nvSpPr>
          <p:cNvPr id="4" name="Date Placeholder 3">
            <a:extLst>
              <a:ext uri="{FF2B5EF4-FFF2-40B4-BE49-F238E27FC236}">
                <a16:creationId xmlns:a16="http://schemas.microsoft.com/office/drawing/2014/main" id="{A33E3250-60EE-43D1-AF34-4E2FD6162373}"/>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FB476D2A-1E2B-4BF5-B986-0CE210125D0F}"/>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7B96122F-78CB-484C-827E-BF6BD3FA9702}"/>
              </a:ext>
            </a:extLst>
          </p:cNvPr>
          <p:cNvSpPr>
            <a:spLocks noGrp="1"/>
          </p:cNvSpPr>
          <p:nvPr>
            <p:ph type="sldNum" sz="quarter" idx="16"/>
          </p:nvPr>
        </p:nvSpPr>
        <p:spPr/>
        <p:txBody>
          <a:bodyPr/>
          <a:lstStyle/>
          <a:p>
            <a:fld id="{ECE691D0-CC49-4FC7-9C4D-6112B0CB3A76}" type="slidenum">
              <a:rPr lang="de-DE" smtClean="0"/>
              <a:pPr/>
              <a:t>8</a:t>
            </a:fld>
            <a:endParaRPr lang="de-DE" dirty="0"/>
          </a:p>
        </p:txBody>
      </p:sp>
      <p:pic>
        <p:nvPicPr>
          <p:cNvPr id="7" name="Picture 6">
            <a:extLst>
              <a:ext uri="{FF2B5EF4-FFF2-40B4-BE49-F238E27FC236}">
                <a16:creationId xmlns:a16="http://schemas.microsoft.com/office/drawing/2014/main" id="{E55109CA-4E21-4552-ACC4-00B59106F4DC}"/>
              </a:ext>
            </a:extLst>
          </p:cNvPr>
          <p:cNvPicPr>
            <a:picLocks noChangeAspect="1"/>
          </p:cNvPicPr>
          <p:nvPr/>
        </p:nvPicPr>
        <p:blipFill>
          <a:blip r:embed="rId3"/>
          <a:stretch>
            <a:fillRect/>
          </a:stretch>
        </p:blipFill>
        <p:spPr>
          <a:xfrm>
            <a:off x="5977259" y="1146400"/>
            <a:ext cx="3567689" cy="2724417"/>
          </a:xfrm>
          <a:prstGeom prst="rect">
            <a:avLst/>
          </a:prstGeom>
        </p:spPr>
      </p:pic>
      <p:sp>
        <p:nvSpPr>
          <p:cNvPr id="9" name="TextBox 8">
            <a:extLst>
              <a:ext uri="{FF2B5EF4-FFF2-40B4-BE49-F238E27FC236}">
                <a16:creationId xmlns:a16="http://schemas.microsoft.com/office/drawing/2014/main" id="{709FF9D9-F080-493E-A222-908B647093D3}"/>
              </a:ext>
            </a:extLst>
          </p:cNvPr>
          <p:cNvSpPr txBox="1"/>
          <p:nvPr/>
        </p:nvSpPr>
        <p:spPr>
          <a:xfrm>
            <a:off x="6096000" y="4209243"/>
            <a:ext cx="3448948" cy="1601592"/>
          </a:xfrm>
          <a:prstGeom prst="rect">
            <a:avLst/>
          </a:prstGeom>
          <a:noFill/>
        </p:spPr>
        <p:txBody>
          <a:bodyPr wrap="square" lIns="0" tIns="0" rIns="0" bIns="0" rtlCol="0" anchor="t" anchorCtr="0">
            <a:spAutoFit/>
          </a:bodyPr>
          <a:lstStyle/>
          <a:p>
            <a:pPr marL="180000" indent="-180000" algn="l">
              <a:lnSpc>
                <a:spcPts val="2300"/>
              </a:lnSpc>
              <a:spcBef>
                <a:spcPts val="600"/>
              </a:spcBef>
              <a:buFont typeface="Arial" panose="020B0604020202020204" pitchFamily="34" charset="0"/>
              <a:buChar char="•"/>
            </a:pPr>
            <a:r>
              <a:rPr lang="en-US" sz="1600" dirty="0"/>
              <a:t>Ensure flush-mount</a:t>
            </a:r>
          </a:p>
          <a:p>
            <a:pPr marL="180000" indent="-180000" algn="l">
              <a:lnSpc>
                <a:spcPts val="2300"/>
              </a:lnSpc>
              <a:spcBef>
                <a:spcPts val="600"/>
              </a:spcBef>
              <a:buFont typeface="Arial" panose="020B0604020202020204" pitchFamily="34" charset="0"/>
              <a:buChar char="•"/>
            </a:pPr>
            <a:r>
              <a:rPr lang="en-US" sz="1600" dirty="0"/>
              <a:t>Optimized design: cable channels built-in into the tile</a:t>
            </a:r>
          </a:p>
          <a:p>
            <a:pPr marL="180000" indent="-180000" algn="l">
              <a:lnSpc>
                <a:spcPts val="2300"/>
              </a:lnSpc>
              <a:spcBef>
                <a:spcPts val="600"/>
              </a:spcBef>
              <a:buFont typeface="Arial" panose="020B0604020202020204" pitchFamily="34" charset="0"/>
              <a:buChar char="•"/>
            </a:pPr>
            <a:r>
              <a:rPr lang="en-US" sz="1600" dirty="0"/>
              <a:t>Additional cable shielding by flexible metal tube</a:t>
            </a:r>
            <a:endParaRPr lang="en-DE" sz="1600" dirty="0" err="1"/>
          </a:p>
        </p:txBody>
      </p:sp>
      <p:sp>
        <p:nvSpPr>
          <p:cNvPr id="10" name="TextBox 9">
            <a:extLst>
              <a:ext uri="{FF2B5EF4-FFF2-40B4-BE49-F238E27FC236}">
                <a16:creationId xmlns:a16="http://schemas.microsoft.com/office/drawing/2014/main" id="{836C8129-079F-4C17-95EF-3F5CB91A9A4A}"/>
              </a:ext>
            </a:extLst>
          </p:cNvPr>
          <p:cNvSpPr txBox="1"/>
          <p:nvPr/>
        </p:nvSpPr>
        <p:spPr>
          <a:xfrm>
            <a:off x="361052" y="6080109"/>
            <a:ext cx="6347263" cy="273793"/>
          </a:xfrm>
          <a:prstGeom prst="rect">
            <a:avLst/>
          </a:prstGeom>
          <a:noFill/>
        </p:spPr>
        <p:txBody>
          <a:bodyPr wrap="square" lIns="0" tIns="0" rIns="0" bIns="0" rtlCol="0" anchor="t" anchorCtr="0">
            <a:spAutoFit/>
          </a:bodyPr>
          <a:lstStyle/>
          <a:p>
            <a:pPr algn="l">
              <a:lnSpc>
                <a:spcPts val="2300"/>
              </a:lnSpc>
              <a:spcBef>
                <a:spcPts val="1150"/>
              </a:spcBef>
            </a:pPr>
            <a:r>
              <a:rPr lang="en-US" i="1" dirty="0"/>
              <a:t>Acknowledgement:   H. Sch</a:t>
            </a:r>
            <a:r>
              <a:rPr lang="en-GB" i="1" dirty="0" err="1"/>
              <a:t>ütz</a:t>
            </a:r>
            <a:r>
              <a:rPr lang="en-GB" i="1" dirty="0"/>
              <a:t> for careful mechanical work</a:t>
            </a:r>
            <a:endParaRPr lang="en-DE" i="1" dirty="0" err="1"/>
          </a:p>
        </p:txBody>
      </p:sp>
    </p:spTree>
    <p:extLst>
      <p:ext uri="{BB962C8B-B14F-4D97-AF65-F5344CB8AC3E}">
        <p14:creationId xmlns:p14="http://schemas.microsoft.com/office/powerpoint/2010/main" val="4285776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76BD3-2206-46FB-8CA5-67392987846C}"/>
              </a:ext>
            </a:extLst>
          </p:cNvPr>
          <p:cNvSpPr>
            <a:spLocks noGrp="1"/>
          </p:cNvSpPr>
          <p:nvPr>
            <p:ph type="title"/>
          </p:nvPr>
        </p:nvSpPr>
        <p:spPr>
          <a:xfrm>
            <a:off x="591457" y="441325"/>
            <a:ext cx="7780883" cy="473075"/>
          </a:xfrm>
        </p:spPr>
        <p:txBody>
          <a:bodyPr/>
          <a:lstStyle/>
          <a:p>
            <a:r>
              <a:rPr lang="en-US" sz="2000" dirty="0"/>
              <a:t>Thermocouple mount - finish</a:t>
            </a:r>
            <a:endParaRPr lang="en-DE" sz="2000" dirty="0"/>
          </a:p>
        </p:txBody>
      </p:sp>
      <p:sp>
        <p:nvSpPr>
          <p:cNvPr id="4" name="Date Placeholder 3">
            <a:extLst>
              <a:ext uri="{FF2B5EF4-FFF2-40B4-BE49-F238E27FC236}">
                <a16:creationId xmlns:a16="http://schemas.microsoft.com/office/drawing/2014/main" id="{7ABC8662-0C05-445E-984A-D670A6122A85}"/>
              </a:ext>
            </a:extLst>
          </p:cNvPr>
          <p:cNvSpPr>
            <a:spLocks noGrp="1"/>
          </p:cNvSpPr>
          <p:nvPr>
            <p:ph type="dt" sz="half" idx="14"/>
          </p:nvPr>
        </p:nvSpPr>
        <p:spPr/>
        <p:txBody>
          <a:bodyPr/>
          <a:lstStyle/>
          <a:p>
            <a:r>
              <a:rPr lang="en-DE"/>
              <a:t>Reduced single pass absorption ASDEX Upgrade</a:t>
            </a:r>
            <a:endParaRPr lang="de-DE" dirty="0"/>
          </a:p>
        </p:txBody>
      </p:sp>
      <p:sp>
        <p:nvSpPr>
          <p:cNvPr id="5" name="Footer Placeholder 4">
            <a:extLst>
              <a:ext uri="{FF2B5EF4-FFF2-40B4-BE49-F238E27FC236}">
                <a16:creationId xmlns:a16="http://schemas.microsoft.com/office/drawing/2014/main" id="{576854D3-70D4-4F38-9F2B-C170A5845D91}"/>
              </a:ext>
            </a:extLst>
          </p:cNvPr>
          <p:cNvSpPr>
            <a:spLocks noGrp="1"/>
          </p:cNvSpPr>
          <p:nvPr>
            <p:ph type="ftr" sz="quarter" idx="15"/>
          </p:nvPr>
        </p:nvSpPr>
        <p:spPr/>
        <p:txBody>
          <a:bodyPr/>
          <a:lstStyle/>
          <a:p>
            <a:r>
              <a:rPr lang="de-DE"/>
              <a:t>Max-Planck-Institut für Plasmaphysik | Schubert M. | 2022-06-21</a:t>
            </a:r>
            <a:endParaRPr lang="de-DE" dirty="0"/>
          </a:p>
        </p:txBody>
      </p:sp>
      <p:sp>
        <p:nvSpPr>
          <p:cNvPr id="6" name="Slide Number Placeholder 5">
            <a:extLst>
              <a:ext uri="{FF2B5EF4-FFF2-40B4-BE49-F238E27FC236}">
                <a16:creationId xmlns:a16="http://schemas.microsoft.com/office/drawing/2014/main" id="{A6DA5A3C-31D2-4E4B-BC13-2CBDDF007FA6}"/>
              </a:ext>
            </a:extLst>
          </p:cNvPr>
          <p:cNvSpPr>
            <a:spLocks noGrp="1"/>
          </p:cNvSpPr>
          <p:nvPr>
            <p:ph type="sldNum" sz="quarter" idx="16"/>
          </p:nvPr>
        </p:nvSpPr>
        <p:spPr/>
        <p:txBody>
          <a:bodyPr/>
          <a:lstStyle/>
          <a:p>
            <a:fld id="{ECE691D0-CC49-4FC7-9C4D-6112B0CB3A76}" type="slidenum">
              <a:rPr lang="de-DE" smtClean="0"/>
              <a:pPr/>
              <a:t>9</a:t>
            </a:fld>
            <a:endParaRPr lang="de-DE" dirty="0"/>
          </a:p>
        </p:txBody>
      </p:sp>
      <p:pic>
        <p:nvPicPr>
          <p:cNvPr id="7" name="Picture 6">
            <a:extLst>
              <a:ext uri="{FF2B5EF4-FFF2-40B4-BE49-F238E27FC236}">
                <a16:creationId xmlns:a16="http://schemas.microsoft.com/office/drawing/2014/main" id="{15C5D771-B390-4E88-BBD6-967A92390083}"/>
              </a:ext>
            </a:extLst>
          </p:cNvPr>
          <p:cNvPicPr>
            <a:picLocks noChangeAspect="1"/>
          </p:cNvPicPr>
          <p:nvPr/>
        </p:nvPicPr>
        <p:blipFill>
          <a:blip r:embed="rId2"/>
          <a:stretch>
            <a:fillRect/>
          </a:stretch>
        </p:blipFill>
        <p:spPr>
          <a:xfrm>
            <a:off x="275620" y="914400"/>
            <a:ext cx="6068180" cy="5280508"/>
          </a:xfrm>
          <a:prstGeom prst="rect">
            <a:avLst/>
          </a:prstGeom>
        </p:spPr>
      </p:pic>
      <p:grpSp>
        <p:nvGrpSpPr>
          <p:cNvPr id="11" name="Group 10">
            <a:extLst>
              <a:ext uri="{FF2B5EF4-FFF2-40B4-BE49-F238E27FC236}">
                <a16:creationId xmlns:a16="http://schemas.microsoft.com/office/drawing/2014/main" id="{B3D54F60-CBFD-4E70-9F6A-583C015B1CAE}"/>
              </a:ext>
            </a:extLst>
          </p:cNvPr>
          <p:cNvGrpSpPr/>
          <p:nvPr/>
        </p:nvGrpSpPr>
        <p:grpSpPr>
          <a:xfrm>
            <a:off x="3962400" y="2090866"/>
            <a:ext cx="5667980" cy="4104042"/>
            <a:chOff x="3962400" y="2090866"/>
            <a:chExt cx="5667980" cy="4104042"/>
          </a:xfrm>
        </p:grpSpPr>
        <p:pic>
          <p:nvPicPr>
            <p:cNvPr id="8" name="Picture 7">
              <a:extLst>
                <a:ext uri="{FF2B5EF4-FFF2-40B4-BE49-F238E27FC236}">
                  <a16:creationId xmlns:a16="http://schemas.microsoft.com/office/drawing/2014/main" id="{68EF7A9C-45FD-469F-86AC-F10B37FE9213}"/>
                </a:ext>
              </a:extLst>
            </p:cNvPr>
            <p:cNvPicPr>
              <a:picLocks noChangeAspect="1"/>
            </p:cNvPicPr>
            <p:nvPr/>
          </p:nvPicPr>
          <p:blipFill>
            <a:blip r:embed="rId3"/>
            <a:stretch>
              <a:fillRect/>
            </a:stretch>
          </p:blipFill>
          <p:spPr>
            <a:xfrm>
              <a:off x="6435799" y="2512605"/>
              <a:ext cx="3194581" cy="3682303"/>
            </a:xfrm>
            <a:prstGeom prst="rect">
              <a:avLst/>
            </a:prstGeom>
          </p:spPr>
        </p:pic>
        <p:sp>
          <p:nvSpPr>
            <p:cNvPr id="9" name="TextBox 8">
              <a:extLst>
                <a:ext uri="{FF2B5EF4-FFF2-40B4-BE49-F238E27FC236}">
                  <a16:creationId xmlns:a16="http://schemas.microsoft.com/office/drawing/2014/main" id="{53306B19-F214-4D65-991A-9391880E7DAE}"/>
                </a:ext>
              </a:extLst>
            </p:cNvPr>
            <p:cNvSpPr txBox="1"/>
            <p:nvPr/>
          </p:nvSpPr>
          <p:spPr>
            <a:xfrm>
              <a:off x="7120876" y="2090866"/>
              <a:ext cx="2502927" cy="273793"/>
            </a:xfrm>
            <a:prstGeom prst="rect">
              <a:avLst/>
            </a:prstGeom>
            <a:noFill/>
          </p:spPr>
          <p:txBody>
            <a:bodyPr wrap="square" lIns="0" tIns="0" rIns="0" bIns="0" rtlCol="0" anchor="t" anchorCtr="0">
              <a:spAutoFit/>
            </a:bodyPr>
            <a:lstStyle/>
            <a:p>
              <a:pPr algn="l">
                <a:lnSpc>
                  <a:spcPts val="2300"/>
                </a:lnSpc>
                <a:spcBef>
                  <a:spcPts val="1150"/>
                </a:spcBef>
              </a:pPr>
              <a:r>
                <a:rPr lang="en-US" i="1" dirty="0"/>
                <a:t>Microscope photo</a:t>
              </a:r>
              <a:endParaRPr lang="en-DE" i="1" dirty="0" err="1"/>
            </a:p>
          </p:txBody>
        </p:sp>
        <p:sp>
          <p:nvSpPr>
            <p:cNvPr id="10" name="Oval 9">
              <a:extLst>
                <a:ext uri="{FF2B5EF4-FFF2-40B4-BE49-F238E27FC236}">
                  <a16:creationId xmlns:a16="http://schemas.microsoft.com/office/drawing/2014/main" id="{691E2110-4041-45F4-8974-4DF28F80A039}"/>
                </a:ext>
              </a:extLst>
            </p:cNvPr>
            <p:cNvSpPr/>
            <p:nvPr/>
          </p:nvSpPr>
          <p:spPr>
            <a:xfrm>
              <a:off x="3962400" y="5274365"/>
              <a:ext cx="371061" cy="344557"/>
            </a:xfrm>
            <a:prstGeom prst="ellipse">
              <a:avLst/>
            </a:prstGeom>
            <a:noFill/>
            <a:ln w="28575"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grpSp>
    </p:spTree>
    <p:extLst>
      <p:ext uri="{BB962C8B-B14F-4D97-AF65-F5344CB8AC3E}">
        <p14:creationId xmlns:p14="http://schemas.microsoft.com/office/powerpoint/2010/main" val="31739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UG">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10.potx" id="{667EABBA-0B93-4CAA-84B5-FF797EAEADF7}" vid="{0C669899-741A-42C9-B16F-A5F22A70EF77}"/>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AUG 2022_Final_v10.potx" id="{667EABBA-0B93-4CAA-84B5-FF797EAEADF7}" vid="{4BE84A64-35A5-4387-BFD9-01DA0CAA6011}"/>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SlideTemplateAUG2022_Final_v9</Template>
  <TotalTime>864</TotalTime>
  <Words>1439</Words>
  <Application>Microsoft Office PowerPoint</Application>
  <PresentationFormat>A4 Paper (210x297 mm)</PresentationFormat>
  <Paragraphs>218</Paragraphs>
  <Slides>21</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2</vt:i4>
      </vt:variant>
      <vt:variant>
        <vt:lpstr>Slide Titles</vt:lpstr>
      </vt:variant>
      <vt:variant>
        <vt:i4>21</vt:i4>
      </vt:variant>
    </vt:vector>
  </HeadingPairs>
  <TitlesOfParts>
    <vt:vector size="31" baseType="lpstr">
      <vt:lpstr>.SF NS Symbols Regular</vt:lpstr>
      <vt:lpstr>Arial</vt:lpstr>
      <vt:lpstr>Arial Narrow</vt:lpstr>
      <vt:lpstr>Calibri</vt:lpstr>
      <vt:lpstr>Symbol</vt:lpstr>
      <vt:lpstr>Wingdings 3</vt:lpstr>
      <vt:lpstr>AUG</vt:lpstr>
      <vt:lpstr>IPP</vt:lpstr>
      <vt:lpstr>think-cell Folie</vt:lpstr>
      <vt:lpstr>Origin50.Graph</vt:lpstr>
      <vt:lpstr>Experiments with reduced single pass absorption at ASDEX Upgrade - instrumentation and applications  Martin Schubert, J. Stober, A. Herrmann, E. Grigore 1, W. Kasparek 2, C. Lechte 2, F. Monaco, B. Petzold, B. Plaum 2, E. Poli, C. Ruset 1, S. Vorbrugg, D. Wagner, ASDEX Upgrade Team 3</vt:lpstr>
      <vt:lpstr>Contents</vt:lpstr>
      <vt:lpstr>Two-pass scheme ASDEX Upgrade </vt:lpstr>
      <vt:lpstr>Inside the AUG vacuum vessel: ECRH Launchers</vt:lpstr>
      <vt:lpstr>Inside AUG vac vessel:  Heat Shield, reflecting gratings</vt:lpstr>
      <vt:lpstr>Tungsten coating of W1.4901 steel </vt:lpstr>
      <vt:lpstr>Thermocouple measurement, reflecting gratings</vt:lpstr>
      <vt:lpstr>Thermocouple mount - assembly</vt:lpstr>
      <vt:lpstr>Thermocouple mount - finish</vt:lpstr>
      <vt:lpstr>Data evaluation</vt:lpstr>
      <vt:lpstr>Signal and background – AUG #39747, Gyrotron #6</vt:lpstr>
      <vt:lpstr>Evaluation model</vt:lpstr>
      <vt:lpstr>Exemplary results – setup 1/3</vt:lpstr>
      <vt:lpstr>Exemplary results – setup 2/3</vt:lpstr>
      <vt:lpstr>Exemplary results – setup 3/3</vt:lpstr>
      <vt:lpstr>Calibration in empty vessel – AUG #39744</vt:lpstr>
      <vt:lpstr>Experiment on X-3 absorption AUG #39747 - overview</vt:lpstr>
      <vt:lpstr>Experiment on X-3 absorption AUG #39747 – geometry</vt:lpstr>
      <vt:lpstr>Experiment on X-3 absorption AUG #39747 – model result</vt:lpstr>
      <vt:lpstr>Monitoring O-2 shine-through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SchubertM_EC-21</dc:title>
  <dc:creator>Martin Schubert</dc:creator>
  <cp:lastModifiedBy>Martin Schubert</cp:lastModifiedBy>
  <cp:revision>100</cp:revision>
  <dcterms:created xsi:type="dcterms:W3CDTF">2022-06-13T07:16:32Z</dcterms:created>
  <dcterms:modified xsi:type="dcterms:W3CDTF">2022-06-18T15:46:08Z</dcterms:modified>
</cp:coreProperties>
</file>