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74" r:id="rId4"/>
    <p:sldId id="281" r:id="rId5"/>
    <p:sldId id="259" r:id="rId6"/>
    <p:sldId id="263" r:id="rId7"/>
    <p:sldId id="267" r:id="rId8"/>
    <p:sldId id="279" r:id="rId9"/>
    <p:sldId id="283" r:id="rId10"/>
    <p:sldId id="278" r:id="rId11"/>
    <p:sldId id="286" r:id="rId12"/>
    <p:sldId id="290" r:id="rId13"/>
    <p:sldId id="284" r:id="rId14"/>
    <p:sldId id="299" r:id="rId15"/>
    <p:sldId id="295" r:id="rId16"/>
    <p:sldId id="294" r:id="rId17"/>
    <p:sldId id="296" r:id="rId18"/>
    <p:sldId id="285" r:id="rId19"/>
    <p:sldId id="297" r:id="rId20"/>
    <p:sldId id="298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9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779F-0340-F344-85CF-9A78A437AAAE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BD73-9471-C94D-A58B-469C4F373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63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82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33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62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6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13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31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165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559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23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035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0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52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10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58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52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93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12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10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99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0D4A4-DEE6-ED41-9EBA-3310FCF7D96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1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739F5-9969-C149-9D0F-D3E55C4E2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AE9D10-A6B5-064E-9FF5-C60549BA0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2AC81B-FDC0-BE4D-9256-B19C48D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FEF784-0119-BD4A-A606-8E2D414F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B8E195-1215-734F-B2FC-A7FE49DE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BAD37-A40E-5C40-824C-2DC1DFE8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BCE84C-8AC6-254E-834F-F217B7D1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E73AB5-D42F-BB43-9933-D644FA16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6EE022-4CBD-1348-AFC2-32297585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A9AB4C-27DA-B243-A871-46F60CFD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93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C795BC-2F92-634A-AE87-95E2DF6D9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3C6060-86B5-4E41-B3CE-75143A95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1E8126-0D6F-AC4F-B28C-2DE5EA08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6E6172-D0DC-E045-AFAD-60760C1C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43BCA1-35E2-3844-A644-06FD9EB9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8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7FF9A-3F4D-0A41-AA56-E586762D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5B082D-0553-1A41-AB39-1833B08A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E34DE-B73C-1541-AFB0-0757C49E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96528-6A20-9345-9E69-3584F8BD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5AC2E-E6D6-4840-953F-35519643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9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F4976-8B69-FB49-A458-54467438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65078F-03A3-5E4C-836C-5926A778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FE853F-C8A2-E443-AFCC-5BE4D5D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16C87E-EEEA-DF4B-A006-581AA13E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669F3D-43CE-8540-B0C0-FEF8F759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1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A207D-D94F-4D48-B4FC-DDE37EA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A50FE-4CF0-754D-9B5A-22319371E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304BD-427E-FA4E-9E4F-49EEFA59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AD34EC-C12A-9A44-835D-37BE4307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8D31D7-5D56-6F41-89A2-93C37B64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FBFC58-D0EA-AD44-950B-1208D46F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2FAD7-422E-E54B-9B1C-CE06435B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62B75-68CB-424A-BB82-657E6264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0133C5-25F9-2745-AE8F-7E5B090A1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B32F70-1251-1843-8CA6-528E9AB2F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F36A5D-AB4B-E541-A7C2-60F9B7E81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605612-4DE2-BF4C-8651-8D2BEE42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5C082B-9028-F749-AA2A-39274423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ECDA4D-556A-DA40-B675-3C802B18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2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44BDC9-F20F-1E46-A37A-BB200E43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D4B77A-59B0-FC4C-8718-66B0EBBE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6C750B-0D03-9246-AA64-D59CB7EA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FFEA7-B2F3-AC42-8E82-1D0A428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47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D47E74-A1FE-8848-8101-2ADAC883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AD69E0-0863-8945-943A-35093524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B0CE0D-70B8-F84A-A4C1-F6E2343C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83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343E8F-7A8D-2F4D-9B60-5B397B13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060060-6FF3-A94D-8BA8-A94D67D46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173D65-E860-1A49-B746-8FDF3B0C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8FDD8B-0158-8C4C-84CB-2EAAE15D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4D90F1-874B-5F4E-A175-F32DD6ED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3BD42E-5413-164B-B831-4FE5616F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4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38681-3939-8247-A57C-93213D1C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5AB50A-8E47-4A46-9E77-4F97CCEE7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162137-09BB-3547-B1B3-991936ED5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B5FF73-6C6B-AF40-8934-85968DD2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C1921D-97DC-B049-B3A7-F3443E79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2FF880-5EB7-814C-93A7-2168BF61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8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C18A3C-8FB3-9046-B704-B5A09787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7A55A7-98F5-654F-9553-F4C89FAB5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322BEC-115D-4E49-A430-B141BD47A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8BC9-C133-CE44-B0C2-261946C1C38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BB9EEC-632A-404E-8936-B4B3F567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A43CE-8E91-1546-8CBA-56048FE21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8FB3-9596-7942-B500-9B24DD51B0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2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6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48.png"/><Relationship Id="rId5" Type="http://schemas.openxmlformats.org/officeDocument/2006/relationships/image" Target="../media/image67.png"/><Relationship Id="rId10" Type="http://schemas.openxmlformats.org/officeDocument/2006/relationships/image" Target="../media/image47.png"/><Relationship Id="rId4" Type="http://schemas.openxmlformats.org/officeDocument/2006/relationships/image" Target="../media/image66.png"/><Relationship Id="rId9" Type="http://schemas.openxmlformats.org/officeDocument/2006/relationships/image" Target="../media/image420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1.png"/><Relationship Id="rId9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3C397-DCA9-C049-9EA2-550908AB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025" y="2570304"/>
            <a:ext cx="9144000" cy="1202783"/>
          </a:xfrm>
        </p:spPr>
        <p:txBody>
          <a:bodyPr>
            <a:no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Evaluation of the O-X mode conversion rate of the finite width wave in two dimensional systems</a:t>
            </a:r>
            <a:endParaRPr lang="ja-JP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A72E440-1458-644E-905E-DE0AED0FC328}"/>
              </a:ext>
            </a:extLst>
          </p:cNvPr>
          <p:cNvCxnSpPr/>
          <p:nvPr/>
        </p:nvCxnSpPr>
        <p:spPr>
          <a:xfrm flipV="1">
            <a:off x="616678" y="4088829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9C145A-0C95-F147-98D7-BAF7AFA92630}"/>
              </a:ext>
            </a:extLst>
          </p:cNvPr>
          <p:cNvSpPr txBox="1"/>
          <p:nvPr/>
        </p:nvSpPr>
        <p:spPr>
          <a:xfrm>
            <a:off x="2238209" y="4452277"/>
            <a:ext cx="755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H. </a:t>
            </a:r>
            <a:r>
              <a:rPr lang="en-US" altLang="ja-JP" sz="2800" b="1" dirty="0" err="1"/>
              <a:t>Igami</a:t>
            </a:r>
            <a:r>
              <a:rPr lang="en-US" altLang="ja-JP" sz="2800" b="1" baseline="30000" dirty="0" err="1"/>
              <a:t>A</a:t>
            </a:r>
            <a:r>
              <a:rPr lang="en-US" altLang="ja-JP" sz="2800" b="1" dirty="0"/>
              <a:t>, A. Fukuyama </a:t>
            </a:r>
            <a:r>
              <a:rPr lang="en-US" altLang="ja-JP" sz="2800" b="1" baseline="30000" dirty="0"/>
              <a:t>B</a:t>
            </a:r>
            <a:r>
              <a:rPr lang="en-US" altLang="ja-JP" sz="2800" b="1" dirty="0"/>
              <a:t>, K. Nagasaki </a:t>
            </a:r>
            <a:r>
              <a:rPr lang="en-US" altLang="ja-JP" sz="2800" b="1" baseline="30000" dirty="0"/>
              <a:t>C</a:t>
            </a:r>
            <a:endParaRPr lang="ja-JP" altLang="ja-JP" sz="2800"/>
          </a:p>
          <a:p>
            <a:pPr algn="ctr"/>
            <a:r>
              <a:rPr lang="en-US" altLang="ja-JP" sz="2800" b="1" baseline="30000" dirty="0"/>
              <a:t>A</a:t>
            </a:r>
            <a:r>
              <a:rPr lang="en-US" altLang="ja-JP" sz="2800" b="1" i="1" dirty="0"/>
              <a:t>NIFS, </a:t>
            </a:r>
            <a:r>
              <a:rPr lang="en-US" altLang="ja-JP" sz="2800" b="1" baseline="30000" dirty="0"/>
              <a:t>B</a:t>
            </a:r>
            <a:r>
              <a:rPr lang="en-US" altLang="ja-JP" sz="2800" b="1" i="1" dirty="0"/>
              <a:t>GSE, Kyoto Univ., </a:t>
            </a:r>
            <a:r>
              <a:rPr lang="en-US" altLang="ja-JP" sz="2800" b="1" baseline="30000" dirty="0"/>
              <a:t>C</a:t>
            </a:r>
            <a:r>
              <a:rPr lang="en-US" altLang="ja-JP" sz="2800" b="1" i="1" dirty="0"/>
              <a:t>IAE, Kyoto Univ.</a:t>
            </a:r>
            <a:endParaRPr lang="ja-JP" altLang="ja-JP" sz="28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F180BF9-C90C-C94E-9774-420046F3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49" y="6113539"/>
            <a:ext cx="1408969" cy="6010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2A6657F-D1B3-FE44-AD7D-0ED55F34D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10" y="273881"/>
            <a:ext cx="799246" cy="6175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CC69D1D-11B9-8A42-92CF-325CC370E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19" y="349447"/>
            <a:ext cx="1018438" cy="58756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F5F900-F274-F147-8224-B812CDF0B280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</a:t>
            </a:r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9A1BBD-E8AD-7F41-9BEF-B700921E8841}"/>
              </a:ext>
            </a:extLst>
          </p:cNvPr>
          <p:cNvSpPr/>
          <p:nvPr/>
        </p:nvSpPr>
        <p:spPr>
          <a:xfrm>
            <a:off x="106124" y="170885"/>
            <a:ext cx="662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TimesNewRomanPS"/>
              </a:rPr>
              <a:t> 21</a:t>
            </a:r>
            <a:r>
              <a:rPr lang="en-US" altLang="ja-JP" sz="1600" b="1" baseline="30000" dirty="0">
                <a:latin typeface="TimesNewRomanPS"/>
              </a:rPr>
              <a:t>st</a:t>
            </a:r>
            <a:r>
              <a:rPr lang="en-US" altLang="ja-JP" sz="1600" b="1" dirty="0">
                <a:latin typeface="TimesNewRomanPS"/>
              </a:rPr>
              <a:t> JOINT WORKSHOP ON ELECTRON CYCLOTRON EMISSION (ECE) AND ELECTRON CYCLOTRON RESONANCE HEATING (ECRH), 20 - 24 June 2022, ITER Organization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8705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b="1" dirty="0">
                <a:latin typeface="Arial" charset="0"/>
                <a:ea typeface="Arial" charset="0"/>
                <a:cs typeface="Arial" charset="0"/>
              </a:rPr>
            </a:br>
            <a: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  <a:t>Poynting fluxes of various launching angle cases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グラフ&#10;&#10;中程度の精度で自動的に生成された説明">
            <a:extLst>
              <a:ext uri="{FF2B5EF4-FFF2-40B4-BE49-F238E27FC236}">
                <a16:creationId xmlns:a16="http://schemas.microsoft.com/office/drawing/2014/main" id="{08824954-00FF-5846-B3B7-F73A0B53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02" y="2094129"/>
            <a:ext cx="1816100" cy="2387600"/>
          </a:xfrm>
          <a:prstGeom prst="rect">
            <a:avLst/>
          </a:prstGeom>
        </p:spPr>
      </p:pic>
      <p:pic>
        <p:nvPicPr>
          <p:cNvPr id="38" name="図 37" descr="グラフ&#10;&#10;自動的に生成された説明">
            <a:extLst>
              <a:ext uri="{FF2B5EF4-FFF2-40B4-BE49-F238E27FC236}">
                <a16:creationId xmlns:a16="http://schemas.microsoft.com/office/drawing/2014/main" id="{41C3277B-208B-E946-8023-70E6BE143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46" y="2106829"/>
            <a:ext cx="2159000" cy="2387600"/>
          </a:xfrm>
          <a:prstGeom prst="rect">
            <a:avLst/>
          </a:prstGeom>
        </p:spPr>
      </p:pic>
      <p:pic>
        <p:nvPicPr>
          <p:cNvPr id="39" name="図 3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A77C0C4-924B-C74F-895A-7AB976A5E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946" y="2106829"/>
            <a:ext cx="1689100" cy="2387600"/>
          </a:xfrm>
          <a:prstGeom prst="rect">
            <a:avLst/>
          </a:prstGeom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8A1F58-E76B-EB4D-81AF-F41C1F5AB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46" y="2081429"/>
            <a:ext cx="2133600" cy="2400300"/>
          </a:xfrm>
          <a:prstGeom prst="rect">
            <a:avLst/>
          </a:prstGeom>
        </p:spPr>
      </p:pic>
      <p:pic>
        <p:nvPicPr>
          <p:cNvPr id="7" name="図 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8E94F663-5E10-874C-8DD3-A725562EB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537" y="2094129"/>
            <a:ext cx="1790700" cy="23876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D091C0F-AD43-AE47-AE2D-BB214E8464FA}"/>
              </a:ext>
            </a:extLst>
          </p:cNvPr>
          <p:cNvSpPr/>
          <p:nvPr/>
        </p:nvSpPr>
        <p:spPr>
          <a:xfrm>
            <a:off x="5699322" y="1629360"/>
            <a:ext cx="109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endParaRPr lang="ja-JP" altLang="en-US" sz="200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495E6D-6A3F-084B-ACA1-35EA652A754D}"/>
              </a:ext>
            </a:extLst>
          </p:cNvPr>
          <p:cNvSpPr/>
          <p:nvPr/>
        </p:nvSpPr>
        <p:spPr>
          <a:xfrm>
            <a:off x="7395890" y="1629360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-5deg. </a:t>
            </a:r>
            <a:endParaRPr lang="ja-JP" altLang="en-US" sz="200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C14FD3-122F-4E4E-8746-3B585930F077}"/>
              </a:ext>
            </a:extLst>
          </p:cNvPr>
          <p:cNvSpPr/>
          <p:nvPr/>
        </p:nvSpPr>
        <p:spPr>
          <a:xfrm>
            <a:off x="9410499" y="1629360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-10deg. </a:t>
            </a:r>
            <a:endParaRPr lang="ja-JP" altLang="en-US" sz="200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9795FFE-B017-7447-AC44-5CCB95B4C29E}"/>
              </a:ext>
            </a:extLst>
          </p:cNvPr>
          <p:cNvSpPr/>
          <p:nvPr/>
        </p:nvSpPr>
        <p:spPr>
          <a:xfrm>
            <a:off x="767046" y="1629360"/>
            <a:ext cx="217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+10deg. </a:t>
            </a:r>
            <a:endParaRPr lang="ja-JP" altLang="en-US" sz="200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A65ED2B-1FD1-6948-84DF-B564CD04F315}"/>
              </a:ext>
            </a:extLst>
          </p:cNvPr>
          <p:cNvSpPr/>
          <p:nvPr/>
        </p:nvSpPr>
        <p:spPr>
          <a:xfrm>
            <a:off x="3003632" y="1629360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0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0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+5deg. </a:t>
            </a:r>
            <a:endParaRPr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1BCCBC9-0C95-094F-BAFF-995A260F4857}"/>
                  </a:ext>
                </a:extLst>
              </p:cNvPr>
              <p:cNvSpPr/>
              <p:nvPr/>
            </p:nvSpPr>
            <p:spPr>
              <a:xfrm>
                <a:off x="999481" y="4478582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=0.15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1BCCBC9-0C95-094F-BAFF-995A260F4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81" y="4478582"/>
                <a:ext cx="1370888" cy="400110"/>
              </a:xfrm>
              <a:prstGeom prst="rect">
                <a:avLst/>
              </a:prstGeom>
              <a:blipFill>
                <a:blip r:embed="rId8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3A36D95-5182-374E-BB25-94918A30EE81}"/>
                  </a:ext>
                </a:extLst>
              </p:cNvPr>
              <p:cNvSpPr/>
              <p:nvPr/>
            </p:nvSpPr>
            <p:spPr>
              <a:xfrm>
                <a:off x="3236068" y="4506211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=0.46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3A36D95-5182-374E-BB25-94918A30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68" y="4506211"/>
                <a:ext cx="1370888" cy="400110"/>
              </a:xfrm>
              <a:prstGeom prst="rect">
                <a:avLst/>
              </a:prstGeom>
              <a:blipFill>
                <a:blip r:embed="rId9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EACBCE8-CEDB-AF4B-BB0F-DF57415EB9D0}"/>
                  </a:ext>
                </a:extLst>
              </p:cNvPr>
              <p:cNvSpPr/>
              <p:nvPr/>
            </p:nvSpPr>
            <p:spPr>
              <a:xfrm>
                <a:off x="5518928" y="4541960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=0.81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EACBCE8-CEDB-AF4B-BB0F-DF57415EB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28" y="4541960"/>
                <a:ext cx="1370888" cy="400110"/>
              </a:xfrm>
              <a:prstGeom prst="rect">
                <a:avLst/>
              </a:prstGeom>
              <a:blipFill>
                <a:blip r:embed="rId10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E63C1C1-DD79-CA48-8D2F-C19EE4FC3059}"/>
                  </a:ext>
                </a:extLst>
              </p:cNvPr>
              <p:cNvSpPr/>
              <p:nvPr/>
            </p:nvSpPr>
            <p:spPr>
              <a:xfrm>
                <a:off x="7535351" y="4535270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=0.46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E63C1C1-DD79-CA48-8D2F-C19EE4FC3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51" y="4535270"/>
                <a:ext cx="1370888" cy="400110"/>
              </a:xfrm>
              <a:prstGeom prst="rect">
                <a:avLst/>
              </a:prstGeom>
              <a:blipFill>
                <a:blip r:embed="rId11"/>
                <a:stretch>
                  <a:fillRect t="-6061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CC04947A-D647-EB49-BDEE-70B6CBE53257}"/>
                  </a:ext>
                </a:extLst>
              </p:cNvPr>
              <p:cNvSpPr/>
              <p:nvPr/>
            </p:nvSpPr>
            <p:spPr>
              <a:xfrm>
                <a:off x="9551774" y="4499004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=0.13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CC04947A-D647-EB49-BDEE-70B6CBE53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74" y="4499004"/>
                <a:ext cx="1370888" cy="400110"/>
              </a:xfrm>
              <a:prstGeom prst="rect">
                <a:avLst/>
              </a:prstGeom>
              <a:blipFill>
                <a:blip r:embed="rId1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B52133-6980-184A-B2CE-493976E4AEA9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P10</a:t>
            </a:r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52F255F-41D2-6446-BCBA-C0545B50D3BF}"/>
              </a:ext>
            </a:extLst>
          </p:cNvPr>
          <p:cNvSpPr/>
          <p:nvPr/>
        </p:nvSpPr>
        <p:spPr>
          <a:xfrm>
            <a:off x="757843" y="5033297"/>
            <a:ext cx="10378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Helvetica" pitchFamily="2" charset="0"/>
              </a:rPr>
              <a:t>The incident Gaussian like beam is focused on the plasma cutoff for each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A08C226-10ED-8845-B41B-A7C7FD16CF62}"/>
                  </a:ext>
                </a:extLst>
              </p:cNvPr>
              <p:cNvSpPr txBox="1"/>
              <p:nvPr/>
            </p:nvSpPr>
            <p:spPr>
              <a:xfrm>
                <a:off x="212245" y="5847741"/>
                <a:ext cx="7707050" cy="705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𝑏𝑛𝑑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000" i="1">
                          <a:latin typeface="Cambria Math" charset="0"/>
                        </a:rPr>
                        <m:t>=</m:t>
                      </m:r>
                      <m:r>
                        <a:rPr lang="en-US" altLang="ja-JP" sz="2000" i="1" smtClean="0">
                          <a:latin typeface="Cambria Math" charset="0"/>
                        </a:rPr>
                        <m:t>𝐸</m:t>
                      </m:r>
                      <m:r>
                        <a:rPr lang="en-US" altLang="ja-JP" sz="200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𝑏𝑛𝑑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𝑐𝑛𝑡</m:t>
                          </m:r>
                        </m:sub>
                      </m:sSub>
                      <m:r>
                        <a:rPr lang="en-US" altLang="ja-JP" sz="2000" i="1">
                          <a:latin typeface="Cambria Math" charset="0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ja-JP" sz="2000" i="1">
                          <a:latin typeface="Cambria Math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A08C226-10ED-8845-B41B-A7C7FD16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5" y="5847741"/>
                <a:ext cx="7707050" cy="705706"/>
              </a:xfrm>
              <a:prstGeom prst="rect">
                <a:avLst/>
              </a:prstGeom>
              <a:blipFill>
                <a:blip r:embed="rId13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9FB3D03-304A-D749-907D-7C17A969CFE5}"/>
                  </a:ext>
                </a:extLst>
              </p:cNvPr>
              <p:cNvSpPr txBox="1"/>
              <p:nvPr/>
            </p:nvSpPr>
            <p:spPr>
              <a:xfrm>
                <a:off x="7445415" y="5626294"/>
                <a:ext cx="3603643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9FB3D03-304A-D749-907D-7C17A969C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15" y="5626294"/>
                <a:ext cx="3603643" cy="372731"/>
              </a:xfrm>
              <a:prstGeom prst="rect">
                <a:avLst/>
              </a:prstGeom>
              <a:blipFill>
                <a:blip r:embed="rId14"/>
                <a:stretch>
                  <a:fillRect t="-116667" b="-20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979C14C-2120-5746-B073-1B18B58FFFD9}"/>
                  </a:ext>
                </a:extLst>
              </p:cNvPr>
              <p:cNvSpPr txBox="1"/>
              <p:nvPr/>
            </p:nvSpPr>
            <p:spPr>
              <a:xfrm>
                <a:off x="7354769" y="6109413"/>
                <a:ext cx="2922727" cy="527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979C14C-2120-5746-B073-1B18B58FF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69" y="6109413"/>
                <a:ext cx="2922727" cy="527260"/>
              </a:xfrm>
              <a:prstGeom prst="rect">
                <a:avLst/>
              </a:prstGeom>
              <a:blipFill>
                <a:blip r:embed="rId1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C01173-DAD8-FF4A-AAC2-F5996182B9F8}"/>
                  </a:ext>
                </a:extLst>
              </p:cNvPr>
              <p:cNvSpPr txBox="1"/>
              <p:nvPr/>
            </p:nvSpPr>
            <p:spPr>
              <a:xfrm>
                <a:off x="9148439" y="6260584"/>
                <a:ext cx="3548445" cy="33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altLang="ja-JP" sz="200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𝑐𝑛𝑡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C01173-DAD8-FF4A-AAC2-F5996182B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39" y="6260584"/>
                <a:ext cx="3548445" cy="331438"/>
              </a:xfrm>
              <a:prstGeom prst="rect">
                <a:avLst/>
              </a:prstGeom>
              <a:blipFill>
                <a:blip r:embed="rId16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8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</a:br>
            <a:r>
              <a:rPr kumimoji="1" lang="en-US" altLang="ja-JP" sz="3200" b="1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alculation results</a:t>
            </a:r>
            <a:b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estimated for various propagation angles 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 descr="グラフ, 折れ線グラフ, ヒストグラム&#10;&#10;自動的に生成された説明">
            <a:extLst>
              <a:ext uri="{FF2B5EF4-FFF2-40B4-BE49-F238E27FC236}">
                <a16:creationId xmlns:a16="http://schemas.microsoft.com/office/drawing/2014/main" id="{63301EDA-8C68-7B45-B0B2-816B27C90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4" y="2039521"/>
            <a:ext cx="8830737" cy="391309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380B58D-3402-D54F-85DB-8039EB6C05BA}"/>
              </a:ext>
            </a:extLst>
          </p:cNvPr>
          <p:cNvSpPr/>
          <p:nvPr/>
        </p:nvSpPr>
        <p:spPr>
          <a:xfrm>
            <a:off x="678730" y="1404471"/>
            <a:ext cx="108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ox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is less than plane wave theory at </a:t>
            </a:r>
            <a:r>
              <a:rPr lang="en-US" altLang="ja-JP" sz="28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sz="28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// opt 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, greater than </a:t>
            </a:r>
            <a:r>
              <a:rPr lang="en-US" altLang="ja-JP" sz="28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≠ </a:t>
            </a:r>
            <a:r>
              <a:rPr lang="en-US" altLang="ja-JP" sz="28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// opt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5EEA4A-44FE-F847-992E-BCAE6AF2CC98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A9A0A6-4E14-A645-9659-A3C4750E2F45}"/>
              </a:ext>
            </a:extLst>
          </p:cNvPr>
          <p:cNvSpPr txBox="1"/>
          <p:nvPr/>
        </p:nvSpPr>
        <p:spPr>
          <a:xfrm>
            <a:off x="5004850" y="6064442"/>
            <a:ext cx="658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dirty="0">
                <a:latin typeface="Times New Roman" pitchFamily="53" charset="0"/>
              </a:rPr>
              <a:t>T</a:t>
            </a:r>
            <a:r>
              <a:rPr lang="en-US" altLang="ja-JP" sz="2000" baseline="-25000" dirty="0">
                <a:latin typeface="Times New Roman" pitchFamily="53" charset="0"/>
              </a:rPr>
              <a:t>OX</a:t>
            </a:r>
            <a:r>
              <a:rPr lang="en-US" altLang="ja-JP" sz="2000" dirty="0">
                <a:latin typeface="Times New Roman" pitchFamily="53" charset="0"/>
              </a:rPr>
              <a:t> = exp{-</a:t>
            </a:r>
            <a:r>
              <a:rPr lang="en-US" altLang="ja-JP" sz="2000" dirty="0">
                <a:latin typeface="Symbol" pitchFamily="53" charset="2"/>
                <a:sym typeface="Symbol" pitchFamily="53" charset="2"/>
              </a:rPr>
              <a:t></a:t>
            </a:r>
            <a:r>
              <a:rPr lang="en-US" altLang="ja-JP" sz="2000" dirty="0">
                <a:latin typeface="Times New Roman" pitchFamily="53" charset="0"/>
              </a:rPr>
              <a:t>k</a:t>
            </a:r>
            <a:r>
              <a:rPr lang="en-US" altLang="ja-JP" sz="2000" baseline="-25000" dirty="0">
                <a:latin typeface="Times New Roman" pitchFamily="53" charset="0"/>
              </a:rPr>
              <a:t>0</a:t>
            </a:r>
            <a:r>
              <a:rPr lang="en-US" altLang="ja-JP" sz="2000" dirty="0">
                <a:latin typeface="Times New Roman" pitchFamily="53" charset="0"/>
              </a:rPr>
              <a:t>L</a:t>
            </a:r>
            <a:r>
              <a:rPr lang="en-US" altLang="ja-JP" sz="2000" baseline="-25000" dirty="0">
                <a:latin typeface="Times New Roman" pitchFamily="53" charset="0"/>
              </a:rPr>
              <a:t>n</a:t>
            </a:r>
            <a:r>
              <a:rPr lang="en-US" altLang="ja-JP" sz="2000" dirty="0">
                <a:latin typeface="Times New Roman" pitchFamily="53" charset="0"/>
              </a:rPr>
              <a:t>(Y/2)</a:t>
            </a:r>
            <a:r>
              <a:rPr lang="en-US" altLang="ja-JP" sz="2000" baseline="30000" dirty="0">
                <a:latin typeface="Times New Roman" pitchFamily="53" charset="0"/>
              </a:rPr>
              <a:t>1/2</a:t>
            </a:r>
            <a:r>
              <a:rPr lang="en-US" altLang="ja-JP" sz="2000" dirty="0">
                <a:latin typeface="Times New Roman" pitchFamily="53" charset="0"/>
              </a:rPr>
              <a:t>[2(1+Y)(N</a:t>
            </a:r>
            <a:r>
              <a:rPr lang="en-US" altLang="ja-JP" sz="2000" baseline="-25000" dirty="0">
                <a:latin typeface="Times New Roman" pitchFamily="53" charset="0"/>
              </a:rPr>
              <a:t>//</a:t>
            </a:r>
            <a:r>
              <a:rPr lang="en-US" altLang="ja-JP" sz="2000" dirty="0">
                <a:latin typeface="Times New Roman" pitchFamily="53" charset="0"/>
              </a:rPr>
              <a:t>-N</a:t>
            </a:r>
            <a:r>
              <a:rPr lang="en-US" altLang="ja-JP" sz="2000" baseline="-25000" dirty="0">
                <a:latin typeface="Times New Roman" pitchFamily="53" charset="0"/>
              </a:rPr>
              <a:t>//opt</a:t>
            </a:r>
            <a:r>
              <a:rPr lang="en-US" altLang="ja-JP" sz="2000" dirty="0">
                <a:latin typeface="Times New Roman" pitchFamily="53" charset="0"/>
              </a:rPr>
              <a:t>)</a:t>
            </a:r>
            <a:r>
              <a:rPr lang="en-US" altLang="ja-JP" sz="2000" baseline="30000" dirty="0">
                <a:latin typeface="Times New Roman" pitchFamily="53" charset="0"/>
              </a:rPr>
              <a:t>2 </a:t>
            </a:r>
            <a:r>
              <a:rPr lang="en-US" altLang="ja-JP" sz="2000" dirty="0">
                <a:latin typeface="Times New Roman" pitchFamily="53" charset="0"/>
              </a:rPr>
              <a:t>+N</a:t>
            </a:r>
            <a:r>
              <a:rPr lang="en-US" altLang="ja-JP" sz="2000" baseline="-25000" dirty="0">
                <a:latin typeface="Times New Roman" pitchFamily="53" charset="0"/>
              </a:rPr>
              <a:t>y</a:t>
            </a:r>
            <a:r>
              <a:rPr lang="en-US" altLang="ja-JP" sz="2000" baseline="30000" dirty="0">
                <a:latin typeface="Times New Roman" pitchFamily="53" charset="0"/>
              </a:rPr>
              <a:t>2</a:t>
            </a:r>
            <a:r>
              <a:rPr lang="en-US" altLang="ja-JP" sz="2000" dirty="0">
                <a:latin typeface="Times New Roman" pitchFamily="53" charset="0"/>
              </a:rPr>
              <a:t>]},  </a:t>
            </a:r>
          </a:p>
          <a:p>
            <a:r>
              <a:rPr lang="en-US" altLang="ja-JP" sz="2000" dirty="0">
                <a:latin typeface="Times New Roman" pitchFamily="53" charset="0"/>
              </a:rPr>
              <a:t>Y = (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53" charset="2"/>
              </a:rPr>
              <a:t>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53" charset="2"/>
              </a:rPr>
              <a:t>ce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53" charset="2"/>
              </a:rPr>
              <a:t></a:t>
            </a:r>
            <a:r>
              <a:rPr lang="en-US" altLang="ja-JP" sz="2000" dirty="0">
                <a:latin typeface="Times New Roman" pitchFamily="53" charset="0"/>
              </a:rPr>
              <a:t>),  </a:t>
            </a:r>
            <a:r>
              <a:rPr lang="en-US" altLang="ja-JP" sz="2000" dirty="0" err="1">
                <a:latin typeface="Times New Roman" pitchFamily="53" charset="0"/>
              </a:rPr>
              <a:t>N</a:t>
            </a:r>
            <a:r>
              <a:rPr lang="en-US" altLang="ja-JP" sz="2000" baseline="-25000" dirty="0" err="1">
                <a:latin typeface="Times New Roman" pitchFamily="53" charset="0"/>
              </a:rPr>
              <a:t>zc</a:t>
            </a:r>
            <a:r>
              <a:rPr lang="en-US" altLang="ja-JP" sz="2000" baseline="-25000" dirty="0">
                <a:latin typeface="Times New Roman" pitchFamily="53" charset="0"/>
              </a:rPr>
              <a:t> </a:t>
            </a:r>
            <a:r>
              <a:rPr lang="en-US" altLang="ja-JP" sz="2000" dirty="0">
                <a:latin typeface="Times New Roman" pitchFamily="53" charset="0"/>
              </a:rPr>
              <a:t>={Y/(1+Y)}</a:t>
            </a:r>
            <a:r>
              <a:rPr lang="en-US" altLang="ja-JP" sz="2000" baseline="30000" dirty="0">
                <a:latin typeface="Times New Roman" pitchFamily="53" charset="0"/>
              </a:rPr>
              <a:t>-1/2 </a:t>
            </a:r>
            <a:r>
              <a:rPr lang="en-US" altLang="ja-JP" i="1" dirty="0" err="1"/>
              <a:t>Mjolhus</a:t>
            </a:r>
            <a:r>
              <a:rPr lang="en-US" altLang="ja-JP" i="1" dirty="0"/>
              <a:t> </a:t>
            </a:r>
            <a:r>
              <a:rPr lang="en-US" altLang="ja-JP" i="1" dirty="0">
                <a:latin typeface="Arial" charset="0"/>
                <a:ea typeface="Arial" charset="0"/>
                <a:cs typeface="Arial" charset="0"/>
              </a:rPr>
              <a:t>(1984)</a:t>
            </a:r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32DD84-88C8-A143-B0FA-1E72D9580788}"/>
              </a:ext>
            </a:extLst>
          </p:cNvPr>
          <p:cNvSpPr/>
          <p:nvPr/>
        </p:nvSpPr>
        <p:spPr>
          <a:xfrm>
            <a:off x="2457358" y="6064442"/>
            <a:ext cx="254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plane wave theory :  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2267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17650" y="439615"/>
                <a:ext cx="10859230" cy="666639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ja-JP" sz="3200" dirty="0">
                    <a:latin typeface="Arial" charset="0"/>
                    <a:ea typeface="Arial" charset="0"/>
                    <a:cs typeface="Arial" charset="0"/>
                  </a:rPr>
                  <a:t>ropagation of waves of a smaller waist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/>
                  <a:t> </a:t>
                </a:r>
                <a:r>
                  <a:rPr lang="en-US" altLang="ja-JP" sz="3200" dirty="0">
                    <a:latin typeface="Helvetica" pitchFamily="2" charset="0"/>
                  </a:rPr>
                  <a:t>= 0.017m (=1.59</a:t>
                </a:r>
                <a:r>
                  <a:rPr lang="en-US" altLang="ja-JP" sz="3200" dirty="0">
                    <a:latin typeface="Symbol" charset="2"/>
                    <a:ea typeface="Symbol" charset="2"/>
                    <a:cs typeface="Symbol" charset="2"/>
                  </a:rPr>
                  <a:t>l</a:t>
                </a:r>
                <a:r>
                  <a:rPr lang="en-US" altLang="ja-JP" sz="3200" baseline="-25000" dirty="0"/>
                  <a:t>0 </a:t>
                </a:r>
                <a:r>
                  <a:rPr lang="en-US" altLang="ja-JP" sz="3200" dirty="0">
                    <a:latin typeface="Helvetica" pitchFamily="2" charset="0"/>
                  </a:rPr>
                  <a:t>)</a:t>
                </a:r>
                <a:endParaRPr kumimoji="1" lang="ja-JP" altLang="en-US" sz="3200" dirty="0">
                  <a:latin typeface="Helvetica" pitchFamily="2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17650" y="439615"/>
                <a:ext cx="10859230" cy="666639"/>
              </a:xfrm>
              <a:blipFill>
                <a:blip r:embed="rId3"/>
                <a:stretch>
                  <a:fillRect l="-117" t="-64151" r="-1051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D091C0F-AD43-AE47-AE2D-BB214E8464FA}"/>
              </a:ext>
            </a:extLst>
          </p:cNvPr>
          <p:cNvSpPr/>
          <p:nvPr/>
        </p:nvSpPr>
        <p:spPr>
          <a:xfrm>
            <a:off x="5699322" y="162936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endParaRPr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495E6D-6A3F-084B-ACA1-35EA652A754D}"/>
              </a:ext>
            </a:extLst>
          </p:cNvPr>
          <p:cNvSpPr/>
          <p:nvPr/>
        </p:nvSpPr>
        <p:spPr>
          <a:xfrm>
            <a:off x="7395890" y="1629360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-5deg. </a:t>
            </a:r>
            <a:endParaRPr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C14FD3-122F-4E4E-8746-3B585930F077}"/>
              </a:ext>
            </a:extLst>
          </p:cNvPr>
          <p:cNvSpPr/>
          <p:nvPr/>
        </p:nvSpPr>
        <p:spPr>
          <a:xfrm>
            <a:off x="9410499" y="1629360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-10deg. </a:t>
            </a:r>
            <a:endParaRPr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9795FFE-B017-7447-AC44-5CCB95B4C29E}"/>
              </a:ext>
            </a:extLst>
          </p:cNvPr>
          <p:cNvSpPr/>
          <p:nvPr/>
        </p:nvSpPr>
        <p:spPr>
          <a:xfrm>
            <a:off x="767046" y="1629360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+10deg. </a:t>
            </a:r>
            <a:endParaRPr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A65ED2B-1FD1-6948-84DF-B564CD04F315}"/>
              </a:ext>
            </a:extLst>
          </p:cNvPr>
          <p:cNvSpPr/>
          <p:nvPr/>
        </p:nvSpPr>
        <p:spPr>
          <a:xfrm>
            <a:off x="3003632" y="162936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ja-JP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+5deg. </a:t>
            </a: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1BCCBC9-0C95-094F-BAFF-995A260F4857}"/>
                  </a:ext>
                </a:extLst>
              </p:cNvPr>
              <p:cNvSpPr/>
              <p:nvPr/>
            </p:nvSpPr>
            <p:spPr>
              <a:xfrm>
                <a:off x="999481" y="4602566"/>
                <a:ext cx="1513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=0.226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1BCCBC9-0C95-094F-BAFF-995A260F4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81" y="4602566"/>
                <a:ext cx="1513556" cy="400110"/>
              </a:xfrm>
              <a:prstGeom prst="rect">
                <a:avLst/>
              </a:prstGeom>
              <a:blipFill>
                <a:blip r:embed="rId4"/>
                <a:stretch>
                  <a:fillRect t="-3030" r="-2500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3A36D95-5182-374E-BB25-94918A30EE81}"/>
                  </a:ext>
                </a:extLst>
              </p:cNvPr>
              <p:cNvSpPr/>
              <p:nvPr/>
            </p:nvSpPr>
            <p:spPr>
              <a:xfrm>
                <a:off x="3236068" y="4630195"/>
                <a:ext cx="14430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=0.454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3A36D95-5182-374E-BB25-94918A30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68" y="4630195"/>
                <a:ext cx="1443024" cy="400110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EACBCE8-CEDB-AF4B-BB0F-DF57415EB9D0}"/>
                  </a:ext>
                </a:extLst>
              </p:cNvPr>
              <p:cNvSpPr/>
              <p:nvPr/>
            </p:nvSpPr>
            <p:spPr>
              <a:xfrm>
                <a:off x="5518928" y="4665944"/>
                <a:ext cx="1513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=0.576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EACBCE8-CEDB-AF4B-BB0F-DF57415EB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28" y="4665944"/>
                <a:ext cx="1513556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E63C1C1-DD79-CA48-8D2F-C19EE4FC3059}"/>
                  </a:ext>
                </a:extLst>
              </p:cNvPr>
              <p:cNvSpPr/>
              <p:nvPr/>
            </p:nvSpPr>
            <p:spPr>
              <a:xfrm>
                <a:off x="7535351" y="4659254"/>
                <a:ext cx="1513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=0.471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E63C1C1-DD79-CA48-8D2F-C19EE4FC3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51" y="4659254"/>
                <a:ext cx="1513556" cy="400110"/>
              </a:xfrm>
              <a:prstGeom prst="rect">
                <a:avLst/>
              </a:prstGeom>
              <a:blipFill>
                <a:blip r:embed="rId7"/>
                <a:stretch>
                  <a:fillRect t="-6250" r="-2479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CC04947A-D647-EB49-BDEE-70B6CBE53257}"/>
                  </a:ext>
                </a:extLst>
              </p:cNvPr>
              <p:cNvSpPr/>
              <p:nvPr/>
            </p:nvSpPr>
            <p:spPr>
              <a:xfrm>
                <a:off x="9551774" y="4666530"/>
                <a:ext cx="1513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charset="0"/>
                    <a:ea typeface="Arial" charset="0"/>
                    <a:cs typeface="Arial" charset="0"/>
                  </a:rPr>
                  <a:t>=0.267 </a:t>
                </a:r>
                <a:r>
                  <a:rPr lang="en-US" altLang="ja-JP" sz="20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CC04947A-D647-EB49-BDEE-70B6CBE53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74" y="4666530"/>
                <a:ext cx="1513556" cy="400110"/>
              </a:xfrm>
              <a:prstGeom prst="rect">
                <a:avLst/>
              </a:prstGeom>
              <a:blipFill>
                <a:blip r:embed="rId8"/>
                <a:stretch>
                  <a:fillRect t="-6061" r="-3333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B62B890-B863-A946-8F41-3E59CAAB9800}"/>
                  </a:ext>
                </a:extLst>
              </p:cNvPr>
              <p:cNvSpPr/>
              <p:nvPr/>
            </p:nvSpPr>
            <p:spPr>
              <a:xfrm>
                <a:off x="968527" y="5424232"/>
                <a:ext cx="57410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Symbol" pitchFamily="2" charset="2"/>
                    <a:ea typeface="Arial" charset="0"/>
                    <a:cs typeface="Arial" charset="0"/>
                  </a:rPr>
                  <a:t>q </a:t>
                </a:r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altLang="ja-JP" sz="2800" dirty="0">
                    <a:latin typeface="Symbol" pitchFamily="2" charset="2"/>
                    <a:ea typeface="Arial" charset="0"/>
                    <a:cs typeface="Arial" charset="0"/>
                  </a:rPr>
                  <a:t>q</a:t>
                </a:r>
                <a:r>
                  <a:rPr lang="en-US" altLang="ja-JP" sz="2800" baseline="-25000" dirty="0">
                    <a:latin typeface="Arial" charset="0"/>
                    <a:ea typeface="Arial" charset="0"/>
                    <a:cs typeface="Arial" charset="0"/>
                  </a:rPr>
                  <a:t>// opt  </a:t>
                </a:r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:</a:t>
                </a:r>
                <a:r>
                  <a:rPr lang="en-US" altLang="ja-JP" sz="2800" baseline="-25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800" baseline="-25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decreases</a:t>
                </a:r>
              </a:p>
              <a:p>
                <a:r>
                  <a:rPr lang="en-US" altLang="ja-JP" sz="2800" dirty="0">
                    <a:latin typeface="Symbol" pitchFamily="2" charset="2"/>
                    <a:ea typeface="Arial" charset="0"/>
                    <a:cs typeface="Arial" charset="0"/>
                  </a:rPr>
                  <a:t>q </a:t>
                </a:r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altLang="ja-JP" sz="2800" dirty="0">
                    <a:latin typeface="Symbol" pitchFamily="2" charset="2"/>
                    <a:ea typeface="Arial" charset="0"/>
                    <a:cs typeface="Arial" charset="0"/>
                  </a:rPr>
                  <a:t>q</a:t>
                </a:r>
                <a:r>
                  <a:rPr lang="en-US" altLang="ja-JP" sz="2800" baseline="-25000" dirty="0">
                    <a:latin typeface="Arial" charset="0"/>
                    <a:ea typeface="Arial" charset="0"/>
                    <a:cs typeface="Arial" charset="0"/>
                  </a:rPr>
                  <a:t>// opt</a:t>
                </a:r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 ±10 deg.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charset="0"/>
                    <a:ea typeface="Arial" charset="0"/>
                    <a:cs typeface="Arial" charset="0"/>
                  </a:rPr>
                  <a:t> increases</a:t>
                </a:r>
                <a:endParaRPr lang="en-US" altLang="ja-JP" sz="28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B62B890-B863-A946-8F41-3E59CAAB9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27" y="5424232"/>
                <a:ext cx="5741008" cy="954107"/>
              </a:xfrm>
              <a:prstGeom prst="rect">
                <a:avLst/>
              </a:prstGeom>
              <a:blipFill>
                <a:blip r:embed="rId9"/>
                <a:stretch>
                  <a:fillRect l="-1987" t="-789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B52133-6980-184A-B2CE-493976E4AEA9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P12</a:t>
            </a:r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8773582C-BCBB-864D-9C6E-20316F22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863" y="2106829"/>
            <a:ext cx="1968500" cy="2387600"/>
          </a:xfrm>
          <a:prstGeom prst="rect">
            <a:avLst/>
          </a:prstGeom>
        </p:spPr>
      </p:pic>
      <p:pic>
        <p:nvPicPr>
          <p:cNvPr id="10" name="図 9" descr="グラフ&#10;&#10;低い精度で自動的に生成された説明">
            <a:extLst>
              <a:ext uri="{FF2B5EF4-FFF2-40B4-BE49-F238E27FC236}">
                <a16:creationId xmlns:a16="http://schemas.microsoft.com/office/drawing/2014/main" id="{E640CA82-BF7F-1040-91D8-C4A3A900D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3524" y="2067454"/>
            <a:ext cx="1816100" cy="2387600"/>
          </a:xfrm>
          <a:prstGeom prst="rect">
            <a:avLst/>
          </a:prstGeom>
        </p:spPr>
      </p:pic>
      <p:pic>
        <p:nvPicPr>
          <p:cNvPr id="12" name="図 11" descr="グラフ&#10;&#10;自動的に生成された説明">
            <a:extLst>
              <a:ext uri="{FF2B5EF4-FFF2-40B4-BE49-F238E27FC236}">
                <a16:creationId xmlns:a16="http://schemas.microsoft.com/office/drawing/2014/main" id="{A38D4791-E4ED-2045-AF50-1843086F0F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0984" y="2040218"/>
            <a:ext cx="1841500" cy="2400300"/>
          </a:xfrm>
          <a:prstGeom prst="rect">
            <a:avLst/>
          </a:prstGeom>
        </p:spPr>
      </p:pic>
      <p:pic>
        <p:nvPicPr>
          <p:cNvPr id="15" name="図 14" descr="ヒストグラム が含まれている画像&#10;&#10;自動的に生成された説明">
            <a:extLst>
              <a:ext uri="{FF2B5EF4-FFF2-40B4-BE49-F238E27FC236}">
                <a16:creationId xmlns:a16="http://schemas.microsoft.com/office/drawing/2014/main" id="{F3560608-0E7C-7A49-99D1-0B48A091ED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5351" y="2033363"/>
            <a:ext cx="1587500" cy="2400300"/>
          </a:xfrm>
          <a:prstGeom prst="rect">
            <a:avLst/>
          </a:prstGeom>
        </p:spPr>
      </p:pic>
      <p:pic>
        <p:nvPicPr>
          <p:cNvPr id="17" name="図 16" descr="ダイアグラム, 概略図, ヒストグラム&#10;&#10;中程度の精度で自動的に生成された説明">
            <a:extLst>
              <a:ext uri="{FF2B5EF4-FFF2-40B4-BE49-F238E27FC236}">
                <a16:creationId xmlns:a16="http://schemas.microsoft.com/office/drawing/2014/main" id="{CA994AA0-6AA8-2F4B-9ADB-3B5FC51522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1774" y="2011631"/>
            <a:ext cx="1549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0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EA68D9B0-C17E-4941-AE31-6171D9E26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29" y="1445519"/>
            <a:ext cx="9601200" cy="5334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estimated for various beam waist sizes for various propagation angles 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1ADE5C-A37B-8745-A1F3-F28A1E37FD9C}"/>
              </a:ext>
            </a:extLst>
          </p:cNvPr>
          <p:cNvSpPr/>
          <p:nvPr/>
        </p:nvSpPr>
        <p:spPr>
          <a:xfrm>
            <a:off x="576880" y="1552007"/>
            <a:ext cx="6803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With increase of the beam waist size w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, numerically calculated T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ox 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800">
                <a:latin typeface="Arial" charset="0"/>
                <a:ea typeface="Arial" charset="0"/>
                <a:cs typeface="Arial" charset="0"/>
              </a:rPr>
              <a:t>with taking N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=N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//opt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, approaches 1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BC8482-EB76-6D4C-A7FD-EC7AABE55625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60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1331D064-21D2-0C4F-993C-34CA8ABD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49" y="1404471"/>
            <a:ext cx="4191027" cy="37344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49" y="439615"/>
            <a:ext cx="11510227" cy="666639"/>
          </a:xfrm>
        </p:spPr>
        <p:txBody>
          <a:bodyPr>
            <a:noAutofit/>
          </a:bodyPr>
          <a:lstStyle/>
          <a:p>
            <a:br>
              <a:rPr kumimoji="1" lang="en-US" altLang="ja-JP" sz="3200" b="1" dirty="0">
                <a:latin typeface="Arial" charset="0"/>
                <a:ea typeface="Arial" charset="0"/>
                <a:cs typeface="Arial" charset="0"/>
              </a:rPr>
            </a:br>
            <a: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  <a:t>The e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ffect of the beam curvature radius </a:t>
            </a:r>
            <a:r>
              <a:rPr lang="en-US" altLang="ja-JP" sz="3200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altLang="ja-JP" sz="3200" baseline="-250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on the T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is investigated with changing the beam focal point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9A0842-95D4-5F41-B83B-FF696ED1D69C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P14</a:t>
            </a:r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AE69222-F411-7F40-8800-8FD5160778EA}"/>
              </a:ext>
            </a:extLst>
          </p:cNvPr>
          <p:cNvSpPr/>
          <p:nvPr/>
        </p:nvSpPr>
        <p:spPr>
          <a:xfrm>
            <a:off x="678731" y="5138910"/>
            <a:ext cx="11208469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remains to be constant for the same beam waist size w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since the N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Fourier spectrum is conserved in the slab plasma in the uniform magnetic field.   </a:t>
            </a:r>
          </a:p>
          <a:p>
            <a:pPr marL="457200" indent="-457200">
              <a:spcBef>
                <a:spcPts val="3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With introducing the magnetic shear, T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can change because the  N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spectrum can change during the wave propagation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BEA10C-48E9-344F-A21C-8D31EFD43959}"/>
              </a:ext>
            </a:extLst>
          </p:cNvPr>
          <p:cNvSpPr txBox="1"/>
          <p:nvPr/>
        </p:nvSpPr>
        <p:spPr>
          <a:xfrm>
            <a:off x="3477249" y="474245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elvetica" pitchFamily="2" charset="0"/>
              </a:rPr>
              <a:t>, x=</a:t>
            </a:r>
            <a:r>
              <a:rPr kumimoji="1" lang="en-US" altLang="ja-JP" sz="2000" dirty="0" err="1">
                <a:latin typeface="Helvetica" pitchFamily="2" charset="0"/>
              </a:rPr>
              <a:t>x_PC</a:t>
            </a:r>
            <a:endParaRPr kumimoji="1" lang="ja-JP" altLang="en-US" sz="2000">
              <a:latin typeface="Helvetica" pitchFamily="2" charset="0"/>
            </a:endParaRPr>
          </a:p>
        </p:txBody>
      </p:sp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619A7E96-33E0-C942-812A-81861DF3A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676" y="1570412"/>
            <a:ext cx="6466827" cy="3570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3877F6F-056C-954B-8083-88E78AC0FA5F}"/>
                  </a:ext>
                </a:extLst>
              </p:cNvPr>
              <p:cNvSpPr txBox="1"/>
              <p:nvPr/>
            </p:nvSpPr>
            <p:spPr>
              <a:xfrm>
                <a:off x="8931926" y="3130476"/>
                <a:ext cx="3334096" cy="710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3877F6F-056C-954B-8083-88E78AC0F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926" y="3130476"/>
                <a:ext cx="3334096" cy="71083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EDF840-E968-8847-B09D-5D2B5FACA24A}"/>
                  </a:ext>
                </a:extLst>
              </p:cNvPr>
              <p:cNvSpPr txBox="1"/>
              <p:nvPr/>
            </p:nvSpPr>
            <p:spPr>
              <a:xfrm>
                <a:off x="8931926" y="3998579"/>
                <a:ext cx="2922727" cy="632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EDF840-E968-8847-B09D-5D2B5FACA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926" y="3998579"/>
                <a:ext cx="2922727" cy="632674"/>
              </a:xfrm>
              <a:prstGeom prst="rect">
                <a:avLst/>
              </a:prstGeom>
              <a:blipFill>
                <a:blip r:embed="rId6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43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139991"/>
            <a:ext cx="10859230" cy="66663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Helvetica" pitchFamily="2" charset="0"/>
              </a:rPr>
              <a:t>L</a:t>
            </a:r>
            <a:r>
              <a:rPr lang="en-US" altLang="ja-JP" sz="3200" baseline="-25000" dirty="0">
                <a:latin typeface="Helvetica" pitchFamily="2" charset="0"/>
              </a:rPr>
              <a:t>n</a:t>
            </a:r>
            <a:r>
              <a:rPr lang="en-US" altLang="ja-JP" sz="3200" dirty="0">
                <a:latin typeface="Helvetica" pitchFamily="2" charset="0"/>
              </a:rPr>
              <a:t>=7.5</a:t>
            </a:r>
            <a:r>
              <a:rPr lang="en-US" altLang="ja-JP" sz="3200" dirty="0"/>
              <a:t>*</a:t>
            </a:r>
            <a:r>
              <a:rPr lang="en-US" altLang="ja-JP" sz="3200" dirty="0">
                <a:latin typeface="Symbol" charset="2"/>
                <a:ea typeface="Symbol" charset="2"/>
                <a:cs typeface="Symbol" charset="2"/>
              </a:rPr>
              <a:t> l</a:t>
            </a:r>
            <a:r>
              <a:rPr lang="en-US" altLang="ja-JP" sz="3200" baseline="-25000" dirty="0"/>
              <a:t>0</a:t>
            </a:r>
            <a:r>
              <a:rPr lang="en-US" altLang="ja-JP" sz="3200" dirty="0"/>
              <a:t> ,</a:t>
            </a:r>
            <a:r>
              <a:rPr lang="en-US" altLang="ja-JP" sz="3200" dirty="0">
                <a:latin typeface="Helvetica" pitchFamily="2" charset="0"/>
              </a:rPr>
              <a:t> w</a:t>
            </a:r>
            <a:r>
              <a:rPr lang="en-US" altLang="ja-JP" sz="3200" baseline="-25000" dirty="0">
                <a:latin typeface="Helvetica" pitchFamily="2" charset="0"/>
              </a:rPr>
              <a:t>0</a:t>
            </a:r>
            <a:r>
              <a:rPr lang="en-US" altLang="ja-JP" sz="2800" dirty="0">
                <a:latin typeface="Helvetica" pitchFamily="2" charset="0"/>
                <a:ea typeface="Symbol" charset="2"/>
                <a:cs typeface="Symbol" charset="2"/>
              </a:rPr>
              <a:t> /</a:t>
            </a:r>
            <a:r>
              <a:rPr lang="en-US" altLang="ja-JP" sz="2800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</a:t>
            </a:r>
            <a:r>
              <a:rPr lang="en-US" altLang="ja-JP" sz="2800" dirty="0">
                <a:latin typeface="Helvetica" pitchFamily="2" charset="0"/>
              </a:rPr>
              <a:t>=1.59</a:t>
            </a:r>
            <a:endParaRPr kumimoji="1" lang="ja-JP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F84039-0FE3-6249-A3E1-3F2D64D06D28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P15</a:t>
            </a:r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F420E6A-61A0-8142-8200-0B0FC13C8D25}"/>
              </a:ext>
            </a:extLst>
          </p:cNvPr>
          <p:cNvCxnSpPr/>
          <p:nvPr/>
        </p:nvCxnSpPr>
        <p:spPr>
          <a:xfrm flipV="1">
            <a:off x="576880" y="967496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9D578CD-3FBB-8C44-9024-555E7105BDC1}"/>
              </a:ext>
            </a:extLst>
          </p:cNvPr>
          <p:cNvSpPr/>
          <p:nvPr/>
        </p:nvSpPr>
        <p:spPr>
          <a:xfrm>
            <a:off x="5613793" y="1784619"/>
            <a:ext cx="183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lang="ja-JP" altLang="en-US" sz="24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EE7EA15-86C6-5244-8B3F-8280368FB0A7}"/>
              </a:ext>
            </a:extLst>
          </p:cNvPr>
          <p:cNvSpPr/>
          <p:nvPr/>
        </p:nvSpPr>
        <p:spPr>
          <a:xfrm>
            <a:off x="10056843" y="1830124"/>
            <a:ext cx="207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=30</a:t>
            </a:r>
            <a:endParaRPr lang="ja-JP" altLang="en-US" sz="240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5030C2D-6344-9647-A08B-DF2E6FE6C186}"/>
              </a:ext>
            </a:extLst>
          </p:cNvPr>
          <p:cNvSpPr/>
          <p:nvPr/>
        </p:nvSpPr>
        <p:spPr>
          <a:xfrm>
            <a:off x="724150" y="1830125"/>
            <a:ext cx="183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=-30</a:t>
            </a:r>
            <a:endParaRPr lang="ja-JP" altLang="en-US" sz="240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14A23D6-3AA7-724D-994C-5A9671F1694F}"/>
              </a:ext>
            </a:extLst>
          </p:cNvPr>
          <p:cNvSpPr/>
          <p:nvPr/>
        </p:nvSpPr>
        <p:spPr>
          <a:xfrm>
            <a:off x="7714309" y="1784618"/>
            <a:ext cx="207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=20</a:t>
            </a:r>
            <a:endParaRPr lang="ja-JP" altLang="en-US" sz="240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B35A001-9910-D346-B04F-ACB239BCAD8A}"/>
              </a:ext>
            </a:extLst>
          </p:cNvPr>
          <p:cNvSpPr/>
          <p:nvPr/>
        </p:nvSpPr>
        <p:spPr>
          <a:xfrm>
            <a:off x="3180666" y="1784620"/>
            <a:ext cx="183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=-20</a:t>
            </a:r>
            <a:endParaRPr lang="ja-JP" altLang="en-US" sz="2400"/>
          </a:p>
        </p:txBody>
      </p:sp>
      <p:pic>
        <p:nvPicPr>
          <p:cNvPr id="55" name="図 54" descr="グラフ&#10;&#10;自動的に生成された説明">
            <a:extLst>
              <a:ext uri="{FF2B5EF4-FFF2-40B4-BE49-F238E27FC236}">
                <a16:creationId xmlns:a16="http://schemas.microsoft.com/office/drawing/2014/main" id="{DF4A156B-BF67-2A43-96A6-D7D95D6C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5" y="2349731"/>
            <a:ext cx="2308860" cy="2865120"/>
          </a:xfrm>
          <a:prstGeom prst="rect">
            <a:avLst/>
          </a:prstGeom>
        </p:spPr>
      </p:pic>
      <p:pic>
        <p:nvPicPr>
          <p:cNvPr id="56" name="図 55" descr="グラフ&#10;&#10;自動的に生成された説明">
            <a:extLst>
              <a:ext uri="{FF2B5EF4-FFF2-40B4-BE49-F238E27FC236}">
                <a16:creationId xmlns:a16="http://schemas.microsoft.com/office/drawing/2014/main" id="{F6C5DBE6-B8EA-D74D-A66B-C9FFFFF5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06" y="2407152"/>
            <a:ext cx="2400300" cy="2827020"/>
          </a:xfrm>
          <a:prstGeom prst="rect">
            <a:avLst/>
          </a:prstGeom>
        </p:spPr>
      </p:pic>
      <p:pic>
        <p:nvPicPr>
          <p:cNvPr id="58" name="図 57" descr="グラフ&#10;&#10;自動的に生成された説明">
            <a:extLst>
              <a:ext uri="{FF2B5EF4-FFF2-40B4-BE49-F238E27FC236}">
                <a16:creationId xmlns:a16="http://schemas.microsoft.com/office/drawing/2014/main" id="{CEE1F99E-E5E8-AD42-9C47-1063F6423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23" y="2414772"/>
            <a:ext cx="2354580" cy="2819400"/>
          </a:xfrm>
          <a:prstGeom prst="rect">
            <a:avLst/>
          </a:prstGeom>
        </p:spPr>
      </p:pic>
      <p:pic>
        <p:nvPicPr>
          <p:cNvPr id="60" name="図 59" descr="グラフ&#10;&#10;自動的に生成された説明">
            <a:extLst>
              <a:ext uri="{FF2B5EF4-FFF2-40B4-BE49-F238E27FC236}">
                <a16:creationId xmlns:a16="http://schemas.microsoft.com/office/drawing/2014/main" id="{D1CED8B6-4187-FF4D-BE3F-352331AE7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245" y="2429944"/>
            <a:ext cx="2331720" cy="2819400"/>
          </a:xfrm>
          <a:prstGeom prst="rect">
            <a:avLst/>
          </a:prstGeom>
        </p:spPr>
      </p:pic>
      <p:pic>
        <p:nvPicPr>
          <p:cNvPr id="62" name="図 61" descr="グラフ&#10;&#10;自動的に生成された説明">
            <a:extLst>
              <a:ext uri="{FF2B5EF4-FFF2-40B4-BE49-F238E27FC236}">
                <a16:creationId xmlns:a16="http://schemas.microsoft.com/office/drawing/2014/main" id="{E0ECB88D-A345-6E4C-A89E-39531DC6A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573" y="2407152"/>
            <a:ext cx="2339340" cy="2857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76A3004-4C53-CB4C-957D-B9DFB9794AD3}"/>
              </a:ext>
            </a:extLst>
          </p:cNvPr>
          <p:cNvSpPr/>
          <p:nvPr/>
        </p:nvSpPr>
        <p:spPr>
          <a:xfrm>
            <a:off x="745773" y="5475005"/>
            <a:ext cx="10462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The phase and amplitude along the y-axis vary with the propagation </a:t>
            </a:r>
          </a:p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On the other hand, the N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Fourier spectrum is conserved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5E8EE5-F107-F741-A2FD-763434503186}"/>
              </a:ext>
            </a:extLst>
          </p:cNvPr>
          <p:cNvSpPr txBox="1"/>
          <p:nvPr/>
        </p:nvSpPr>
        <p:spPr>
          <a:xfrm>
            <a:off x="600412" y="1145157"/>
            <a:ext cx="905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: Distance between the beam focal point ant the plasma cutoff</a:t>
            </a:r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0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139991"/>
            <a:ext cx="10859230" cy="66663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Helvetica" pitchFamily="2" charset="0"/>
              </a:rPr>
              <a:t>L</a:t>
            </a:r>
            <a:r>
              <a:rPr lang="en-US" altLang="ja-JP" sz="3200" baseline="-25000" dirty="0">
                <a:latin typeface="Helvetica" pitchFamily="2" charset="0"/>
              </a:rPr>
              <a:t>n</a:t>
            </a:r>
            <a:r>
              <a:rPr lang="en-US" altLang="ja-JP" sz="3200" dirty="0">
                <a:latin typeface="Helvetica" pitchFamily="2" charset="0"/>
              </a:rPr>
              <a:t>=7.5</a:t>
            </a:r>
            <a:r>
              <a:rPr lang="en-US" altLang="ja-JP" sz="3200" dirty="0"/>
              <a:t>*</a:t>
            </a:r>
            <a:r>
              <a:rPr lang="en-US" altLang="ja-JP" sz="3200" dirty="0">
                <a:latin typeface="Symbol" charset="2"/>
                <a:ea typeface="Symbol" charset="2"/>
                <a:cs typeface="Symbol" charset="2"/>
              </a:rPr>
              <a:t> l</a:t>
            </a:r>
            <a:r>
              <a:rPr lang="en-US" altLang="ja-JP" sz="3200" baseline="-25000" dirty="0"/>
              <a:t>0</a:t>
            </a:r>
            <a:r>
              <a:rPr lang="en-US" altLang="ja-JP" sz="3200" dirty="0"/>
              <a:t> ,</a:t>
            </a:r>
            <a:r>
              <a:rPr lang="en-US" altLang="ja-JP" sz="3200" dirty="0">
                <a:latin typeface="Helvetica" pitchFamily="2" charset="0"/>
              </a:rPr>
              <a:t> w</a:t>
            </a:r>
            <a:r>
              <a:rPr lang="en-US" altLang="ja-JP" sz="3200" baseline="-25000" dirty="0">
                <a:latin typeface="Helvetica" pitchFamily="2" charset="0"/>
              </a:rPr>
              <a:t>0</a:t>
            </a:r>
            <a:r>
              <a:rPr lang="en-US" altLang="ja-JP" sz="2800" dirty="0">
                <a:latin typeface="Helvetica" pitchFamily="2" charset="0"/>
                <a:ea typeface="Symbol" charset="2"/>
                <a:cs typeface="Symbol" charset="2"/>
              </a:rPr>
              <a:t> /</a:t>
            </a:r>
            <a:r>
              <a:rPr lang="en-US" altLang="ja-JP" sz="2800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</a:t>
            </a:r>
            <a:r>
              <a:rPr lang="en-US" altLang="ja-JP" sz="2800" dirty="0">
                <a:latin typeface="Helvetica" pitchFamily="2" charset="0"/>
              </a:rPr>
              <a:t>=5.006</a:t>
            </a:r>
            <a:endParaRPr kumimoji="1" lang="ja-JP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F84039-0FE3-6249-A3E1-3F2D64D06D28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P16</a:t>
            </a:r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F420E6A-61A0-8142-8200-0B0FC13C8D25}"/>
              </a:ext>
            </a:extLst>
          </p:cNvPr>
          <p:cNvCxnSpPr/>
          <p:nvPr/>
        </p:nvCxnSpPr>
        <p:spPr>
          <a:xfrm flipV="1">
            <a:off x="576880" y="967496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29D776A-A69F-0347-AD94-BF4BFBC73D54}"/>
              </a:ext>
            </a:extLst>
          </p:cNvPr>
          <p:cNvSpPr/>
          <p:nvPr/>
        </p:nvSpPr>
        <p:spPr>
          <a:xfrm>
            <a:off x="5947265" y="1772685"/>
            <a:ext cx="1889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lang="ja-JP" altLang="en-US" sz="24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1B3F534-C34C-FF4E-AFB7-5A3244C3FC15}"/>
              </a:ext>
            </a:extLst>
          </p:cNvPr>
          <p:cNvSpPr/>
          <p:nvPr/>
        </p:nvSpPr>
        <p:spPr>
          <a:xfrm>
            <a:off x="9991166" y="1760029"/>
            <a:ext cx="21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100.0</a:t>
            </a:r>
            <a:endParaRPr lang="ja-JP" altLang="en-US" sz="24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4C5A46-4445-A449-BAB7-857746EAF3F3}"/>
              </a:ext>
            </a:extLst>
          </p:cNvPr>
          <p:cNvSpPr/>
          <p:nvPr/>
        </p:nvSpPr>
        <p:spPr>
          <a:xfrm>
            <a:off x="678730" y="1788930"/>
            <a:ext cx="210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=-100.0</a:t>
            </a:r>
            <a:endParaRPr lang="ja-JP" altLang="en-US" sz="240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F61A4CC-4CDD-4243-A2D8-DC9D7004C453}"/>
              </a:ext>
            </a:extLst>
          </p:cNvPr>
          <p:cNvSpPr/>
          <p:nvPr/>
        </p:nvSpPr>
        <p:spPr>
          <a:xfrm>
            <a:off x="7836871" y="1772686"/>
            <a:ext cx="215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=50.0</a:t>
            </a:r>
            <a:endParaRPr lang="ja-JP" altLang="en-US" sz="24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FCA7A92-2933-8B4B-9E72-4E59376A7035}"/>
              </a:ext>
            </a:extLst>
          </p:cNvPr>
          <p:cNvSpPr/>
          <p:nvPr/>
        </p:nvSpPr>
        <p:spPr>
          <a:xfrm>
            <a:off x="3223328" y="1798000"/>
            <a:ext cx="2336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=-30.0</a:t>
            </a:r>
            <a:endParaRPr lang="ja-JP" altLang="en-US" sz="2400"/>
          </a:p>
        </p:txBody>
      </p:sp>
      <p:pic>
        <p:nvPicPr>
          <p:cNvPr id="42" name="図 41" descr="グラフ&#10;&#10;自動的に生成された説明">
            <a:extLst>
              <a:ext uri="{FF2B5EF4-FFF2-40B4-BE49-F238E27FC236}">
                <a16:creationId xmlns:a16="http://schemas.microsoft.com/office/drawing/2014/main" id="{D5726BFB-CB33-E74C-84EC-5B3C459D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9" y="2349730"/>
            <a:ext cx="2329477" cy="3001903"/>
          </a:xfrm>
          <a:prstGeom prst="rect">
            <a:avLst/>
          </a:prstGeom>
        </p:spPr>
      </p:pic>
      <p:pic>
        <p:nvPicPr>
          <p:cNvPr id="44" name="図 43" descr="グラフ&#10;&#10;自動的に生成された説明">
            <a:extLst>
              <a:ext uri="{FF2B5EF4-FFF2-40B4-BE49-F238E27FC236}">
                <a16:creationId xmlns:a16="http://schemas.microsoft.com/office/drawing/2014/main" id="{9EBCB2EE-3095-1C43-B002-8881163C3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688" y="2349730"/>
            <a:ext cx="2336292" cy="3008376"/>
          </a:xfrm>
          <a:prstGeom prst="rect">
            <a:avLst/>
          </a:prstGeom>
        </p:spPr>
      </p:pic>
      <p:pic>
        <p:nvPicPr>
          <p:cNvPr id="48" name="図 47" descr="グラフ, 折れ線グラフ&#10;&#10;自動的に生成された説明">
            <a:extLst>
              <a:ext uri="{FF2B5EF4-FFF2-40B4-BE49-F238E27FC236}">
                <a16:creationId xmlns:a16="http://schemas.microsoft.com/office/drawing/2014/main" id="{A0C1CD32-8DC1-EE4E-8094-BEA8556EE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564" y="2349730"/>
            <a:ext cx="2312289" cy="3016377"/>
          </a:xfrm>
          <a:prstGeom prst="rect">
            <a:avLst/>
          </a:prstGeom>
        </p:spPr>
      </p:pic>
      <p:pic>
        <p:nvPicPr>
          <p:cNvPr id="50" name="図 49" descr="グラフ&#10;&#10;自動的に生成された説明">
            <a:extLst>
              <a:ext uri="{FF2B5EF4-FFF2-40B4-BE49-F238E27FC236}">
                <a16:creationId xmlns:a16="http://schemas.microsoft.com/office/drawing/2014/main" id="{4D2ADDB3-574D-5F45-97CA-0B39B7715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436" y="2350493"/>
            <a:ext cx="2304288" cy="3000375"/>
          </a:xfrm>
          <a:prstGeom prst="rect">
            <a:avLst/>
          </a:prstGeom>
        </p:spPr>
      </p:pic>
      <p:pic>
        <p:nvPicPr>
          <p:cNvPr id="52" name="図 51" descr="グラフ&#10;&#10;自動的に生成された説明">
            <a:extLst>
              <a:ext uri="{FF2B5EF4-FFF2-40B4-BE49-F238E27FC236}">
                <a16:creationId xmlns:a16="http://schemas.microsoft.com/office/drawing/2014/main" id="{79411A45-B58A-5244-BF43-071E0B74A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2329" y="2365732"/>
            <a:ext cx="2304288" cy="30003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A3947F-E6F8-DD4A-BB34-D76593EC3CB3}"/>
              </a:ext>
            </a:extLst>
          </p:cNvPr>
          <p:cNvSpPr/>
          <p:nvPr/>
        </p:nvSpPr>
        <p:spPr>
          <a:xfrm>
            <a:off x="1037994" y="5621010"/>
            <a:ext cx="1046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93812AC-39E6-3046-B1A0-055DDF87E1AB}"/>
              </a:ext>
            </a:extLst>
          </p:cNvPr>
          <p:cNvSpPr/>
          <p:nvPr/>
        </p:nvSpPr>
        <p:spPr>
          <a:xfrm>
            <a:off x="1037994" y="5621010"/>
            <a:ext cx="10462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With adopting a larger beam waist size w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, the spreading of the N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Fourier spectrum can be reduced to obtain higher T</a:t>
            </a:r>
            <a:r>
              <a:rPr lang="en-US" altLang="ja-JP" sz="24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98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with change of the beam waist size w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for the case of </a:t>
            </a:r>
            <a:r>
              <a:rPr lang="en-US" altLang="ja-JP" sz="3200" dirty="0" err="1">
                <a:latin typeface="Symbol" pitchFamily="2" charset="2"/>
                <a:ea typeface="Arial" charset="0"/>
                <a:cs typeface="Arial" charset="0"/>
              </a:rPr>
              <a:t>w</a:t>
            </a:r>
            <a:r>
              <a:rPr lang="en-US" altLang="ja-JP" sz="3200" baseline="-25000" dirty="0" err="1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3200" dirty="0">
                <a:latin typeface="Symbol" pitchFamily="2" charset="2"/>
                <a:ea typeface="Arial" charset="0"/>
                <a:cs typeface="Arial" charset="0"/>
              </a:rPr>
              <a:t>w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= 0.4 and 0.8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1ADE5C-A37B-8745-A1F3-F28A1E37FD9C}"/>
              </a:ext>
            </a:extLst>
          </p:cNvPr>
          <p:cNvSpPr/>
          <p:nvPr/>
        </p:nvSpPr>
        <p:spPr>
          <a:xfrm>
            <a:off x="6543150" y="2093003"/>
            <a:ext cx="483373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altLang="ja-JP" sz="30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3000" b="1" dirty="0">
                <a:solidFill>
                  <a:srgbClr val="FF000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30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&gt; 6 is required for T</a:t>
            </a:r>
            <a:r>
              <a:rPr lang="en-US" altLang="ja-JP" sz="30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&gt; 90 % with </a:t>
            </a:r>
            <a:r>
              <a:rPr lang="en-US" altLang="ja-JP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ja-JP" sz="28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ja-JP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2800" b="1" dirty="0">
                <a:solidFill>
                  <a:srgbClr val="FF000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28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=7.5 </a:t>
            </a:r>
            <a:endParaRPr lang="en-US" altLang="ja-JP" sz="3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Higher T</a:t>
            </a:r>
            <a:r>
              <a:rPr lang="en-US" altLang="ja-JP" sz="30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 can be obtained with lower </a:t>
            </a:r>
            <a:r>
              <a:rPr lang="en-US" altLang="ja-JP" sz="3000" dirty="0" err="1">
                <a:latin typeface="Symbol" pitchFamily="2" charset="2"/>
                <a:ea typeface="Arial" charset="0"/>
                <a:cs typeface="Arial" charset="0"/>
              </a:rPr>
              <a:t>w</a:t>
            </a:r>
            <a:r>
              <a:rPr lang="en-US" altLang="ja-JP" sz="3000" baseline="-25000" dirty="0" err="1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3000" dirty="0">
                <a:latin typeface="Symbol" pitchFamily="2" charset="2"/>
                <a:ea typeface="Arial" charset="0"/>
                <a:cs typeface="Arial" charset="0"/>
              </a:rPr>
              <a:t>w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  for the small waist size beam</a:t>
            </a:r>
          </a:p>
        </p:txBody>
      </p:sp>
      <p:pic>
        <p:nvPicPr>
          <p:cNvPr id="8" name="図 7" descr="グラフ, 散布図&#10;&#10;自動的に生成された説明">
            <a:extLst>
              <a:ext uri="{FF2B5EF4-FFF2-40B4-BE49-F238E27FC236}">
                <a16:creationId xmlns:a16="http://schemas.microsoft.com/office/drawing/2014/main" id="{8CE561A5-6D6B-7449-BE06-E7796376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9" y="1673118"/>
            <a:ext cx="5483061" cy="4571749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3175E9A-59FD-384D-8D90-2813B37B743A}"/>
              </a:ext>
            </a:extLst>
          </p:cNvPr>
          <p:cNvCxnSpPr>
            <a:cxnSpLocks/>
          </p:cNvCxnSpPr>
          <p:nvPr/>
        </p:nvCxnSpPr>
        <p:spPr>
          <a:xfrm>
            <a:off x="1334841" y="2464407"/>
            <a:ext cx="4427329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28C70-4E46-ED40-914D-4BF75E410E75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5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Estimation</a:t>
            </a: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of T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 with change of the density gradient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1ADE5C-A37B-8745-A1F3-F28A1E37FD9C}"/>
              </a:ext>
            </a:extLst>
          </p:cNvPr>
          <p:cNvSpPr/>
          <p:nvPr/>
        </p:nvSpPr>
        <p:spPr>
          <a:xfrm>
            <a:off x="5669629" y="1636957"/>
            <a:ext cx="6140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3000" b="1" baseline="-25000" dirty="0">
                <a:latin typeface="Arial" charset="0"/>
                <a:ea typeface="Arial" charset="0"/>
                <a:cs typeface="Arial" charset="0"/>
              </a:rPr>
              <a:t>ox </a:t>
            </a:r>
            <a:r>
              <a:rPr lang="en-US" altLang="ja-JP" sz="3000" b="1" dirty="0">
                <a:latin typeface="Arial" charset="0"/>
                <a:ea typeface="Arial" charset="0"/>
                <a:cs typeface="Arial" charset="0"/>
              </a:rPr>
              <a:t>decreases as increase of L</a:t>
            </a:r>
            <a:r>
              <a:rPr lang="en-US" altLang="ja-JP" sz="3000" b="1" baseline="-25000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ja-JP" sz="3000" b="1" dirty="0">
                <a:latin typeface="Arial" charset="0"/>
                <a:ea typeface="Arial" charset="0"/>
                <a:cs typeface="Arial" charset="0"/>
              </a:rPr>
              <a:t>, however, 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it converges with 80% for L</a:t>
            </a:r>
            <a:r>
              <a:rPr lang="en-US" altLang="ja-JP" sz="30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3000" b="1" dirty="0">
                <a:solidFill>
                  <a:srgbClr val="FF000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30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3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&gt; 30</a:t>
            </a:r>
          </a:p>
        </p:txBody>
      </p:sp>
      <p:pic>
        <p:nvPicPr>
          <p:cNvPr id="9" name="図 8" descr="グラフ, 箱ひげ図&#10;&#10;自動的に生成された説明">
            <a:extLst>
              <a:ext uri="{FF2B5EF4-FFF2-40B4-BE49-F238E27FC236}">
                <a16:creationId xmlns:a16="http://schemas.microsoft.com/office/drawing/2014/main" id="{2B909E42-151A-9947-B28C-8C93CB58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3" y="1530491"/>
            <a:ext cx="5101492" cy="42781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953F3F-E72C-CD4B-98D1-64E76DA98AE8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P18</a:t>
            </a:r>
            <a:endParaRPr kumimoji="1" lang="ja-JP" altLang="en-US"/>
          </a:p>
        </p:txBody>
      </p:sp>
      <p:pic>
        <p:nvPicPr>
          <p:cNvPr id="10" name="Picture 8" descr="Fig308_OXB">
            <a:extLst>
              <a:ext uri="{FF2B5EF4-FFF2-40B4-BE49-F238E27FC236}">
                <a16:creationId xmlns:a16="http://schemas.microsoft.com/office/drawing/2014/main" id="{05B8CF40-1332-6D4A-8DD9-18B1EE8D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29" y="3355726"/>
            <a:ext cx="3103161" cy="31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99300F-5808-9B49-A7DE-F92DAF3CD8F4}"/>
              </a:ext>
            </a:extLst>
          </p:cNvPr>
          <p:cNvSpPr/>
          <p:nvPr/>
        </p:nvSpPr>
        <p:spPr>
          <a:xfrm>
            <a:off x="5769492" y="6433966"/>
            <a:ext cx="619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pitchFamily="2" charset="0"/>
              </a:rPr>
              <a:t>H. Igami et al., Plasma Phys. Control. Fusion </a:t>
            </a:r>
            <a:r>
              <a:rPr lang="en-US" altLang="ja-JP" b="1" dirty="0">
                <a:latin typeface="Times" pitchFamily="2" charset="0"/>
              </a:rPr>
              <a:t>48 </a:t>
            </a:r>
            <a:r>
              <a:rPr lang="en-US" altLang="ja-JP" dirty="0">
                <a:latin typeface="Times" pitchFamily="2" charset="0"/>
              </a:rPr>
              <a:t>(2006) 573–598 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D0AD9-74BB-0248-A54F-9ACC9A5CA8A0}"/>
              </a:ext>
            </a:extLst>
          </p:cNvPr>
          <p:cNvSpPr txBox="1"/>
          <p:nvPr/>
        </p:nvSpPr>
        <p:spPr>
          <a:xfrm>
            <a:off x="8958914" y="3669566"/>
            <a:ext cx="2851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Decrement of Tox in low L</a:t>
            </a:r>
            <a:r>
              <a:rPr kumimoji="1" lang="en-US" altLang="ja-JP" sz="2000" baseline="-25000" dirty="0"/>
              <a:t>n</a:t>
            </a:r>
            <a:r>
              <a:rPr kumimoji="1" lang="en-US" altLang="ja-JP" sz="2000" dirty="0"/>
              <a:t>/</a:t>
            </a:r>
            <a:r>
              <a:rPr kumimoji="1" lang="en-US" altLang="ja-JP" sz="2000" dirty="0">
                <a:latin typeface="Symbol" pitchFamily="2" charset="2"/>
              </a:rPr>
              <a:t>l</a:t>
            </a:r>
            <a:r>
              <a:rPr kumimoji="1" lang="en-US" altLang="ja-JP" sz="2000" baseline="-25000" dirty="0"/>
              <a:t>0</a:t>
            </a:r>
            <a:r>
              <a:rPr kumimoji="1" lang="en-US" altLang="ja-JP" sz="2000" dirty="0"/>
              <a:t> region might cause by transmission of the X-mode toward the lower density side </a:t>
            </a:r>
            <a:r>
              <a:rPr kumimoji="1" lang="en-US" altLang="ja-JP" sz="2000"/>
              <a:t>after the O-X </a:t>
            </a:r>
            <a:r>
              <a:rPr kumimoji="1" lang="en-US" altLang="ja-JP" sz="2000" dirty="0"/>
              <a:t>mode conversion as the 1D calculation suggested 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55927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Summary : purpose and method</a:t>
            </a:r>
            <a:endParaRPr kumimoji="1" lang="ja-JP" alt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DED328-2EC7-E547-96D9-9C52B99B326A}"/>
              </a:ext>
            </a:extLst>
          </p:cNvPr>
          <p:cNvSpPr txBox="1"/>
          <p:nvPr/>
        </p:nvSpPr>
        <p:spPr>
          <a:xfrm>
            <a:off x="642500" y="1617096"/>
            <a:ext cx="106095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charset="2"/>
              <a:buChar char="Ø"/>
            </a:pPr>
            <a:r>
              <a:rPr lang="en-US" altLang="ja-JP" sz="3000" b="1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To provide a guideline for designing the launching beam for ECRH by EBW,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 wave optical analyses were performed for various normalized density scale lengths and beam parameters with using of TASK/WF2D code</a:t>
            </a:r>
          </a:p>
          <a:p>
            <a:pPr marL="342900" indent="-342900">
              <a:spcBef>
                <a:spcPts val="24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ja-JP" sz="3000" baseline="-25000" dirty="0"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 is estimated based on </a:t>
            </a:r>
            <a:r>
              <a:rPr lang="en-US" altLang="ja-JP" sz="3000" dirty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altLang="ja-JP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3000" dirty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cold plasma UH resonant absorption model in slab plasmas in the uniform magnetic field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BF6A31-19D5-5049-BD0C-B40A59FC733F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P19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4F02C2-653B-9045-86DA-DF1F4B52BB19}"/>
              </a:ext>
            </a:extLst>
          </p:cNvPr>
          <p:cNvSpPr txBox="1"/>
          <p:nvPr/>
        </p:nvSpPr>
        <p:spPr>
          <a:xfrm>
            <a:off x="5500914" y="-957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42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8094" y="569701"/>
            <a:ext cx="9144000" cy="463481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b="1" dirty="0">
                <a:latin typeface="Arial" charset="0"/>
                <a:ea typeface="Arial" charset="0"/>
                <a:cs typeface="Arial" charset="0"/>
              </a:rPr>
              <a:t>Contents</a:t>
            </a:r>
            <a:endParaRPr kumimoji="1" lang="ja-JP" alt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787748" y="1805478"/>
            <a:ext cx="1061650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SzPct val="80000"/>
              <a:buFont typeface="Wingdings" charset="2"/>
              <a:buChar char="l"/>
            </a:pP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Background and Motivation</a:t>
            </a:r>
          </a:p>
          <a:p>
            <a:pPr marL="457200" indent="-457200">
              <a:spcBef>
                <a:spcPts val="1800"/>
              </a:spcBef>
              <a:buSzPct val="80000"/>
              <a:buFont typeface="Wingdings" charset="2"/>
              <a:buChar char="l"/>
            </a:pP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Configuration of the 2D wave optical calculation with using TASK/WF2D</a:t>
            </a:r>
            <a:r>
              <a:rPr lang="ja-JP" altLang="en-US" sz="3200" b="1">
                <a:latin typeface="Arial" charset="0"/>
                <a:ea typeface="Arial" charset="0"/>
                <a:cs typeface="Arial" charset="0"/>
              </a:rPr>
              <a:t>　</a:t>
            </a:r>
            <a:endParaRPr lang="en-US" altLang="ja-JP" sz="3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Bef>
                <a:spcPts val="1800"/>
              </a:spcBef>
              <a:buSzPct val="80000"/>
              <a:buFont typeface="Wingdings" charset="2"/>
              <a:buChar char="l"/>
            </a:pP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Calculation results</a:t>
            </a:r>
          </a:p>
          <a:p>
            <a:pPr marL="457200" indent="-457200">
              <a:spcBef>
                <a:spcPts val="1800"/>
              </a:spcBef>
              <a:buSzPct val="80000"/>
              <a:buFont typeface="Wingdings" charset="2"/>
              <a:buChar char="l"/>
            </a:pPr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EA7AB2-795C-DA43-9CFC-071DDF9159E2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1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Summary : results and </a:t>
            </a:r>
            <a:r>
              <a:rPr lang="en-US" altLang="ja-JP" sz="3600" b="1">
                <a:latin typeface="Arial" charset="0"/>
                <a:ea typeface="Arial" charset="0"/>
                <a:cs typeface="Arial" charset="0"/>
              </a:rPr>
              <a:t>future works </a:t>
            </a:r>
            <a:endParaRPr kumimoji="1" lang="ja-JP" alt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DED328-2EC7-E547-96D9-9C52B99B326A}"/>
              </a:ext>
            </a:extLst>
          </p:cNvPr>
          <p:cNvSpPr txBox="1"/>
          <p:nvPr/>
        </p:nvSpPr>
        <p:spPr>
          <a:xfrm>
            <a:off x="678730" y="1435207"/>
            <a:ext cx="1142797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charset="2"/>
              <a:buChar char="Ø"/>
            </a:pP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beam waist size w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affects T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ox</a:t>
            </a:r>
            <a:endParaRPr lang="en-US" altLang="ja-JP" sz="26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Wingdings" charset="2"/>
              <a:buChar char="Ø"/>
            </a:pP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With adopting sufficiently large w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2600" b="1" dirty="0">
                <a:solidFill>
                  <a:srgbClr val="00206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higher T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OX</a:t>
            </a: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can be obtained so that the spreading of the N</a:t>
            </a:r>
            <a:r>
              <a:rPr lang="en-US" altLang="ja-JP" sz="2600" b="1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altLang="ja-JP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Fourier spectrum can be reduced</a:t>
            </a:r>
          </a:p>
          <a:p>
            <a:pPr marL="914400" lvl="1" indent="-457200">
              <a:spcBef>
                <a:spcPts val="300"/>
              </a:spcBef>
              <a:buFont typeface="システムフォント（レギュラー）"/>
              <a:buChar char="-"/>
            </a:pPr>
            <a:r>
              <a:rPr lang="en-US" altLang="ja-JP" sz="2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consistent with the previous 2D numerical analysis </a:t>
            </a:r>
            <a:r>
              <a:rPr lang="en-US" altLang="ja-JP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(Y. Oka, et al., COMSOL Conference 2020, K. Nagasaki et al., EPS 2020)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ts val="300"/>
              </a:spcBef>
              <a:buFont typeface="Wingdings" charset="2"/>
              <a:buChar char="Ø"/>
            </a:pP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Though T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ox 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decreases as increase of L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it converges with 80 % for L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2600" b="1" dirty="0">
                <a:solidFill>
                  <a:srgbClr val="FF000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&gt; 30 with adopting sufficiently large w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ja-JP" sz="2600" b="1" dirty="0">
                <a:solidFill>
                  <a:srgbClr val="FF0000"/>
                </a:solidFill>
                <a:latin typeface="Symbol" pitchFamily="2" charset="2"/>
                <a:ea typeface="Arial" charset="0"/>
                <a:cs typeface="Arial" charset="0"/>
              </a:rPr>
              <a:t>l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altLang="ja-JP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(≳ 5 )</a:t>
            </a:r>
          </a:p>
          <a:p>
            <a:pPr>
              <a:spcBef>
                <a:spcPts val="1500"/>
              </a:spcBef>
            </a:pPr>
            <a:r>
              <a:rPr lang="en-US" altLang="ja-JP" sz="2600" b="1" dirty="0">
                <a:latin typeface="Arial" charset="0"/>
                <a:ea typeface="Arial" charset="0"/>
                <a:cs typeface="Arial" charset="0"/>
              </a:rPr>
              <a:t>Future works</a:t>
            </a:r>
          </a:p>
          <a:p>
            <a:pPr marL="342900" indent="-342900">
              <a:spcBef>
                <a:spcPts val="300"/>
              </a:spcBef>
              <a:buFont typeface="Wingdings" charset="2"/>
              <a:buChar char="Ø"/>
            </a:pPr>
            <a:r>
              <a:rPr lang="en-US" altLang="ja-JP" sz="2600" dirty="0">
                <a:latin typeface="Arial" charset="0"/>
                <a:ea typeface="Arial" charset="0"/>
                <a:cs typeface="Arial" charset="0"/>
              </a:rPr>
              <a:t>Effect of the magnetic shear on for finite width waves </a:t>
            </a:r>
          </a:p>
          <a:p>
            <a:pPr marL="342900" indent="-342900">
              <a:spcBef>
                <a:spcPts val="300"/>
              </a:spcBef>
              <a:buFont typeface="Wingdings" charset="2"/>
              <a:buChar char="Ø"/>
            </a:pPr>
            <a:r>
              <a:rPr lang="en-US" altLang="ja-JP" sz="2600" dirty="0">
                <a:latin typeface="Arial" charset="0"/>
                <a:ea typeface="Arial" charset="0"/>
                <a:cs typeface="Arial" charset="0"/>
              </a:rPr>
              <a:t>Propagation characteristics during the X-B mode with introducing integral from of dielectric tensor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BF6A31-19D5-5049-BD0C-B40A59FC733F}"/>
              </a:ext>
            </a:extLst>
          </p:cNvPr>
          <p:cNvSpPr txBox="1"/>
          <p:nvPr/>
        </p:nvSpPr>
        <p:spPr>
          <a:xfrm>
            <a:off x="85298" y="6452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P20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4F02C2-653B-9045-86DA-DF1F4B52BB19}"/>
              </a:ext>
            </a:extLst>
          </p:cNvPr>
          <p:cNvSpPr txBox="1"/>
          <p:nvPr/>
        </p:nvSpPr>
        <p:spPr>
          <a:xfrm>
            <a:off x="5500914" y="-957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36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8951" y="193072"/>
            <a:ext cx="10800000" cy="9822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Background and Motivation</a:t>
            </a:r>
            <a:r>
              <a:rPr lang="en-US" altLang="ja-JP" sz="34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altLang="ja-JP" sz="34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400" dirty="0">
                <a:latin typeface="Arial" charset="0"/>
                <a:ea typeface="Arial" charset="0"/>
                <a:cs typeface="Arial" charset="0"/>
              </a:rPr>
              <a:t>Mode conversions across the evanescent region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5540" y="1533069"/>
            <a:ext cx="60867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For ECRH in the “over-dense” plasma, the electrostatic EBW should be  excited via the mode conversion process from the SX wave at the UHR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Waves launched from the low magnetic field side transmit the evanescent region to couple with the SX-mode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The ray-tracing cannot treat the propagation  across the evanescent region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Wave optical full wave analysis is required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1289554" y="1498595"/>
            <a:ext cx="952174" cy="4761468"/>
          </a:xfrm>
          <a:prstGeom prst="rect">
            <a:avLst/>
          </a:prstGeom>
          <a:gradFill flip="none" rotWithShape="1">
            <a:gsLst>
              <a:gs pos="0">
                <a:srgbClr val="F69140">
                  <a:alpha val="90000"/>
                </a:srgbClr>
              </a:gs>
              <a:gs pos="100000">
                <a:srgbClr val="FFFF00">
                  <a:alpha val="9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58" name="正方形/長方形 57"/>
          <p:cNvSpPr/>
          <p:nvPr/>
        </p:nvSpPr>
        <p:spPr>
          <a:xfrm>
            <a:off x="2823161" y="1498594"/>
            <a:ext cx="698403" cy="47597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579418" y="6546391"/>
            <a:ext cx="20738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2796064" y="1498594"/>
            <a:ext cx="0" cy="4759781"/>
          </a:xfrm>
          <a:prstGeom prst="line">
            <a:avLst/>
          </a:prstGeom>
          <a:ln w="47625">
            <a:solidFill>
              <a:srgbClr val="FF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298396" y="418243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6E1616"/>
                </a:solidFill>
                <a:latin typeface="Arial" charset="0"/>
                <a:ea typeface="Arial" charset="0"/>
                <a:cs typeface="Arial" charset="0"/>
              </a:rPr>
              <a:t>SX</a:t>
            </a:r>
            <a:endParaRPr kumimoji="1" lang="ja-JP" altLang="en-US" sz="2800" b="1" dirty="0">
              <a:solidFill>
                <a:srgbClr val="6E161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フリーフォーム 64"/>
          <p:cNvSpPr/>
          <p:nvPr/>
        </p:nvSpPr>
        <p:spPr>
          <a:xfrm>
            <a:off x="2311836" y="4189930"/>
            <a:ext cx="1578579" cy="2174034"/>
          </a:xfrm>
          <a:custGeom>
            <a:avLst/>
            <a:gdLst>
              <a:gd name="connsiteX0" fmla="*/ 1755596 w 1755596"/>
              <a:gd name="connsiteY0" fmla="*/ 2782415 h 2782415"/>
              <a:gd name="connsiteX1" fmla="*/ 933873 w 1755596"/>
              <a:gd name="connsiteY1" fmla="*/ 2278219 h 2782415"/>
              <a:gd name="connsiteX2" fmla="*/ 224203 w 1755596"/>
              <a:gd name="connsiteY2" fmla="*/ 1792697 h 2782415"/>
              <a:gd name="connsiteX3" fmla="*/ 97 w 1755596"/>
              <a:gd name="connsiteY3" fmla="*/ 1400544 h 2782415"/>
              <a:gd name="connsiteX4" fmla="*/ 242879 w 1755596"/>
              <a:gd name="connsiteY4" fmla="*/ 989718 h 2782415"/>
              <a:gd name="connsiteX5" fmla="*/ 1008575 w 1755596"/>
              <a:gd name="connsiteY5" fmla="*/ 448174 h 2782415"/>
              <a:gd name="connsiteX6" fmla="*/ 1736920 w 1755596"/>
              <a:gd name="connsiteY6" fmla="*/ 0 h 27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596" h="2782415">
                <a:moveTo>
                  <a:pt x="1755596" y="2782415"/>
                </a:moveTo>
                <a:cubicBezTo>
                  <a:pt x="1472350" y="2612793"/>
                  <a:pt x="1189105" y="2443172"/>
                  <a:pt x="933873" y="2278219"/>
                </a:cubicBezTo>
                <a:cubicBezTo>
                  <a:pt x="678641" y="2113266"/>
                  <a:pt x="379832" y="1938976"/>
                  <a:pt x="224203" y="1792697"/>
                </a:cubicBezTo>
                <a:cubicBezTo>
                  <a:pt x="68574" y="1646418"/>
                  <a:pt x="-3016" y="1534374"/>
                  <a:pt x="97" y="1400544"/>
                </a:cubicBezTo>
                <a:cubicBezTo>
                  <a:pt x="3210" y="1266714"/>
                  <a:pt x="74799" y="1148446"/>
                  <a:pt x="242879" y="989718"/>
                </a:cubicBezTo>
                <a:cubicBezTo>
                  <a:pt x="410959" y="830990"/>
                  <a:pt x="759568" y="613127"/>
                  <a:pt x="1008575" y="448174"/>
                </a:cubicBezTo>
                <a:cubicBezTo>
                  <a:pt x="1257582" y="283221"/>
                  <a:pt x="1736920" y="0"/>
                  <a:pt x="1736920" y="0"/>
                </a:cubicBezTo>
              </a:path>
            </a:pathLst>
          </a:custGeom>
          <a:ln w="63500">
            <a:solidFill>
              <a:srgbClr val="008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500233" y="5278252"/>
            <a:ext cx="258921" cy="425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?</a:t>
            </a:r>
            <a:endParaRPr kumimoji="1" lang="ja-JP" altLang="en-US" sz="3600" b="1" dirty="0"/>
          </a:p>
        </p:txBody>
      </p:sp>
      <p:cxnSp>
        <p:nvCxnSpPr>
          <p:cNvPr id="68" name="直線コネクタ 67"/>
          <p:cNvCxnSpPr/>
          <p:nvPr/>
        </p:nvCxnSpPr>
        <p:spPr>
          <a:xfrm flipH="1" flipV="1">
            <a:off x="1370486" y="5075575"/>
            <a:ext cx="838934" cy="359115"/>
          </a:xfrm>
          <a:prstGeom prst="line">
            <a:avLst/>
          </a:prstGeom>
          <a:ln w="63500">
            <a:solidFill>
              <a:schemeClr val="tx1"/>
            </a:solidFill>
            <a:prstDash val="sysDash"/>
            <a:headEnd type="none" w="lg" len="lg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3691301" y="575373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kumimoji="1" lang="ja-JP" altLang="en-US" sz="3200" b="1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 rot="16200000">
            <a:off x="984909" y="1849344"/>
            <a:ext cx="158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altLang="ja-JP" sz="2400" b="1" dirty="0" err="1">
                <a:latin typeface="Arial" charset="0"/>
                <a:ea typeface="Arial" charset="0"/>
                <a:cs typeface="Arial" charset="0"/>
              </a:rPr>
              <a:t>Evane</a:t>
            </a: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-scent</a:t>
            </a:r>
            <a:endParaRPr lang="ja-JP" alt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フリーフォーム 71"/>
          <p:cNvSpPr/>
          <p:nvPr/>
        </p:nvSpPr>
        <p:spPr>
          <a:xfrm>
            <a:off x="1353907" y="4289828"/>
            <a:ext cx="1306758" cy="712993"/>
          </a:xfrm>
          <a:custGeom>
            <a:avLst/>
            <a:gdLst>
              <a:gd name="connsiteX0" fmla="*/ 0 w 1577990"/>
              <a:gd name="connsiteY0" fmla="*/ 1064698 h 1064698"/>
              <a:gd name="connsiteX1" fmla="*/ 76975 w 1577990"/>
              <a:gd name="connsiteY1" fmla="*/ 872282 h 1064698"/>
              <a:gd name="connsiteX2" fmla="*/ 384876 w 1577990"/>
              <a:gd name="connsiteY2" fmla="*/ 628556 h 1064698"/>
              <a:gd name="connsiteX3" fmla="*/ 1334235 w 1577990"/>
              <a:gd name="connsiteY3" fmla="*/ 218070 h 1064698"/>
              <a:gd name="connsiteX4" fmla="*/ 1577990 w 1577990"/>
              <a:gd name="connsiteY4" fmla="*/ 0 h 1064698"/>
              <a:gd name="connsiteX5" fmla="*/ 1577990 w 1577990"/>
              <a:gd name="connsiteY5" fmla="*/ 0 h 10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7990" h="1064698">
                <a:moveTo>
                  <a:pt x="0" y="1064698"/>
                </a:moveTo>
                <a:cubicBezTo>
                  <a:pt x="6414" y="1004835"/>
                  <a:pt x="12829" y="944972"/>
                  <a:pt x="76975" y="872282"/>
                </a:cubicBezTo>
                <a:cubicBezTo>
                  <a:pt x="141121" y="799592"/>
                  <a:pt x="175333" y="737591"/>
                  <a:pt x="384876" y="628556"/>
                </a:cubicBezTo>
                <a:cubicBezTo>
                  <a:pt x="594419" y="519521"/>
                  <a:pt x="1135383" y="322829"/>
                  <a:pt x="1334235" y="218070"/>
                </a:cubicBezTo>
                <a:cubicBezTo>
                  <a:pt x="1533087" y="113311"/>
                  <a:pt x="1577990" y="0"/>
                  <a:pt x="1577990" y="0"/>
                </a:cubicBezTo>
                <a:lnTo>
                  <a:pt x="1577990" y="0"/>
                </a:lnTo>
              </a:path>
            </a:pathLst>
          </a:custGeom>
          <a:ln w="63500">
            <a:solidFill>
              <a:srgbClr val="660066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74" name="フリーフォーム 73"/>
          <p:cNvSpPr/>
          <p:nvPr/>
        </p:nvSpPr>
        <p:spPr>
          <a:xfrm flipV="1">
            <a:off x="2796065" y="3631797"/>
            <a:ext cx="926552" cy="413083"/>
          </a:xfrm>
          <a:custGeom>
            <a:avLst/>
            <a:gdLst>
              <a:gd name="connsiteX0" fmla="*/ 388470 w 388470"/>
              <a:gd name="connsiteY0" fmla="*/ 283882 h 283882"/>
              <a:gd name="connsiteX1" fmla="*/ 0 w 388470"/>
              <a:gd name="connsiteY1" fmla="*/ 0 h 2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70" h="283882">
                <a:moveTo>
                  <a:pt x="388470" y="283882"/>
                </a:move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330953" y="3295970"/>
            <a:ext cx="11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11893"/>
                </a:solidFill>
                <a:latin typeface="Arial" charset="0"/>
                <a:ea typeface="Arial" charset="0"/>
                <a:cs typeface="Arial" charset="0"/>
              </a:rPr>
              <a:t>EBW</a:t>
            </a:r>
            <a:endParaRPr kumimoji="1" lang="ja-JP" altLang="en-US" sz="2800" b="1" dirty="0">
              <a:solidFill>
                <a:srgbClr val="01189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フリーフォーム 77"/>
          <p:cNvSpPr/>
          <p:nvPr/>
        </p:nvSpPr>
        <p:spPr>
          <a:xfrm flipV="1">
            <a:off x="1616326" y="4854650"/>
            <a:ext cx="1905238" cy="141114"/>
          </a:xfrm>
          <a:custGeom>
            <a:avLst/>
            <a:gdLst>
              <a:gd name="connsiteX0" fmla="*/ 388470 w 388470"/>
              <a:gd name="connsiteY0" fmla="*/ 283882 h 283882"/>
              <a:gd name="connsiteX1" fmla="*/ 0 w 388470"/>
              <a:gd name="connsiteY1" fmla="*/ 0 h 2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70" h="283882">
                <a:moveTo>
                  <a:pt x="388470" y="283882"/>
                </a:move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619953" y="4459215"/>
            <a:ext cx="20241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O-SX mode conversion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41659" y="2776069"/>
            <a:ext cx="20241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SX-B mode conversion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645006" y="6218617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∇n</a:t>
            </a:r>
            <a:r>
              <a:rPr lang="en-US" altLang="ja-JP" sz="3200" baseline="-25000" dirty="0">
                <a:latin typeface="Arial" charset="0"/>
                <a:ea typeface="Arial" charset="0"/>
                <a:cs typeface="Arial" charset="0"/>
              </a:rPr>
              <a:t>e</a:t>
            </a:r>
            <a:endParaRPr kumimoji="1" lang="ja-JP" altLang="en-US" sz="32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 rot="16200000">
            <a:off x="1990695" y="1576608"/>
            <a:ext cx="11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UHR</a:t>
            </a:r>
            <a:endParaRPr kumimoji="1" lang="ja-JP" altLang="en-US" sz="2800" b="1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523431" y="1498594"/>
            <a:ext cx="764747" cy="4759781"/>
          </a:xfrm>
          <a:prstGeom prst="rect">
            <a:avLst/>
          </a:prstGeom>
          <a:gradFill flip="none" rotWithShape="1">
            <a:gsLst>
              <a:gs pos="100000">
                <a:srgbClr val="CECC57">
                  <a:alpha val="60000"/>
                </a:srgbClr>
              </a:gs>
              <a:gs pos="0">
                <a:srgbClr val="D8B25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86" name="フリーフォーム 85"/>
          <p:cNvSpPr/>
          <p:nvPr/>
        </p:nvSpPr>
        <p:spPr>
          <a:xfrm>
            <a:off x="2653235" y="3768771"/>
            <a:ext cx="60521" cy="491066"/>
          </a:xfrm>
          <a:custGeom>
            <a:avLst/>
            <a:gdLst>
              <a:gd name="connsiteX0" fmla="*/ 0 w 60521"/>
              <a:gd name="connsiteY0" fmla="*/ 491066 h 491066"/>
              <a:gd name="connsiteX1" fmla="*/ 42334 w 60521"/>
              <a:gd name="connsiteY1" fmla="*/ 406400 h 491066"/>
              <a:gd name="connsiteX2" fmla="*/ 59267 w 60521"/>
              <a:gd name="connsiteY2" fmla="*/ 203200 h 491066"/>
              <a:gd name="connsiteX3" fmla="*/ 59267 w 60521"/>
              <a:gd name="connsiteY3" fmla="*/ 0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1" h="491066">
                <a:moveTo>
                  <a:pt x="0" y="491066"/>
                </a:moveTo>
                <a:cubicBezTo>
                  <a:pt x="16228" y="472722"/>
                  <a:pt x="32456" y="454378"/>
                  <a:pt x="42334" y="406400"/>
                </a:cubicBezTo>
                <a:cubicBezTo>
                  <a:pt x="52212" y="358422"/>
                  <a:pt x="56445" y="270933"/>
                  <a:pt x="59267" y="203200"/>
                </a:cubicBezTo>
                <a:cubicBezTo>
                  <a:pt x="62089" y="135467"/>
                  <a:pt x="59267" y="0"/>
                  <a:pt x="59267" y="0"/>
                </a:cubicBezTo>
              </a:path>
            </a:pathLst>
          </a:custGeom>
          <a:noFill/>
          <a:ln w="53975">
            <a:solidFill>
              <a:srgbClr val="6E16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138764" y="1815112"/>
            <a:ext cx="160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X </a:t>
            </a:r>
            <a:r>
              <a:rPr lang="en-US" altLang="ja-JP" sz="2400" b="1" dirty="0" err="1">
                <a:latin typeface="Arial" charset="0"/>
                <a:ea typeface="Arial" charset="0"/>
                <a:cs typeface="Arial" charset="0"/>
              </a:rPr>
              <a:t>Evane</a:t>
            </a: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-scent</a:t>
            </a:r>
            <a:endParaRPr lang="ja-JP" alt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フリーフォーム 89"/>
          <p:cNvSpPr/>
          <p:nvPr/>
        </p:nvSpPr>
        <p:spPr>
          <a:xfrm>
            <a:off x="1536651" y="3097032"/>
            <a:ext cx="1143000" cy="578802"/>
          </a:xfrm>
          <a:custGeom>
            <a:avLst/>
            <a:gdLst>
              <a:gd name="connsiteX0" fmla="*/ 1143000 w 1143000"/>
              <a:gd name="connsiteY0" fmla="*/ 578802 h 578802"/>
              <a:gd name="connsiteX1" fmla="*/ 1116106 w 1143000"/>
              <a:gd name="connsiteY1" fmla="*/ 403990 h 578802"/>
              <a:gd name="connsiteX2" fmla="*/ 981635 w 1143000"/>
              <a:gd name="connsiteY2" fmla="*/ 215731 h 578802"/>
              <a:gd name="connsiteX3" fmla="*/ 806823 w 1143000"/>
              <a:gd name="connsiteY3" fmla="*/ 94708 h 578802"/>
              <a:gd name="connsiteX4" fmla="*/ 537882 w 1143000"/>
              <a:gd name="connsiteY4" fmla="*/ 14025 h 578802"/>
              <a:gd name="connsiteX5" fmla="*/ 0 w 1143000"/>
              <a:gd name="connsiteY5" fmla="*/ 578 h 57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578802">
                <a:moveTo>
                  <a:pt x="1143000" y="578802"/>
                </a:moveTo>
                <a:cubicBezTo>
                  <a:pt x="1143000" y="521652"/>
                  <a:pt x="1143000" y="464502"/>
                  <a:pt x="1116106" y="403990"/>
                </a:cubicBezTo>
                <a:cubicBezTo>
                  <a:pt x="1089212" y="343478"/>
                  <a:pt x="1033182" y="267278"/>
                  <a:pt x="981635" y="215731"/>
                </a:cubicBezTo>
                <a:cubicBezTo>
                  <a:pt x="930088" y="164184"/>
                  <a:pt x="880782" y="128326"/>
                  <a:pt x="806823" y="94708"/>
                </a:cubicBezTo>
                <a:cubicBezTo>
                  <a:pt x="732864" y="61090"/>
                  <a:pt x="672352" y="29713"/>
                  <a:pt x="537882" y="14025"/>
                </a:cubicBezTo>
                <a:cubicBezTo>
                  <a:pt x="403411" y="-1663"/>
                  <a:pt x="201705" y="-543"/>
                  <a:pt x="0" y="578"/>
                </a:cubicBezTo>
              </a:path>
            </a:pathLst>
          </a:custGeom>
          <a:noFill/>
          <a:ln w="63500">
            <a:solidFill>
              <a:srgbClr val="011893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 rot="16200000">
            <a:off x="2384606" y="1772549"/>
            <a:ext cx="160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X </a:t>
            </a:r>
            <a:r>
              <a:rPr lang="en-US" altLang="ja-JP" sz="2400" b="1" dirty="0" err="1">
                <a:latin typeface="Arial" charset="0"/>
                <a:ea typeface="Arial" charset="0"/>
                <a:cs typeface="Arial" charset="0"/>
              </a:rPr>
              <a:t>Evane</a:t>
            </a: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-scent</a:t>
            </a:r>
            <a:endParaRPr lang="ja-JP" alt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ACB7855-5F4D-014B-ADB9-C24B75EF43F8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7FA78DA4-FCF2-4242-8B96-680819765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" y="1175351"/>
            <a:ext cx="4998799" cy="4936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8951" y="193072"/>
            <a:ext cx="10800000" cy="9822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Broadening of the launched finite width beam affects the O-X mode conversion process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077EBAC-E984-AD49-8F29-A808D0E1A2DB}"/>
              </a:ext>
            </a:extLst>
          </p:cNvPr>
          <p:cNvSpPr/>
          <p:nvPr/>
        </p:nvSpPr>
        <p:spPr>
          <a:xfrm>
            <a:off x="576880" y="6062139"/>
            <a:ext cx="551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Igami. et al.</a:t>
            </a:r>
          </a:p>
          <a:p>
            <a:r>
              <a:rPr lang="en-US" altLang="ja-JP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 and Fusion Research, </a:t>
            </a:r>
            <a:r>
              <a:rPr lang="is-IS" altLang="ja-JP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Volume 11, 2403098(2016)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581D35-6943-0C4E-B04D-86FDAB5781CB}"/>
              </a:ext>
            </a:extLst>
          </p:cNvPr>
          <p:cNvSpPr txBox="1"/>
          <p:nvPr/>
        </p:nvSpPr>
        <p:spPr>
          <a:xfrm>
            <a:off x="6232375" y="1519210"/>
            <a:ext cx="563824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In 2D configuration, a finite width  electromagnetic wave launched from the waveguide at </a:t>
            </a:r>
            <a:r>
              <a:rPr lang="en-US" altLang="ja-JP" sz="2400" i="1" dirty="0" err="1">
                <a:latin typeface="rtxmi" charset="0"/>
              </a:rPr>
              <a:t>θ</a:t>
            </a:r>
            <a:r>
              <a:rPr lang="en-US" altLang="ja-JP" sz="2400" i="1" baseline="-25000" dirty="0" err="1">
                <a:latin typeface="NimbusRomNo9L" charset="0"/>
              </a:rPr>
              <a:t>inj</a:t>
            </a:r>
            <a:r>
              <a:rPr lang="en-US" altLang="ja-JP" sz="2400" i="1" baseline="-25000" dirty="0">
                <a:latin typeface="NimbusRomNo9L" charset="0"/>
              </a:rPr>
              <a:t> </a:t>
            </a:r>
            <a:r>
              <a:rPr lang="en-US" altLang="ja-JP" sz="2400" dirty="0">
                <a:latin typeface="rtxr" charset="0"/>
              </a:rPr>
              <a:t>= </a:t>
            </a:r>
            <a:r>
              <a:rPr lang="en-US" altLang="ja-JP" sz="2400" i="1" dirty="0" err="1">
                <a:latin typeface="rtxmi" charset="0"/>
              </a:rPr>
              <a:t>θ</a:t>
            </a:r>
            <a:r>
              <a:rPr lang="en-US" altLang="ja-JP" sz="2400" i="1" baseline="-25000" dirty="0" err="1">
                <a:latin typeface="NimbusRomNo9L" charset="0"/>
              </a:rPr>
              <a:t>opt</a:t>
            </a:r>
            <a:r>
              <a:rPr lang="en-US" altLang="ja-JP" sz="2400" dirty="0">
                <a:latin typeface="rtxr" charset="0"/>
              </a:rPr>
              <a:t> = </a:t>
            </a:r>
            <a:r>
              <a:rPr lang="en-US" altLang="ja-JP" sz="2400" dirty="0" err="1">
                <a:latin typeface="rtxr" charset="0"/>
              </a:rPr>
              <a:t>arccos</a:t>
            </a:r>
            <a:r>
              <a:rPr lang="en-US" altLang="ja-JP" sz="2400" dirty="0">
                <a:latin typeface="rtxr" charset="0"/>
              </a:rPr>
              <a:t>(</a:t>
            </a:r>
            <a:r>
              <a:rPr lang="en-US" altLang="ja-JP" sz="2400" i="1" dirty="0">
                <a:latin typeface="rtxr" charset="0"/>
              </a:rPr>
              <a:t>N</a:t>
            </a:r>
            <a:r>
              <a:rPr lang="en-US" altLang="ja-JP" sz="2400" i="1" baseline="-25000" dirty="0">
                <a:latin typeface="rtxr" charset="0"/>
              </a:rPr>
              <a:t>//opt</a:t>
            </a:r>
            <a:r>
              <a:rPr lang="en-US" altLang="ja-JP" sz="2400" i="1" dirty="0">
                <a:latin typeface="rtxr" charset="0"/>
              </a:rPr>
              <a:t>)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altLang="ja-JP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 fully mode converted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to the SX mode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At the edge of the launched beam, </a:t>
            </a:r>
            <a:r>
              <a:rPr lang="en-US" altLang="ja-JP" sz="2400" i="1" dirty="0" err="1">
                <a:latin typeface="rtxmi" charset="0"/>
              </a:rPr>
              <a:t>θ</a:t>
            </a:r>
            <a:r>
              <a:rPr lang="en-US" altLang="ja-JP" sz="2400" i="1" baseline="-25000" dirty="0" err="1">
                <a:latin typeface="NimbusRomNo9L" charset="0"/>
              </a:rPr>
              <a:t>inj</a:t>
            </a:r>
            <a:r>
              <a:rPr lang="en-US" altLang="ja-JP" sz="2400" i="1" baseline="-25000" dirty="0">
                <a:latin typeface="NimbusRomNo9L" charset="0"/>
              </a:rPr>
              <a:t> </a:t>
            </a:r>
            <a:r>
              <a:rPr lang="en-US" altLang="ja-JP" sz="2400" dirty="0">
                <a:latin typeface="rtxr" charset="0"/>
              </a:rPr>
              <a:t>= </a:t>
            </a:r>
            <a:r>
              <a:rPr lang="en-US" altLang="ja-JP" sz="2400" i="1" dirty="0" err="1">
                <a:latin typeface="rtxmi" charset="0"/>
              </a:rPr>
              <a:t>θ</a:t>
            </a:r>
            <a:r>
              <a:rPr lang="en-US" altLang="ja-JP" sz="2400" i="1" baseline="-25000" dirty="0" err="1">
                <a:latin typeface="NimbusRomNo9L" charset="0"/>
              </a:rPr>
              <a:t>opt</a:t>
            </a:r>
            <a:r>
              <a:rPr lang="en-US" altLang="ja-JP" sz="2400" i="1" dirty="0">
                <a:latin typeface="NimbusRomNo9L" charset="0"/>
              </a:rPr>
              <a:t> </a:t>
            </a:r>
            <a:r>
              <a:rPr lang="en-US" altLang="ja-JP" sz="2400" i="1" dirty="0">
                <a:latin typeface="txsy" charset="0"/>
              </a:rPr>
              <a:t>± </a:t>
            </a:r>
            <a:r>
              <a:rPr lang="en-US" altLang="ja-JP" sz="2400" i="1" dirty="0">
                <a:latin typeface="NimbusRomNo9L" charset="0"/>
              </a:rPr>
              <a:t>1</a:t>
            </a:r>
            <a:r>
              <a:rPr lang="en-US" altLang="ja-JP" sz="2400" i="1" dirty="0">
                <a:latin typeface="rtxmi" charset="0"/>
              </a:rPr>
              <a:t>.</a:t>
            </a:r>
            <a:r>
              <a:rPr lang="en-US" altLang="ja-JP" sz="2400" i="1" dirty="0">
                <a:latin typeface="NimbusRomNo9L" charset="0"/>
              </a:rPr>
              <a:t>5 </a:t>
            </a:r>
            <a:r>
              <a:rPr lang="en-US" altLang="ja-JP" sz="2400" dirty="0">
                <a:latin typeface="NimbusRomNo9L" charset="0"/>
              </a:rPr>
              <a:t>°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in this case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D57B09-6FC0-9447-A623-277AEDA04792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P4</a:t>
            </a:r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4F35C1-DA5A-AA4D-8041-7B134BA0B8BA}"/>
              </a:ext>
            </a:extLst>
          </p:cNvPr>
          <p:cNvSpPr/>
          <p:nvPr/>
        </p:nvSpPr>
        <p:spPr>
          <a:xfrm>
            <a:off x="6232375" y="4697681"/>
            <a:ext cx="5638240" cy="1938992"/>
          </a:xfrm>
          <a:prstGeom prst="rect">
            <a:avLst/>
          </a:prstGeom>
          <a:ln w="444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In this study, we’ve performed 2D wave optical full wave analyses </a:t>
            </a:r>
            <a:r>
              <a:rPr lang="en-US" altLang="ja-JP" sz="2400" b="1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to provide a guideline for designing the launching beam condition for ECRH by EBW</a:t>
            </a:r>
          </a:p>
        </p:txBody>
      </p:sp>
    </p:spTree>
    <p:extLst>
      <p:ext uri="{BB962C8B-B14F-4D97-AF65-F5344CB8AC3E}">
        <p14:creationId xmlns:p14="http://schemas.microsoft.com/office/powerpoint/2010/main" val="426848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7439" y="278802"/>
            <a:ext cx="10859230" cy="799794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Arial" charset="0"/>
                <a:ea typeface="Arial" charset="0"/>
                <a:cs typeface="Arial" charset="0"/>
              </a:rPr>
              <a:t>Configuration of the 2D calculation</a:t>
            </a:r>
            <a:endParaRPr kumimoji="1" lang="ja-JP" alt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3668345" y="1410009"/>
            <a:ext cx="815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Solving Maxwell equation by  finite element method with TASK/WF2D code</a:t>
            </a:r>
            <a:r>
              <a:rPr lang="en-US" altLang="ja-JP" sz="2400" b="1" baseline="30000" dirty="0">
                <a:latin typeface="Arial" charset="0"/>
                <a:ea typeface="Arial" charset="0"/>
                <a:cs typeface="Arial" charset="0"/>
              </a:rPr>
              <a:t>*)</a:t>
            </a:r>
            <a:endParaRPr lang="en-US" altLang="ja-JP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144318" y="2325810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/>
              <a:t>∇×∇×</a:t>
            </a:r>
            <a:r>
              <a:rPr lang="en-US" altLang="ja-JP" sz="2400" b="1" i="1" dirty="0"/>
              <a:t>E – (</a:t>
            </a:r>
            <a:r>
              <a:rPr lang="en-US" altLang="ja-JP" sz="2400" i="1" dirty="0"/>
              <a:t>ω</a:t>
            </a:r>
            <a:r>
              <a:rPr lang="en-US" altLang="ja-JP" sz="2400" b="1" i="1" baseline="30000" dirty="0"/>
              <a:t>2</a:t>
            </a:r>
            <a:r>
              <a:rPr lang="en-US" altLang="ja-JP" sz="2400" b="1" i="1" dirty="0"/>
              <a:t>/</a:t>
            </a:r>
            <a:r>
              <a:rPr lang="en-US" altLang="ja-JP" sz="2400" i="1" dirty="0"/>
              <a:t>c</a:t>
            </a:r>
            <a:r>
              <a:rPr lang="en-US" altLang="ja-JP" sz="2400" b="1" i="1" baseline="30000" dirty="0"/>
              <a:t>2</a:t>
            </a:r>
            <a:r>
              <a:rPr lang="en-US" altLang="ja-JP" sz="2400" b="1" i="1" dirty="0"/>
              <a:t>)</a:t>
            </a:r>
            <a:r>
              <a:rPr lang="en-US" altLang="ja-JP" sz="2400" b="1" i="1" dirty="0" err="1"/>
              <a:t>ε</a:t>
            </a:r>
            <a:r>
              <a:rPr lang="en-US" altLang="ja-JP" sz="2400" b="1" i="1" dirty="0"/>
              <a:t>∙ E=</a:t>
            </a:r>
            <a:r>
              <a:rPr lang="en-US" altLang="ja-JP" sz="2400" i="1" dirty="0"/>
              <a:t>iωμ</a:t>
            </a:r>
            <a:r>
              <a:rPr lang="en-US" altLang="ja-JP" sz="2400" i="1" baseline="-25000" dirty="0"/>
              <a:t>0 </a:t>
            </a:r>
            <a:r>
              <a:rPr lang="en-US" altLang="ja-JP" sz="2400" b="1" i="1" dirty="0" err="1"/>
              <a:t>j</a:t>
            </a:r>
            <a:r>
              <a:rPr lang="en-US" altLang="ja-JP" sz="2400" i="1" baseline="-25000" dirty="0" err="1"/>
              <a:t>ext</a:t>
            </a:r>
            <a:r>
              <a:rPr lang="ja-JP" altLang="ja-JP" sz="2400" dirty="0"/>
              <a:t> </a:t>
            </a:r>
            <a:endParaRPr lang="en-US" altLang="ja-JP" sz="2400" dirty="0">
              <a:latin typeface="Arial"/>
              <a:cs typeface="Arial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42951" y="2850918"/>
            <a:ext cx="6096000" cy="5338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700"/>
              </a:lnSpc>
              <a:spcAft>
                <a:spcPts val="0"/>
              </a:spcAft>
              <a:tabLst>
                <a:tab pos="301625" algn="l"/>
              </a:tabLst>
            </a:pPr>
            <a:r>
              <a:rPr lang="en-US" altLang="ja-JP" kern="0" spc="-10" baseline="30000" dirty="0">
                <a:latin typeface="Times" charset="0"/>
                <a:ea typeface="ＭＳ 明朝" charset="-128"/>
                <a:cs typeface="Times New Roman" charset="0"/>
              </a:rPr>
              <a:t>*)</a:t>
            </a:r>
            <a:r>
              <a:rPr lang="en-US" altLang="ja-JP" kern="0" spc="-10" dirty="0">
                <a:latin typeface="Times" charset="0"/>
                <a:ea typeface="ＭＳ 明朝" charset="-128"/>
                <a:cs typeface="Times New Roman" charset="0"/>
              </a:rPr>
              <a:t>A. Fukuyama, et. al 41</a:t>
            </a:r>
            <a:r>
              <a:rPr lang="en-US" altLang="ja-JP" kern="0" spc="-10" baseline="30000" dirty="0">
                <a:latin typeface="Times" charset="0"/>
                <a:ea typeface="ＭＳ 明朝" charset="-128"/>
                <a:cs typeface="Times New Roman" charset="0"/>
              </a:rPr>
              <a:t>st</a:t>
            </a:r>
            <a:r>
              <a:rPr lang="en-US" altLang="ja-JP" kern="0" spc="-10" dirty="0">
                <a:latin typeface="Times" charset="0"/>
                <a:ea typeface="ＭＳ 明朝" charset="-128"/>
                <a:cs typeface="Times New Roman" charset="0"/>
              </a:rPr>
              <a:t> European Physical Society Conference on Plasma Physics (EPS 2014) P4.014 (2014)</a:t>
            </a:r>
            <a:endParaRPr lang="ja-JP" altLang="ja-JP" kern="100" dirty="0">
              <a:effectLst/>
              <a:latin typeface="Times" charset="0"/>
              <a:ea typeface="ＭＳ 明朝" charset="-128"/>
              <a:cs typeface="Times New Roman" charset="0"/>
            </a:endParaRPr>
          </a:p>
        </p:txBody>
      </p:sp>
      <p:grpSp>
        <p:nvGrpSpPr>
          <p:cNvPr id="28" name="図形グループ 3">
            <a:extLst>
              <a:ext uri="{FF2B5EF4-FFF2-40B4-BE49-F238E27FC236}">
                <a16:creationId xmlns:a16="http://schemas.microsoft.com/office/drawing/2014/main" id="{0E247020-3397-B642-B6E1-D8F19BCDC8CD}"/>
              </a:ext>
            </a:extLst>
          </p:cNvPr>
          <p:cNvGrpSpPr>
            <a:grpSpLocks noChangeAspect="1"/>
          </p:cNvGrpSpPr>
          <p:nvPr/>
        </p:nvGrpSpPr>
        <p:grpSpPr>
          <a:xfrm>
            <a:off x="586082" y="1579800"/>
            <a:ext cx="3770662" cy="5152327"/>
            <a:chOff x="657290" y="9319980"/>
            <a:chExt cx="2178694" cy="2977019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C5306EC-CE92-CA42-8E38-D9891FFEE901}"/>
                </a:ext>
              </a:extLst>
            </p:cNvPr>
            <p:cNvSpPr/>
            <p:nvPr/>
          </p:nvSpPr>
          <p:spPr>
            <a:xfrm>
              <a:off x="657290" y="9319980"/>
              <a:ext cx="1224063" cy="2400085"/>
            </a:xfrm>
            <a:prstGeom prst="rect">
              <a:avLst/>
            </a:prstGeom>
            <a:noFill/>
            <a:ln w="127000" cmpd="sng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FEEDDA2-3A52-6E48-81C7-66B3B8A41CCA}"/>
                </a:ext>
              </a:extLst>
            </p:cNvPr>
            <p:cNvSpPr/>
            <p:nvPr/>
          </p:nvSpPr>
          <p:spPr>
            <a:xfrm>
              <a:off x="1751389" y="10309502"/>
              <a:ext cx="300461" cy="1015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DE6AA58-2FBB-ED4D-8AA5-A6638869B6D2}"/>
                </a:ext>
              </a:extLst>
            </p:cNvPr>
            <p:cNvSpPr/>
            <p:nvPr/>
          </p:nvSpPr>
          <p:spPr>
            <a:xfrm>
              <a:off x="1919033" y="11201518"/>
              <a:ext cx="540399" cy="518546"/>
            </a:xfrm>
            <a:custGeom>
              <a:avLst/>
              <a:gdLst>
                <a:gd name="connsiteX0" fmla="*/ 0 w 1075574"/>
                <a:gd name="connsiteY0" fmla="*/ 0 h 868183"/>
                <a:gd name="connsiteX1" fmla="*/ 246216 w 1075574"/>
                <a:gd name="connsiteY1" fmla="*/ 181411 h 868183"/>
                <a:gd name="connsiteX2" fmla="*/ 1075574 w 1075574"/>
                <a:gd name="connsiteY2" fmla="*/ 868183 h 86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574" h="868183">
                  <a:moveTo>
                    <a:pt x="0" y="0"/>
                  </a:moveTo>
                  <a:cubicBezTo>
                    <a:pt x="33477" y="18357"/>
                    <a:pt x="66954" y="36714"/>
                    <a:pt x="246216" y="181411"/>
                  </a:cubicBezTo>
                  <a:cubicBezTo>
                    <a:pt x="425478" y="326108"/>
                    <a:pt x="750526" y="597145"/>
                    <a:pt x="1075574" y="868183"/>
                  </a:cubicBezTo>
                </a:path>
              </a:pathLst>
            </a:custGeom>
            <a:ln w="5080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F3DECBF-4EC4-C648-A0A9-C1FA7394AD50}"/>
                </a:ext>
              </a:extLst>
            </p:cNvPr>
            <p:cNvSpPr/>
            <p:nvPr/>
          </p:nvSpPr>
          <p:spPr>
            <a:xfrm>
              <a:off x="1929642" y="10438839"/>
              <a:ext cx="622799" cy="750235"/>
            </a:xfrm>
            <a:custGeom>
              <a:avLst/>
              <a:gdLst>
                <a:gd name="connsiteX0" fmla="*/ 0 w 1102171"/>
                <a:gd name="connsiteY0" fmla="*/ 0 h 1131292"/>
                <a:gd name="connsiteX1" fmla="*/ 255470 w 1102171"/>
                <a:gd name="connsiteY1" fmla="*/ 321141 h 1131292"/>
                <a:gd name="connsiteX2" fmla="*/ 635026 w 1102171"/>
                <a:gd name="connsiteY2" fmla="*/ 693372 h 1131292"/>
                <a:gd name="connsiteX3" fmla="*/ 1102171 w 1102171"/>
                <a:gd name="connsiteY3" fmla="*/ 1131292 h 113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171" h="1131292">
                  <a:moveTo>
                    <a:pt x="0" y="0"/>
                  </a:moveTo>
                  <a:cubicBezTo>
                    <a:pt x="74816" y="102789"/>
                    <a:pt x="149632" y="205579"/>
                    <a:pt x="255470" y="321141"/>
                  </a:cubicBezTo>
                  <a:cubicBezTo>
                    <a:pt x="361308" y="436703"/>
                    <a:pt x="493909" y="558347"/>
                    <a:pt x="635026" y="693372"/>
                  </a:cubicBezTo>
                  <a:cubicBezTo>
                    <a:pt x="776143" y="828397"/>
                    <a:pt x="1102171" y="1131292"/>
                    <a:pt x="1102171" y="1131292"/>
                  </a:cubicBezTo>
                </a:path>
              </a:pathLst>
            </a:custGeom>
            <a:ln w="5080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884A5C1A-5532-5547-A669-D355E9CDBBC1}"/>
                </a:ext>
              </a:extLst>
            </p:cNvPr>
            <p:cNvCxnSpPr/>
            <p:nvPr/>
          </p:nvCxnSpPr>
          <p:spPr>
            <a:xfrm rot="5400000" flipH="1" flipV="1">
              <a:off x="1653834" y="10537313"/>
              <a:ext cx="625536" cy="654253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DEB4842-CC5C-3642-92C2-2BDD23859B52}"/>
                </a:ext>
              </a:extLst>
            </p:cNvPr>
            <p:cNvCxnSpPr>
              <a:cxnSpLocks/>
            </p:cNvCxnSpPr>
            <p:nvPr/>
          </p:nvCxnSpPr>
          <p:spPr>
            <a:xfrm>
              <a:off x="1924983" y="10320303"/>
              <a:ext cx="0" cy="98730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1C4A0A82-B38D-874E-989B-A8B867517D11}"/>
                </a:ext>
              </a:extLst>
            </p:cNvPr>
            <p:cNvSpPr/>
            <p:nvPr/>
          </p:nvSpPr>
          <p:spPr>
            <a:xfrm rot="18840000">
              <a:off x="1838590" y="10849769"/>
              <a:ext cx="95496" cy="8137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343EC789-9E89-DD4B-94D0-8DB1CE2056FA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1466738" y="10383228"/>
              <a:ext cx="469922" cy="496673"/>
            </a:xfrm>
            <a:prstGeom prst="straightConnector1">
              <a:avLst/>
            </a:prstGeom>
            <a:ln w="50800">
              <a:solidFill>
                <a:srgbClr val="FF9300"/>
              </a:solidFill>
              <a:prstDash val="solid"/>
              <a:headEnd type="none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EE588694-8E6A-BD40-8C14-A22D62736860}"/>
                </a:ext>
              </a:extLst>
            </p:cNvPr>
            <p:cNvSpPr txBox="1"/>
            <p:nvPr/>
          </p:nvSpPr>
          <p:spPr>
            <a:xfrm>
              <a:off x="1741580" y="10556617"/>
              <a:ext cx="177931" cy="224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Symbol" charset="2"/>
                  <a:cs typeface="Symbol" charset="2"/>
                </a:rPr>
                <a:t>q</a:t>
              </a:r>
              <a:endParaRPr kumimoji="1" lang="ja-JP" altLang="en-US" sz="2000" b="1" i="1" dirty="0">
                <a:latin typeface="Times New Roman"/>
                <a:cs typeface="Times New Roman"/>
              </a:endParaRPr>
            </a:p>
          </p:txBody>
        </p:sp>
        <p:sp>
          <p:nvSpPr>
            <p:cNvPr id="38" name="円弧 37">
              <a:extLst>
                <a:ext uri="{FF2B5EF4-FFF2-40B4-BE49-F238E27FC236}">
                  <a16:creationId xmlns:a16="http://schemas.microsoft.com/office/drawing/2014/main" id="{99A554BD-2C6F-224D-9CF1-4F26D7B47B3A}"/>
                </a:ext>
              </a:extLst>
            </p:cNvPr>
            <p:cNvSpPr/>
            <p:nvPr/>
          </p:nvSpPr>
          <p:spPr>
            <a:xfrm rot="10800000">
              <a:off x="1790760" y="10761387"/>
              <a:ext cx="266909" cy="291282"/>
            </a:xfrm>
            <a:prstGeom prst="arc">
              <a:avLst>
                <a:gd name="adj1" fmla="val 3386388"/>
                <a:gd name="adj2" fmla="val 548781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D7BB517D-B13F-554E-850D-4034C83887E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727564" y="10443126"/>
              <a:ext cx="202297" cy="19341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4E8DEF48-DA2F-5742-B033-9F69850AC213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1594611" y="10773614"/>
              <a:ext cx="224590" cy="23737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8B03C15F-8286-214E-B9D2-D52CC76F709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523375" y="10640912"/>
              <a:ext cx="202297" cy="19341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F96E9DD-7C21-0A4E-BC83-5FE3FC7B6FC5}"/>
                </a:ext>
              </a:extLst>
            </p:cNvPr>
            <p:cNvSpPr txBox="1"/>
            <p:nvPr/>
          </p:nvSpPr>
          <p:spPr>
            <a:xfrm>
              <a:off x="1479421" y="10783375"/>
              <a:ext cx="235065" cy="245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>
                  <a:latin typeface="Century" charset="0"/>
                  <a:ea typeface="Century" charset="0"/>
                  <a:cs typeface="Century" charset="0"/>
                </a:rPr>
                <a:t>z</a:t>
              </a:r>
              <a:r>
                <a:rPr kumimoji="1" lang="en-US" altLang="ja-JP" sz="2400" i="1" baseline="-25000" dirty="0" err="1">
                  <a:latin typeface="Century" charset="0"/>
                  <a:ea typeface="Century" charset="0"/>
                  <a:cs typeface="Century" charset="0"/>
                </a:rPr>
                <a:t>g</a:t>
              </a:r>
              <a:endParaRPr kumimoji="1" lang="ja-JP" altLang="en-US" sz="2400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A3DD89B-C5F8-A949-B40C-77754EF57B58}"/>
                </a:ext>
              </a:extLst>
            </p:cNvPr>
            <p:cNvSpPr txBox="1"/>
            <p:nvPr/>
          </p:nvSpPr>
          <p:spPr>
            <a:xfrm>
              <a:off x="1648347" y="10264240"/>
              <a:ext cx="243465" cy="25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>
                  <a:latin typeface="Century" charset="0"/>
                  <a:ea typeface="Century" charset="0"/>
                  <a:cs typeface="Century" charset="0"/>
                </a:rPr>
                <a:t>r</a:t>
              </a:r>
              <a:r>
                <a:rPr lang="en-US" altLang="ja-JP" sz="2400" i="1" baseline="-25000">
                  <a:latin typeface="Century" charset="0"/>
                  <a:ea typeface="Century" charset="0"/>
                  <a:cs typeface="Century" charset="0"/>
                </a:rPr>
                <a:t>b</a:t>
              </a:r>
              <a:endParaRPr kumimoji="1" lang="ja-JP" altLang="en-US" sz="2400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89093AC-D198-0C4B-A539-31C81D7D68C2}"/>
                </a:ext>
              </a:extLst>
            </p:cNvPr>
            <p:cNvSpPr txBox="1"/>
            <p:nvPr/>
          </p:nvSpPr>
          <p:spPr>
            <a:xfrm>
              <a:off x="1909198" y="10270229"/>
              <a:ext cx="926786" cy="26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>
                  <a:latin typeface="Century" charset="0"/>
                  <a:ea typeface="Century" charset="0"/>
                  <a:cs typeface="Century" charset="0"/>
                </a:rPr>
                <a:t>(</a:t>
              </a:r>
              <a:r>
                <a:rPr lang="en-US" altLang="ja-JP" sz="2400" i="1" dirty="0" err="1">
                  <a:latin typeface="Century" charset="0"/>
                  <a:ea typeface="Century" charset="0"/>
                  <a:cs typeface="Century" charset="0"/>
                </a:rPr>
                <a:t>x</a:t>
              </a:r>
              <a:r>
                <a:rPr lang="en-US" altLang="ja-JP" sz="2400" i="1" baseline="-25000" dirty="0" err="1">
                  <a:latin typeface="Century" charset="0"/>
                  <a:ea typeface="Century" charset="0"/>
                  <a:cs typeface="Century" charset="0"/>
                </a:rPr>
                <a:t>bnd</a:t>
              </a:r>
              <a:r>
                <a:rPr lang="en-US" altLang="ja-JP" sz="2400" i="1" dirty="0">
                  <a:latin typeface="Century" charset="0"/>
                  <a:ea typeface="Century" charset="0"/>
                  <a:cs typeface="Century" charset="0"/>
                </a:rPr>
                <a:t>, y)</a:t>
              </a:r>
              <a:endParaRPr kumimoji="1" lang="ja-JP" altLang="en-US" sz="2400" i="1" dirty="0">
                <a:latin typeface="Century" charset="0"/>
                <a:ea typeface="Century" charset="0"/>
                <a:cs typeface="Century" charset="0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27863104-3938-834F-8EB5-2F140568E757}"/>
                </a:ext>
              </a:extLst>
            </p:cNvPr>
            <p:cNvCxnSpPr/>
            <p:nvPr/>
          </p:nvCxnSpPr>
          <p:spPr>
            <a:xfrm flipH="1" flipV="1">
              <a:off x="2160369" y="11095483"/>
              <a:ext cx="473854" cy="497899"/>
            </a:xfrm>
            <a:prstGeom prst="straightConnector1">
              <a:avLst/>
            </a:prstGeom>
            <a:ln w="50800">
              <a:solidFill>
                <a:srgbClr val="FF6600"/>
              </a:solidFill>
              <a:prstDash val="dashDot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AEFE7C5-4554-AD4B-A36E-21D626438716}"/>
                </a:ext>
              </a:extLst>
            </p:cNvPr>
            <p:cNvSpPr txBox="1"/>
            <p:nvPr/>
          </p:nvSpPr>
          <p:spPr>
            <a:xfrm>
              <a:off x="2002911" y="10854373"/>
              <a:ext cx="813837" cy="21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Century" charset="0"/>
                  <a:ea typeface="Century" charset="0"/>
                  <a:cs typeface="Century" charset="0"/>
                </a:rPr>
                <a:t>(</a:t>
              </a:r>
              <a:r>
                <a:rPr lang="en-US" altLang="ja-JP" sz="2400" i="1" dirty="0" err="1">
                  <a:latin typeface="Century" charset="0"/>
                  <a:ea typeface="Century" charset="0"/>
                  <a:cs typeface="Century" charset="0"/>
                </a:rPr>
                <a:t>x</a:t>
              </a:r>
              <a:r>
                <a:rPr lang="en-US" altLang="ja-JP" sz="2400" i="1" baseline="-25000" dirty="0" err="1">
                  <a:latin typeface="Century" charset="0"/>
                  <a:ea typeface="Century" charset="0"/>
                  <a:cs typeface="Century" charset="0"/>
                </a:rPr>
                <a:t>bnd</a:t>
              </a:r>
              <a:r>
                <a:rPr lang="en-US" altLang="ja-JP" sz="2400" i="1" dirty="0">
                  <a:latin typeface="Century" charset="0"/>
                  <a:ea typeface="Century" charset="0"/>
                  <a:cs typeface="Century" charset="0"/>
                </a:rPr>
                <a:t>, </a:t>
              </a:r>
              <a:r>
                <a:rPr lang="en-US" altLang="ja-JP" sz="2400" i="1" dirty="0" err="1">
                  <a:latin typeface="Century" charset="0"/>
                  <a:ea typeface="Century" charset="0"/>
                  <a:cs typeface="Century" charset="0"/>
                </a:rPr>
                <a:t>y</a:t>
              </a:r>
              <a:r>
                <a:rPr lang="en-US" altLang="ja-JP" sz="2400" i="1" baseline="-25000" dirty="0" err="1">
                  <a:latin typeface="Century" charset="0"/>
                  <a:ea typeface="Century" charset="0"/>
                  <a:cs typeface="Century" charset="0"/>
                </a:rPr>
                <a:t>cnt</a:t>
              </a:r>
              <a:r>
                <a:rPr lang="en-US" altLang="ja-JP" sz="2400" i="1" dirty="0">
                  <a:latin typeface="Century" charset="0"/>
                  <a:ea typeface="Century" charset="0"/>
                  <a:cs typeface="Century" charset="0"/>
                </a:rPr>
                <a:t>)</a:t>
              </a:r>
              <a:endParaRPr kumimoji="1" lang="ja-JP" altLang="en-US" sz="2400" i="1" dirty="0">
                <a:latin typeface="Century" charset="0"/>
                <a:ea typeface="Century" charset="0"/>
                <a:cs typeface="Century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0058F9DD-4487-0444-A50E-7DC693C996CA}"/>
                    </a:ext>
                  </a:extLst>
                </p:cNvPr>
                <p:cNvSpPr txBox="1"/>
                <p:nvPr/>
              </p:nvSpPr>
              <p:spPr>
                <a:xfrm>
                  <a:off x="1296894" y="10428927"/>
                  <a:ext cx="379747" cy="311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𝒌</m:t>
                          </m:r>
                        </m:e>
                      </m:acc>
                    </m:oMath>
                  </a14:m>
                  <a:r>
                    <a:rPr lang="en-US" altLang="ja-JP" sz="2800" b="1" i="1" baseline="-25000" dirty="0">
                      <a:latin typeface="Helvetica" charset="0"/>
                      <a:ea typeface="Helvetica" charset="0"/>
                      <a:cs typeface="Helvetica" charset="0"/>
                    </a:rPr>
                    <a:t>in</a:t>
                  </a:r>
                  <a:r>
                    <a:rPr lang="en-US" altLang="ja-JP" sz="2800" b="1" i="1" dirty="0">
                      <a:latin typeface="Helvetica" charset="0"/>
                      <a:ea typeface="Helvetica" charset="0"/>
                      <a:cs typeface="Helvetica" charset="0"/>
                    </a:rPr>
                    <a:t> </a:t>
                  </a:r>
                  <a:endParaRPr lang="ja-JP" altLang="en-US" sz="2800" i="1" baseline="-25000" dirty="0">
                    <a:latin typeface="Century" charset="0"/>
                    <a:ea typeface="Century" charset="0"/>
                    <a:cs typeface="Century" charset="0"/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894" y="10428927"/>
                  <a:ext cx="379747" cy="3117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60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F1BFA21-2E48-BF4F-8788-4E6EB635C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7122" y="11380372"/>
              <a:ext cx="0" cy="63083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C77BD0C-C306-9F41-AACE-79A3F9213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8407" y="11380371"/>
              <a:ext cx="0" cy="63083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FF4A3BC7-5B2D-0C49-B345-1433FDBEE587}"/>
                </a:ext>
              </a:extLst>
            </p:cNvPr>
            <p:cNvCxnSpPr/>
            <p:nvPr/>
          </p:nvCxnSpPr>
          <p:spPr>
            <a:xfrm>
              <a:off x="1721239" y="11953505"/>
              <a:ext cx="11803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3788E0AA-91C7-484F-967F-7F8C694D5348}"/>
                </a:ext>
              </a:extLst>
            </p:cNvPr>
            <p:cNvCxnSpPr/>
            <p:nvPr/>
          </p:nvCxnSpPr>
          <p:spPr>
            <a:xfrm>
              <a:off x="1923820" y="11959116"/>
              <a:ext cx="118036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9E07C20D-21CD-6541-9A59-74BBABA53186}"/>
                </a:ext>
              </a:extLst>
            </p:cNvPr>
            <p:cNvSpPr/>
            <p:nvPr/>
          </p:nvSpPr>
          <p:spPr>
            <a:xfrm>
              <a:off x="1380214" y="11959116"/>
              <a:ext cx="1224062" cy="337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err="1">
                  <a:latin typeface="Arial" charset="0"/>
                  <a:ea typeface="Arial" charset="0"/>
                  <a:cs typeface="Arial" charset="0"/>
                </a:rPr>
                <a:t>w</a:t>
              </a:r>
              <a:r>
                <a:rPr lang="en-US" altLang="ja-JP" sz="2400" baseline="-25000" dirty="0" err="1">
                  <a:latin typeface="Arial" charset="0"/>
                  <a:ea typeface="Arial" charset="0"/>
                  <a:cs typeface="Arial" charset="0"/>
                </a:rPr>
                <a:t>d</a:t>
              </a:r>
              <a:r>
                <a:rPr lang="en-US" altLang="ja-JP" sz="2400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ja-JP" sz="2400" dirty="0">
                  <a:latin typeface="Arial" charset="0"/>
                  <a:ea typeface="Arial" charset="0"/>
                  <a:cs typeface="Arial" charset="0"/>
                </a:rPr>
                <a:t>: Absorber</a:t>
              </a:r>
              <a:r>
                <a:rPr lang="en-US" altLang="ja-JP" sz="32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ja-JP" altLang="en-US" sz="32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8E54711C-2B46-2949-8505-A0D0901E75E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30" y="10321159"/>
              <a:ext cx="0" cy="98779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F6F07E61-C260-C347-86F0-C45158E785DD}"/>
                </a:ext>
              </a:extLst>
            </p:cNvPr>
            <p:cNvSpPr/>
            <p:nvPr/>
          </p:nvSpPr>
          <p:spPr>
            <a:xfrm>
              <a:off x="716691" y="11240592"/>
              <a:ext cx="575366" cy="266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err="1"/>
                <a:t>y</a:t>
              </a:r>
              <a:r>
                <a:rPr lang="en-US" altLang="ja-JP" sz="2400" baseline="-25000" dirty="0" err="1"/>
                <a:t>d_min</a:t>
              </a:r>
              <a:r>
                <a:rPr lang="en-US" altLang="ja-JP" sz="2400" dirty="0"/>
                <a:t> </a:t>
              </a:r>
              <a:endParaRPr lang="ja-JP" altLang="en-US" sz="2400" dirty="0"/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E345DA6-80D7-B14F-B1E7-0581291C0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728" y="10309502"/>
              <a:ext cx="970892" cy="2927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5A8BBAA5-FD56-4446-B322-7CCA36D07D3D}"/>
                </a:ext>
              </a:extLst>
            </p:cNvPr>
            <p:cNvCxnSpPr>
              <a:cxnSpLocks/>
            </p:cNvCxnSpPr>
            <p:nvPr/>
          </p:nvCxnSpPr>
          <p:spPr>
            <a:xfrm>
              <a:off x="938205" y="11319841"/>
              <a:ext cx="963415" cy="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05BF481E-4491-3646-BF66-0B77C788B448}"/>
                </a:ext>
              </a:extLst>
            </p:cNvPr>
            <p:cNvCxnSpPr>
              <a:cxnSpLocks/>
            </p:cNvCxnSpPr>
            <p:nvPr/>
          </p:nvCxnSpPr>
          <p:spPr>
            <a:xfrm>
              <a:off x="716691" y="10847042"/>
              <a:ext cx="1202342" cy="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DB9D7460-5EF5-034F-B8C0-F14D0E59EEE7}"/>
                </a:ext>
              </a:extLst>
            </p:cNvPr>
            <p:cNvSpPr/>
            <p:nvPr/>
          </p:nvSpPr>
          <p:spPr>
            <a:xfrm>
              <a:off x="779511" y="9977536"/>
              <a:ext cx="548506" cy="266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err="1"/>
                <a:t>y</a:t>
              </a:r>
              <a:r>
                <a:rPr lang="en-US" altLang="ja-JP" sz="2400" baseline="-25000" dirty="0" err="1"/>
                <a:t>d_max</a:t>
              </a:r>
              <a:endParaRPr lang="ja-JP" altLang="en-US" sz="2400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5102473-9FD6-B341-A16C-50C8943EF3A8}"/>
              </a:ext>
            </a:extLst>
          </p:cNvPr>
          <p:cNvGrpSpPr/>
          <p:nvPr/>
        </p:nvGrpSpPr>
        <p:grpSpPr>
          <a:xfrm>
            <a:off x="239057" y="4527000"/>
            <a:ext cx="1428032" cy="1671347"/>
            <a:chOff x="221614" y="5947370"/>
            <a:chExt cx="1428032" cy="1671347"/>
          </a:xfrm>
        </p:grpSpPr>
        <p:grpSp>
          <p:nvGrpSpPr>
            <p:cNvPr id="59" name="図形グループ 57">
              <a:extLst>
                <a:ext uri="{FF2B5EF4-FFF2-40B4-BE49-F238E27FC236}">
                  <a16:creationId xmlns:a16="http://schemas.microsoft.com/office/drawing/2014/main" id="{85368623-62D2-C845-87B7-11417D0543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252" y="6317499"/>
              <a:ext cx="956924" cy="963519"/>
              <a:chOff x="2985313" y="4971924"/>
              <a:chExt cx="1236324" cy="1244845"/>
            </a:xfrm>
          </p:grpSpPr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E7715FC3-D573-054D-B035-679E91B82F9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3184287" y="6100482"/>
                <a:ext cx="1037350" cy="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lg"/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8FC6CB63-3646-824D-89A2-73CB6E5219D1}"/>
                  </a:ext>
                </a:extLst>
              </p:cNvPr>
              <p:cNvCxnSpPr/>
              <p:nvPr/>
            </p:nvCxnSpPr>
            <p:spPr>
              <a:xfrm flipV="1">
                <a:off x="3093313" y="4971924"/>
                <a:ext cx="0" cy="10373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lg"/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図形グループ 60">
                <a:extLst>
                  <a:ext uri="{FF2B5EF4-FFF2-40B4-BE49-F238E27FC236}">
                    <a16:creationId xmlns:a16="http://schemas.microsoft.com/office/drawing/2014/main" id="{F1110365-5180-AD4E-BA17-10AD13BC9104}"/>
                  </a:ext>
                </a:extLst>
              </p:cNvPr>
              <p:cNvGrpSpPr/>
              <p:nvPr/>
            </p:nvGrpSpPr>
            <p:grpSpPr>
              <a:xfrm>
                <a:off x="2985313" y="6000769"/>
                <a:ext cx="216000" cy="216000"/>
                <a:chOff x="3502742" y="3402370"/>
                <a:chExt cx="216000" cy="216000"/>
              </a:xfrm>
            </p:grpSpPr>
            <p:sp>
              <p:nvSpPr>
                <p:cNvPr id="66" name="円/楕円 65">
                  <a:extLst>
                    <a:ext uri="{FF2B5EF4-FFF2-40B4-BE49-F238E27FC236}">
                      <a16:creationId xmlns:a16="http://schemas.microsoft.com/office/drawing/2014/main" id="{E760AD41-A26D-384D-819C-D0D439B32000}"/>
                    </a:ext>
                  </a:extLst>
                </p:cNvPr>
                <p:cNvSpPr/>
                <p:nvPr/>
              </p:nvSpPr>
              <p:spPr>
                <a:xfrm>
                  <a:off x="3502742" y="340237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 dirty="0"/>
                </a:p>
              </p:txBody>
            </p:sp>
            <p:sp>
              <p:nvSpPr>
                <p:cNvPr id="69" name="円/楕円 68">
                  <a:extLst>
                    <a:ext uri="{FF2B5EF4-FFF2-40B4-BE49-F238E27FC236}">
                      <a16:creationId xmlns:a16="http://schemas.microsoft.com/office/drawing/2014/main" id="{CBD16343-9227-904A-8FFB-8B80C00AC0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65718" y="346792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 dirty="0"/>
                </a:p>
              </p:txBody>
            </p:sp>
          </p:grpSp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FE5C85D-318B-CB4D-9CD5-F79CB4695FFF}"/>
                </a:ext>
              </a:extLst>
            </p:cNvPr>
            <p:cNvSpPr txBox="1"/>
            <p:nvPr/>
          </p:nvSpPr>
          <p:spPr>
            <a:xfrm>
              <a:off x="1299870" y="7080655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latin typeface="Century" charset="0"/>
                  <a:ea typeface="Century" charset="0"/>
                  <a:cs typeface="Century" charset="0"/>
                </a:rPr>
                <a:t>x</a:t>
              </a:r>
              <a:endParaRPr kumimoji="1" lang="ja-JP" altLang="en-US" sz="24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8B72DCA1-13ED-5B40-B52B-47C5E32B3BFE}"/>
                </a:ext>
              </a:extLst>
            </p:cNvPr>
            <p:cNvSpPr txBox="1"/>
            <p:nvPr/>
          </p:nvSpPr>
          <p:spPr>
            <a:xfrm>
              <a:off x="221614" y="5947370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charset="0"/>
                  <a:ea typeface="Century" charset="0"/>
                  <a:cs typeface="Century" charset="0"/>
                </a:rPr>
                <a:t>y</a:t>
              </a:r>
              <a:endParaRPr kumimoji="1" lang="ja-JP" altLang="en-US" sz="24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0DB624C4-12A9-F84E-B27A-7D6EE043F323}"/>
                </a:ext>
              </a:extLst>
            </p:cNvPr>
            <p:cNvSpPr txBox="1"/>
            <p:nvPr/>
          </p:nvSpPr>
          <p:spPr>
            <a:xfrm>
              <a:off x="374014" y="7157052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entury" charset="0"/>
                  <a:ea typeface="Century" charset="0"/>
                  <a:cs typeface="Century" charset="0"/>
                </a:rPr>
                <a:t>z</a:t>
              </a:r>
              <a:endParaRPr kumimoji="1" lang="ja-JP" altLang="en-US" sz="2400" dirty="0">
                <a:latin typeface="Century" charset="0"/>
                <a:ea typeface="Century" charset="0"/>
                <a:cs typeface="Century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B9989DD-0CCA-DB47-94FB-EE5EA38248F0}"/>
                  </a:ext>
                </a:extLst>
              </p:cNvPr>
              <p:cNvSpPr txBox="1"/>
              <p:nvPr/>
            </p:nvSpPr>
            <p:spPr>
              <a:xfrm>
                <a:off x="4450259" y="3879545"/>
                <a:ext cx="7849693" cy="705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𝑏𝑛𝑑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ja-JP" sz="2000" i="1">
                          <a:latin typeface="Cambria Math" charset="0"/>
                        </a:rPr>
                        <m:t>𝐸</m:t>
                      </m:r>
                      <m:r>
                        <a:rPr lang="en-US" altLang="ja-JP" sz="20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𝑏𝑛𝑑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𝑐𝑛𝑡</m:t>
                          </m:r>
                        </m:sub>
                      </m:sSub>
                      <m:r>
                        <a:rPr lang="en-US" altLang="ja-JP" sz="2000" i="1">
                          <a:latin typeface="Cambria Math" charset="0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ja-JP" sz="2000" i="1">
                          <a:latin typeface="Cambria Math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B9989DD-0CCA-DB47-94FB-EE5EA3824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259" y="3879545"/>
                <a:ext cx="7849693" cy="705706"/>
              </a:xfrm>
              <a:prstGeom prst="rect">
                <a:avLst/>
              </a:prstGeom>
              <a:blipFill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図形グループ 37">
            <a:extLst>
              <a:ext uri="{FF2B5EF4-FFF2-40B4-BE49-F238E27FC236}">
                <a16:creationId xmlns:a16="http://schemas.microsoft.com/office/drawing/2014/main" id="{F2C9EAAB-1D79-6044-9CCE-73F523EF457B}"/>
              </a:ext>
            </a:extLst>
          </p:cNvPr>
          <p:cNvGrpSpPr/>
          <p:nvPr/>
        </p:nvGrpSpPr>
        <p:grpSpPr>
          <a:xfrm>
            <a:off x="5238695" y="4718046"/>
            <a:ext cx="6255341" cy="1982283"/>
            <a:chOff x="3959132" y="3247955"/>
            <a:chExt cx="6530428" cy="1046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27D125CD-6259-E444-B285-5A83064BB13C}"/>
                    </a:ext>
                  </a:extLst>
                </p:cNvPr>
                <p:cNvSpPr txBox="1"/>
                <p:nvPr/>
              </p:nvSpPr>
              <p:spPr>
                <a:xfrm>
                  <a:off x="6738552" y="3798632"/>
                  <a:ext cx="3465962" cy="175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  <m:r>
                          <a:rPr kumimoji="1" lang="en-US" altLang="ja-JP" sz="2000" i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ja-JP" sz="20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27D125CD-6259-E444-B285-5A83064BB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552" y="3798632"/>
                  <a:ext cx="3465962" cy="175718"/>
                </a:xfrm>
                <a:prstGeom prst="rect">
                  <a:avLst/>
                </a:prstGeom>
                <a:blipFill>
                  <a:blip r:embed="rId5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D361E906-20B3-7E40-97F5-A6889BD981A6}"/>
                    </a:ext>
                  </a:extLst>
                </p:cNvPr>
                <p:cNvSpPr txBox="1"/>
                <p:nvPr/>
              </p:nvSpPr>
              <p:spPr>
                <a:xfrm>
                  <a:off x="4002236" y="3870100"/>
                  <a:ext cx="3480717" cy="4247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ja-JP" sz="200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D361E906-20B3-7E40-97F5-A6889BD98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236" y="3870100"/>
                  <a:ext cx="3480717" cy="4247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732CA4D3-1056-D642-A556-F2196BC33DFD}"/>
                    </a:ext>
                  </a:extLst>
                </p:cNvPr>
                <p:cNvSpPr txBox="1"/>
                <p:nvPr/>
              </p:nvSpPr>
              <p:spPr>
                <a:xfrm>
                  <a:off x="6692877" y="3502230"/>
                  <a:ext cx="3051258" cy="2784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  <m:r>
                          <a:rPr kumimoji="1" lang="en-US" altLang="ja-JP" sz="200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877" y="3502230"/>
                  <a:ext cx="3051258" cy="2784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CA4F2E13-7233-A94F-A090-4093DAD5940D}"/>
                    </a:ext>
                  </a:extLst>
                </p:cNvPr>
                <p:cNvSpPr txBox="1"/>
                <p:nvPr/>
              </p:nvSpPr>
              <p:spPr>
                <a:xfrm>
                  <a:off x="6692877" y="3326555"/>
                  <a:ext cx="3796683" cy="1625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kumimoji="1" lang="en-US" altLang="ja-JP" sz="200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altLang="ja-JP" sz="2000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𝑐𝑛𝑡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CA4F2E13-7233-A94F-A090-4093DAD59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877" y="3326555"/>
                  <a:ext cx="3796683" cy="162545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767F1611-34C0-9749-BAE1-7E1A66894B92}"/>
                    </a:ext>
                  </a:extLst>
                </p:cNvPr>
                <p:cNvSpPr txBox="1"/>
                <p:nvPr/>
              </p:nvSpPr>
              <p:spPr>
                <a:xfrm>
                  <a:off x="4002236" y="3247955"/>
                  <a:ext cx="3762118" cy="3307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kumimoji="1" lang="en-US" altLang="ja-JP" sz="200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ja-JP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767F1611-34C0-9749-BAE1-7E1A66894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236" y="3247955"/>
                  <a:ext cx="3762118" cy="330779"/>
                </a:xfrm>
                <a:prstGeom prst="rect">
                  <a:avLst/>
                </a:prstGeom>
                <a:blipFill>
                  <a:blip r:embed="rId9"/>
                  <a:stretch>
                    <a:fillRect t="-45098" b="-1019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837C1C0C-D9A6-CB44-85B7-FC9ED84C6473}"/>
                    </a:ext>
                  </a:extLst>
                </p:cNvPr>
                <p:cNvSpPr txBox="1"/>
                <p:nvPr/>
              </p:nvSpPr>
              <p:spPr>
                <a:xfrm>
                  <a:off x="4567042" y="3754313"/>
                  <a:ext cx="3007725" cy="18740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𝜁</m:t>
                      </m:r>
                    </m:oMath>
                  </a14:m>
                  <a:r>
                    <a:rPr kumimoji="1" lang="en-US" altLang="ja-JP" sz="2000" dirty="0"/>
                    <a:t> 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 i="0" dirty="0" smtClean="0">
                                  <a:latin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1" lang="en-US" altLang="ja-JP" sz="2000" i="1" dirty="0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kumimoji="1" lang="en-US" altLang="ja-JP" sz="2000" dirty="0"/>
                    <a:t> 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837C1C0C-D9A6-CB44-85B7-FC9ED84C6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042" y="3754313"/>
                  <a:ext cx="3007725" cy="187401"/>
                </a:xfrm>
                <a:prstGeom prst="rect">
                  <a:avLst/>
                </a:prstGeom>
                <a:blipFill>
                  <a:blip r:embed="rId13"/>
                  <a:stretch>
                    <a:fillRect l="-3509" t="-131034" b="-2034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AC0C8AA1-5083-C142-AEE3-1B8062348838}"/>
                    </a:ext>
                  </a:extLst>
                </p:cNvPr>
                <p:cNvSpPr txBox="1"/>
                <p:nvPr/>
              </p:nvSpPr>
              <p:spPr>
                <a:xfrm>
                  <a:off x="3959132" y="3570486"/>
                  <a:ext cx="3704493" cy="1750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altLang="ja-JP" sz="200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𝑐𝑛𝑡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AC0C8AA1-5083-C142-AEE3-1B8062348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132" y="3570486"/>
                  <a:ext cx="3704493" cy="175041"/>
                </a:xfrm>
                <a:prstGeom prst="rect">
                  <a:avLst/>
                </a:prstGeom>
                <a:blipFill>
                  <a:blip r:embed="rId1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223313-C62A-D64A-9974-35F48AB6D0A5}"/>
              </a:ext>
            </a:extLst>
          </p:cNvPr>
          <p:cNvSpPr/>
          <p:nvPr/>
        </p:nvSpPr>
        <p:spPr>
          <a:xfrm>
            <a:off x="3866016" y="3396714"/>
            <a:ext cx="824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Gaussian like beam is defined along the </a:t>
            </a:r>
            <a:r>
              <a:rPr lang="en-US" altLang="ja-JP" sz="2400" b="1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ja-JP" sz="2400" b="1" dirty="0">
                <a:latin typeface="Arial" charset="0"/>
                <a:ea typeface="Arial" charset="0"/>
                <a:cs typeface="Arial" charset="0"/>
              </a:rPr>
              <a:t> axis at </a:t>
            </a:r>
            <a:r>
              <a:rPr lang="en-US" altLang="ja-JP" sz="2400" b="1" i="1" dirty="0">
                <a:latin typeface="Arial" charset="0"/>
                <a:ea typeface="Arial" charset="0"/>
                <a:cs typeface="Arial" charset="0"/>
              </a:rPr>
              <a:t>x=</a:t>
            </a:r>
            <a:r>
              <a:rPr lang="en-US" altLang="ja-JP" sz="2400" b="1" i="1" dirty="0" err="1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altLang="ja-JP" sz="2400" b="1" i="1" baseline="-25000" dirty="0" err="1">
                <a:latin typeface="Arial" charset="0"/>
                <a:ea typeface="Arial" charset="0"/>
                <a:cs typeface="Arial" charset="0"/>
              </a:rPr>
              <a:t>ant</a:t>
            </a:r>
            <a:endParaRPr lang="ja-JP" altLang="en-US" sz="240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1C3692B-C1F9-4F41-BC10-27FF0F0D5823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33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Helvetica" charset="0"/>
                <a:ea typeface="Helvetica" charset="0"/>
                <a:cs typeface="Helvetica" charset="0"/>
              </a:rPr>
              <a:t>Calculation of the electric field at (</a:t>
            </a:r>
            <a:r>
              <a:rPr lang="en-US" altLang="ja-JP" sz="3200" i="1" dirty="0" err="1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altLang="ja-JP" sz="3200" i="1" baseline="-25000" dirty="0" err="1">
                <a:latin typeface="Helvetica" charset="0"/>
                <a:ea typeface="Helvetica" charset="0"/>
                <a:cs typeface="Helvetica" charset="0"/>
              </a:rPr>
              <a:t>ant</a:t>
            </a:r>
            <a:r>
              <a:rPr lang="en-US" altLang="ja-JP" sz="3200" i="1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ja-JP" sz="3200" i="1" dirty="0" err="1">
                <a:latin typeface="Helvetica" charset="0"/>
                <a:ea typeface="Helvetica" charset="0"/>
                <a:cs typeface="Helvetica" charset="0"/>
              </a:rPr>
              <a:t>y</a:t>
            </a:r>
            <a:r>
              <a:rPr lang="en-US" altLang="ja-JP" sz="3200" i="1" baseline="-25000" dirty="0" err="1">
                <a:latin typeface="Helvetica" charset="0"/>
                <a:ea typeface="Helvetica" charset="0"/>
                <a:cs typeface="Helvetica" charset="0"/>
              </a:rPr>
              <a:t>ant</a:t>
            </a:r>
            <a:r>
              <a:rPr lang="en-US" altLang="ja-JP" sz="3200" dirty="0">
                <a:latin typeface="Helvetica" charset="0"/>
                <a:ea typeface="Helvetica" charset="0"/>
                <a:cs typeface="Helvetica" charset="0"/>
              </a:rPr>
              <a:t>) 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1019666" y="3847260"/>
                <a:ext cx="3414977" cy="369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altLang="ja-JP" sz="2000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⃡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</m:acc>
                      <m:r>
                        <a:rPr lang="en-US" altLang="ja-JP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charset="0"/>
                        </a:rPr>
                        <m:t> 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66" y="3847260"/>
                <a:ext cx="3414977" cy="369781"/>
              </a:xfrm>
              <a:prstGeom prst="rect">
                <a:avLst/>
              </a:prstGeom>
              <a:blipFill rotWithShape="0">
                <a:blip r:embed="rId3"/>
                <a:stretch>
                  <a:fillRect t="-106557" b="-142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543476" y="3585901"/>
                <a:ext cx="6749957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</m:acc>
                    <m:r>
                      <a:rPr lang="en-US" altLang="ja-JP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d>
                      <m:d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𝑖𝐷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𝑖𝐷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000" dirty="0"/>
                  <a:t> : Cold dielectric tensor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76" y="3585901"/>
                <a:ext cx="6749957" cy="906210"/>
              </a:xfrm>
              <a:prstGeom prst="rect">
                <a:avLst/>
              </a:prstGeom>
              <a:blipFill>
                <a:blip r:embed="rId4"/>
                <a:stretch>
                  <a:fillRect l="-376" b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1096351" y="4480923"/>
                <a:ext cx="8444832" cy="1259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𝑦𝑑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𝑖𝐷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𝑖𝐷</m:t>
                              </m:r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𝑆</m:t>
                              </m:r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𝑥𝑑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kumimoji="1" lang="en-US" altLang="ja-JP" sz="2000" dirty="0"/>
                  <a:t> = 0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51" y="4480923"/>
                <a:ext cx="8444832" cy="1259063"/>
              </a:xfrm>
              <a:prstGeom prst="rect">
                <a:avLst/>
              </a:prstGeom>
              <a:blipFill>
                <a:blip r:embed="rId5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図形グループ 60"/>
          <p:cNvGrpSpPr/>
          <p:nvPr/>
        </p:nvGrpSpPr>
        <p:grpSpPr>
          <a:xfrm>
            <a:off x="1746714" y="1727092"/>
            <a:ext cx="2302068" cy="1362545"/>
            <a:chOff x="911821" y="2261197"/>
            <a:chExt cx="2302068" cy="1362545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1114817" y="2261197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>
                  <a:latin typeface="Century" charset="0"/>
                  <a:ea typeface="Century" charset="0"/>
                  <a:cs typeface="Century" charset="0"/>
                </a:rPr>
                <a:t>k</a:t>
              </a:r>
              <a:r>
                <a:rPr kumimoji="1" lang="en-US" altLang="ja-JP" sz="2000" i="1" baseline="-25000">
                  <a:latin typeface="Century" charset="0"/>
                  <a:ea typeface="Century" charset="0"/>
                  <a:cs typeface="Century" charset="0"/>
                </a:rPr>
                <a:t>in</a:t>
              </a:r>
              <a:endParaRPr kumimoji="1" lang="ja-JP" altLang="en-US" sz="2000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cxnSp>
          <p:nvCxnSpPr>
            <p:cNvPr id="63" name="直線矢印コネクタ 62"/>
            <p:cNvCxnSpPr>
              <a:cxnSpLocks noChangeAspect="1"/>
            </p:cNvCxnSpPr>
            <p:nvPr/>
          </p:nvCxnSpPr>
          <p:spPr>
            <a:xfrm flipH="1" flipV="1">
              <a:off x="1304161" y="2717097"/>
              <a:ext cx="833285" cy="880722"/>
            </a:xfrm>
            <a:prstGeom prst="straightConnector1">
              <a:avLst/>
            </a:prstGeom>
            <a:ln w="31750">
              <a:solidFill>
                <a:srgbClr val="FF9300"/>
              </a:solidFill>
              <a:prstDash val="solid"/>
              <a:headEnd type="none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2663738" y="3123647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>
                  <a:latin typeface="Century" charset="0"/>
                  <a:ea typeface="Century" charset="0"/>
                  <a:cs typeface="Century" charset="0"/>
                </a:rPr>
                <a:t>e</a:t>
              </a:r>
              <a:r>
                <a:rPr lang="en-US" altLang="ja-JP" sz="2000" b="1" i="1" baseline="-25000">
                  <a:latin typeface="Century" charset="0"/>
                  <a:ea typeface="Century" charset="0"/>
                  <a:cs typeface="Century" charset="0"/>
                </a:rPr>
                <a:t>xd</a:t>
              </a:r>
              <a:r>
                <a:rPr kumimoji="1" lang="en-US" altLang="ja-JP" sz="2000" b="1" i="1" baseline="-25000" dirty="0">
                  <a:latin typeface="Century" charset="0"/>
                  <a:ea typeface="Century" charset="0"/>
                  <a:cs typeface="Century" charset="0"/>
                </a:rPr>
                <a:t> </a:t>
              </a:r>
              <a:endParaRPr kumimoji="1" lang="ja-JP" altLang="en-US" sz="2000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grpSp>
          <p:nvGrpSpPr>
            <p:cNvPr id="65" name="図形グループ 64"/>
            <p:cNvGrpSpPr/>
            <p:nvPr/>
          </p:nvGrpSpPr>
          <p:grpSpPr>
            <a:xfrm>
              <a:off x="1441998" y="3266629"/>
              <a:ext cx="216000" cy="216000"/>
              <a:chOff x="3502742" y="3402370"/>
              <a:chExt cx="216000" cy="216000"/>
            </a:xfrm>
          </p:grpSpPr>
          <p:sp>
            <p:nvSpPr>
              <p:cNvPr id="70" name="円/楕円 69"/>
              <p:cNvSpPr/>
              <p:nvPr/>
            </p:nvSpPr>
            <p:spPr>
              <a:xfrm>
                <a:off x="3502742" y="3402370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円/楕円 70"/>
              <p:cNvSpPr>
                <a:spLocks noChangeAspect="1"/>
              </p:cNvSpPr>
              <p:nvPr/>
            </p:nvSpPr>
            <p:spPr>
              <a:xfrm>
                <a:off x="3565718" y="346792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66" name="直線矢印コネクタ 65"/>
            <p:cNvCxnSpPr>
              <a:cxnSpLocks/>
            </p:cNvCxnSpPr>
            <p:nvPr/>
          </p:nvCxnSpPr>
          <p:spPr>
            <a:xfrm flipV="1">
              <a:off x="2146764" y="2598912"/>
              <a:ext cx="0" cy="102483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2194699" y="2682409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err="1">
                  <a:latin typeface="Century" charset="0"/>
                  <a:ea typeface="Century" charset="0"/>
                  <a:cs typeface="Century" charset="0"/>
                </a:rPr>
                <a:t>e</a:t>
              </a:r>
              <a:r>
                <a:rPr kumimoji="1" lang="en-US" altLang="ja-JP" sz="2000" b="1" i="1" baseline="-25000" dirty="0" err="1">
                  <a:latin typeface="Century" charset="0"/>
                  <a:ea typeface="Century" charset="0"/>
                  <a:cs typeface="Century" charset="0"/>
                </a:rPr>
                <a:t>zd</a:t>
              </a:r>
              <a:r>
                <a:rPr kumimoji="1" lang="en-US" altLang="ja-JP" sz="2000" i="1" baseline="-25000" dirty="0">
                  <a:latin typeface="Century" charset="0"/>
                  <a:ea typeface="Century" charset="0"/>
                  <a:cs typeface="Century" charset="0"/>
                </a:rPr>
                <a:t> </a:t>
              </a:r>
              <a:r>
                <a:rPr kumimoji="1" lang="en-US" altLang="ja-JP" sz="2000" i="1" dirty="0">
                  <a:latin typeface="Century" charset="0"/>
                  <a:ea typeface="Century" charset="0"/>
                  <a:cs typeface="Century" charset="0"/>
                </a:rPr>
                <a:t>// </a:t>
              </a:r>
              <a:r>
                <a:rPr kumimoji="1" lang="en-US" altLang="ja-JP" sz="2000" b="1" i="1" dirty="0">
                  <a:latin typeface="Century" charset="0"/>
                  <a:ea typeface="Century" charset="0"/>
                  <a:cs typeface="Century" charset="0"/>
                </a:rPr>
                <a:t>B</a:t>
              </a:r>
              <a:endParaRPr kumimoji="1" lang="ja-JP" altLang="en-US" sz="2000" b="1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911821" y="3121429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err="1">
                  <a:latin typeface="Century" charset="0"/>
                  <a:ea typeface="Century" charset="0"/>
                  <a:cs typeface="Century" charset="0"/>
                </a:rPr>
                <a:t>e</a:t>
              </a:r>
              <a:r>
                <a:rPr lang="en-US" altLang="ja-JP" sz="2000" b="1" i="1" baseline="-25000" dirty="0" err="1">
                  <a:latin typeface="Century" charset="0"/>
                  <a:ea typeface="Century" charset="0"/>
                  <a:cs typeface="Century" charset="0"/>
                </a:rPr>
                <a:t>yd</a:t>
              </a:r>
              <a:r>
                <a:rPr kumimoji="1" lang="en-US" altLang="ja-JP" sz="2000" b="1" i="1" baseline="-25000" dirty="0">
                  <a:latin typeface="Century" charset="0"/>
                  <a:ea typeface="Century" charset="0"/>
                  <a:cs typeface="Century" charset="0"/>
                </a:rPr>
                <a:t> </a:t>
              </a:r>
              <a:endParaRPr kumimoji="1" lang="ja-JP" altLang="en-US" sz="2000" i="1" baseline="-25000" dirty="0">
                <a:latin typeface="Century" charset="0"/>
                <a:ea typeface="Century" charset="0"/>
                <a:cs typeface="Century" charset="0"/>
              </a:endParaRPr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1441998" y="3623742"/>
              <a:ext cx="1588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図形グループ 71"/>
          <p:cNvGrpSpPr/>
          <p:nvPr/>
        </p:nvGrpSpPr>
        <p:grpSpPr>
          <a:xfrm>
            <a:off x="4915945" y="1926945"/>
            <a:ext cx="3676804" cy="1249093"/>
            <a:chOff x="660028" y="1980672"/>
            <a:chExt cx="3676804" cy="1249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 flipH="1">
                  <a:off x="660028" y="1980672"/>
                  <a:ext cx="3676804" cy="3540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⟹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𝑥𝑑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𝑦𝑑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0028" y="1980672"/>
                  <a:ext cx="3676804" cy="3540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1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 flipH="1">
                  <a:off x="1809982" y="2457273"/>
                  <a:ext cx="2409253" cy="331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𝑥𝑑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×  </m:t>
                            </m:r>
                            <m:acc>
                              <m:accPr>
                                <m:chr m:val="⃑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09982" y="2457273"/>
                  <a:ext cx="2409253" cy="3319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785" t="-130909" b="-1563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 flipH="1">
                  <a:off x="728080" y="2844101"/>
                  <a:ext cx="2905152" cy="385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𝑦𝑑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⃑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×  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𝑧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×  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  <m:r>
                                      <a:rPr lang="en-US" altLang="ja-JP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8080" y="2844101"/>
                  <a:ext cx="2905152" cy="3856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96" t="-169841" b="-25396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/>
                <p:cNvSpPr txBox="1"/>
                <p:nvPr/>
              </p:nvSpPr>
              <p:spPr>
                <a:xfrm flipH="1">
                  <a:off x="728080" y="2398353"/>
                  <a:ext cx="1874033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𝑧𝑑</m:t>
                          </m:r>
                        </m:sub>
                      </m:sSub>
                    </m:oMath>
                  </a14:m>
                  <a:r>
                    <a:rPr lang="en-US" altLang="ja-JP" sz="20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acc>
                        <m:accPr>
                          <m:chr m:val="⃑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en-US" altLang="ja-JP" sz="2000" dirty="0"/>
                </a:p>
              </p:txBody>
            </p:sp>
          </mc:Choice>
          <mc:Fallback xmlns="">
            <p:sp>
              <p:nvSpPr>
                <p:cNvPr id="66" name="テキスト ボックス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8080" y="2398353"/>
                  <a:ext cx="1874033" cy="3451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47" t="-7143" b="-160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テキスト ボックス 76"/>
          <p:cNvSpPr txBox="1"/>
          <p:nvPr/>
        </p:nvSpPr>
        <p:spPr>
          <a:xfrm>
            <a:off x="996282" y="3399599"/>
            <a:ext cx="391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2. Solving</a:t>
            </a:r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 the Maxwell equations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989535" y="1396035"/>
                <a:ext cx="59734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Arial" charset="0"/>
                    <a:ea typeface="Arial" charset="0"/>
                    <a:cs typeface="Arial" charset="0"/>
                  </a:rPr>
                  <a:t>1. Coordinate transformation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𝑥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𝑦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altLang="ja-JP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35" y="1396035"/>
                <a:ext cx="5973495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02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1014662" y="6130247"/>
                <a:ext cx="6782691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Arial" charset="0"/>
                    <a:ea typeface="Arial" charset="0"/>
                    <a:cs typeface="Arial" charset="0"/>
                  </a:rPr>
                  <a:t>3. Coordinate transformation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𝑥𝑑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𝑦𝑑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𝑧𝑑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6130247"/>
                <a:ext cx="6782691" cy="446404"/>
              </a:xfrm>
              <a:prstGeom prst="rect">
                <a:avLst/>
              </a:prstGeom>
              <a:blipFill rotWithShape="0">
                <a:blip r:embed="rId11"/>
                <a:stretch>
                  <a:fillRect l="-898" t="-4110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0FF650-0566-A548-9F31-7E9BA6862140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58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E0ABECCC-0BEA-914D-9CA6-F2B4C81C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38" y="1518045"/>
            <a:ext cx="4687342" cy="33241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50" y="439615"/>
            <a:ext cx="10859230" cy="666639"/>
          </a:xfrm>
        </p:spPr>
        <p:txBody>
          <a:bodyPr>
            <a:noAutofit/>
          </a:bodyPr>
          <a:lstStyle/>
          <a:p>
            <a:b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</a:br>
            <a: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  <a:t>Calculation Parameters 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10686" y="1448310"/>
                <a:ext cx="5689378" cy="360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Frequency : f=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w/2p </a:t>
                </a:r>
                <a:r>
                  <a:rPr lang="en-US" altLang="ja-JP" sz="2400" dirty="0"/>
                  <a:t>= 28GHz</a:t>
                </a:r>
              </a:p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Waist size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/>
                  <a:t> = 0.0373m (=3.48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l</a:t>
                </a:r>
                <a:r>
                  <a:rPr lang="en-US" altLang="ja-JP" sz="2400" baseline="-25000" dirty="0"/>
                  <a:t>0 </a:t>
                </a:r>
                <a:r>
                  <a:rPr lang="en-US" altLang="ja-JP" sz="2400" dirty="0"/>
                  <a:t>)</a:t>
                </a:r>
              </a:p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Mesh size = 0.25mm (~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l</a:t>
                </a:r>
                <a:r>
                  <a:rPr lang="en-US" altLang="ja-JP" sz="2400" baseline="-25000" dirty="0"/>
                  <a:t>0 </a:t>
                </a:r>
                <a:r>
                  <a:rPr lang="en-US" altLang="ja-JP" sz="2400" dirty="0"/>
                  <a:t>/40)</a:t>
                </a:r>
              </a:p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thickness of the absorber : </a:t>
                </a:r>
                <a:r>
                  <a:rPr lang="en-US" altLang="ja-JP" sz="2400" i="1" dirty="0"/>
                  <a:t>w</a:t>
                </a:r>
                <a:r>
                  <a:rPr lang="en-US" altLang="ja-JP" sz="2400" i="1" baseline="-25000" dirty="0"/>
                  <a:t>d</a:t>
                </a:r>
                <a:r>
                  <a:rPr lang="en-US" altLang="ja-JP" sz="2400" dirty="0"/>
                  <a:t> = 0.025m  </a:t>
                </a:r>
              </a:p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Permittivity in the absorber :  </a:t>
                </a:r>
                <a:r>
                  <a:rPr lang="en-US" altLang="ja-JP" sz="2400" dirty="0" err="1">
                    <a:latin typeface="Symbol" charset="2"/>
                    <a:ea typeface="Symbol" charset="2"/>
                    <a:cs typeface="Symbol" charset="2"/>
                  </a:rPr>
                  <a:t>e</a:t>
                </a:r>
                <a:r>
                  <a:rPr lang="en-US" altLang="ja-JP" sz="2400" baseline="-25000" dirty="0" err="1"/>
                  <a:t>damp</a:t>
                </a:r>
                <a:r>
                  <a:rPr lang="en-US" altLang="ja-JP" sz="2400" dirty="0"/>
                  <a:t> =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e</a:t>
                </a:r>
                <a:r>
                  <a:rPr lang="en-US" altLang="ja-JP" sz="2400" dirty="0"/>
                  <a:t> x 2 </a:t>
                </a:r>
              </a:p>
              <a:p>
                <a:pPr marL="342900" indent="-3429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Normalized collision frequency :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n</a:t>
                </a:r>
                <a:r>
                  <a:rPr lang="en-US" altLang="ja-JP" sz="2400" baseline="-25000" dirty="0">
                    <a:latin typeface="Arial" charset="0"/>
                    <a:ea typeface="Arial" charset="0"/>
                    <a:cs typeface="Arial" charset="0"/>
                  </a:rPr>
                  <a:t>e</a:t>
                </a:r>
                <a:r>
                  <a:rPr lang="en-US" altLang="ja-JP" sz="2400" dirty="0"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w</a:t>
                </a:r>
                <a:r>
                  <a:rPr lang="en-US" altLang="ja-JP" sz="2400" dirty="0"/>
                  <a:t> = 0.001,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n</a:t>
                </a:r>
                <a:r>
                  <a:rPr lang="en-US" altLang="ja-JP" sz="2400" baseline="-25000" dirty="0"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lang="en-US" altLang="ja-JP" sz="2400" dirty="0"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w</a:t>
                </a:r>
                <a:r>
                  <a:rPr lang="en-US" altLang="ja-JP" sz="2400" dirty="0"/>
                  <a:t> = 0.001, 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n</a:t>
                </a:r>
                <a:r>
                  <a:rPr lang="en-US" altLang="ja-JP" sz="2400" baseline="-25000" dirty="0">
                    <a:latin typeface="Arial" charset="0"/>
                    <a:ea typeface="Symbol" charset="2"/>
                    <a:cs typeface="Arial" charset="0"/>
                  </a:rPr>
                  <a:t>abs</a:t>
                </a:r>
                <a:r>
                  <a:rPr lang="en-US" altLang="ja-JP" sz="2400" dirty="0"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lang="en-US" altLang="ja-JP" sz="2400" dirty="0">
                    <a:latin typeface="Symbol" charset="2"/>
                    <a:ea typeface="Symbol" charset="2"/>
                    <a:cs typeface="Symbol" charset="2"/>
                  </a:rPr>
                  <a:t>w</a:t>
                </a:r>
                <a:r>
                  <a:rPr lang="en-US" altLang="ja-JP" sz="2400" dirty="0"/>
                  <a:t> = 0.2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86" y="1448310"/>
                <a:ext cx="5689378" cy="3608680"/>
              </a:xfrm>
              <a:prstGeom prst="rect">
                <a:avLst/>
              </a:prstGeom>
              <a:blipFill>
                <a:blip r:embed="rId4"/>
                <a:stretch>
                  <a:fillRect l="-1563" t="-1754" r="-2455" b="-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9525222-CDD6-3C46-86E5-83FDA7192AE8}"/>
                  </a:ext>
                </a:extLst>
              </p:cNvPr>
              <p:cNvSpPr txBox="1"/>
              <p:nvPr/>
            </p:nvSpPr>
            <p:spPr>
              <a:xfrm>
                <a:off x="6900136" y="4810404"/>
                <a:ext cx="5291864" cy="1826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/>
                  <a:t>Density scale-length at the plasma cutoff,  </a:t>
                </a:r>
              </a:p>
              <a:p>
                <a:r>
                  <a:rPr lang="en-US" altLang="ja-JP" sz="2200" dirty="0"/>
                  <a:t>L</a:t>
                </a:r>
                <a:r>
                  <a:rPr lang="en-US" altLang="ja-JP" sz="2200" baseline="-25000" dirty="0"/>
                  <a:t>n</a:t>
                </a:r>
                <a:r>
                  <a:rPr lang="en-US" altLang="ja-JP" sz="2200" dirty="0"/>
                  <a:t>=7.5*</a:t>
                </a:r>
                <a:r>
                  <a:rPr lang="en-US" altLang="ja-JP" sz="2200" dirty="0">
                    <a:latin typeface="Symbol" charset="2"/>
                    <a:ea typeface="Symbol" charset="2"/>
                    <a:cs typeface="Symbol" charset="2"/>
                  </a:rPr>
                  <a:t> l</a:t>
                </a:r>
                <a:r>
                  <a:rPr lang="en-US" altLang="ja-JP" sz="2200" baseline="-25000" dirty="0"/>
                  <a:t>0</a:t>
                </a:r>
                <a:r>
                  <a:rPr lang="en-US" altLang="ja-JP" sz="2200" dirty="0"/>
                  <a:t> (</a:t>
                </a:r>
                <a:r>
                  <a:rPr lang="en-US" altLang="ja-JP" sz="2200" dirty="0">
                    <a:latin typeface="Symbol" charset="2"/>
                    <a:ea typeface="Symbol" charset="2"/>
                    <a:cs typeface="Symbol" charset="2"/>
                  </a:rPr>
                  <a:t>l</a:t>
                </a:r>
                <a:r>
                  <a:rPr lang="en-US" altLang="ja-JP" sz="2200" baseline="-25000" dirty="0"/>
                  <a:t>0</a:t>
                </a:r>
                <a:r>
                  <a:rPr lang="en-US" altLang="ja-JP" sz="2200" dirty="0"/>
                  <a:t>: vacuum wavelength)</a:t>
                </a:r>
              </a:p>
              <a:p>
                <a:r>
                  <a:rPr lang="en-US" altLang="ja-JP" sz="2200" dirty="0"/>
                  <a:t>Constant magnetic field : |B| = 0.4T, </a:t>
                </a:r>
                <a14:m>
                  <m:oMath xmlns:m="http://schemas.openxmlformats.org/officeDocument/2006/math">
                    <m:r>
                      <a:rPr lang="en-US" altLang="ja-JP" sz="2200" b="0" i="0" smtClean="0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altLang="ja-JP" sz="2200" b="0" i="1" smtClean="0">
                        <a:latin typeface="Cambria Math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∥ </m:t>
                    </m:r>
                    <m:acc>
                      <m:accPr>
                        <m:chr m:val="̂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altLang="ja-JP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ja-JP" sz="2200" dirty="0"/>
                  <a:t> ) </a:t>
                </a:r>
                <a:r>
                  <a:rPr lang="en-US" altLang="ja-JP" sz="2200" dirty="0" err="1">
                    <a:latin typeface="Symbol" charset="2"/>
                  </a:rPr>
                  <a:t>w</a:t>
                </a:r>
                <a:r>
                  <a:rPr lang="en-US" altLang="ja-JP" sz="2200" baseline="-25000" dirty="0" err="1">
                    <a:latin typeface="Arial" charset="0"/>
                    <a:ea typeface="Arial" charset="0"/>
                    <a:cs typeface="Arial" charset="0"/>
                  </a:rPr>
                  <a:t>ce</a:t>
                </a:r>
                <a:r>
                  <a:rPr lang="en-US" altLang="ja-JP" sz="2200" dirty="0"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lang="en-US" altLang="ja-JP" sz="2200" dirty="0">
                    <a:latin typeface="Symbol" charset="2"/>
                    <a:ea typeface="Symbol" charset="2"/>
                    <a:cs typeface="Symbol" charset="2"/>
                  </a:rPr>
                  <a:t>w</a:t>
                </a:r>
                <a:r>
                  <a:rPr lang="en-US" altLang="ja-JP" sz="2200" dirty="0"/>
                  <a:t> = 0.4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9525222-CDD6-3C46-86E5-83FDA7192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36" y="4810404"/>
                <a:ext cx="5291864" cy="1826269"/>
              </a:xfrm>
              <a:prstGeom prst="rect">
                <a:avLst/>
              </a:prstGeom>
              <a:blipFill>
                <a:blip r:embed="rId5"/>
                <a:stretch>
                  <a:fillRect l="-1196" t="-2069" b="-48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368B75-07CF-6349-AFA3-18DCC1DA9128}"/>
              </a:ext>
            </a:extLst>
          </p:cNvPr>
          <p:cNvSpPr txBox="1"/>
          <p:nvPr/>
        </p:nvSpPr>
        <p:spPr>
          <a:xfrm>
            <a:off x="655204" y="5385571"/>
            <a:ext cx="580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Intel Xeon Silver 4216 CPU @ 2.10GHz, 16C/32T x 2</a:t>
            </a:r>
          </a:p>
          <a:p>
            <a:r>
              <a:rPr kumimoji="1" lang="en-US" altLang="ja-JP" dirty="0"/>
              <a:t>Memory: </a:t>
            </a:r>
            <a:r>
              <a:rPr lang="en-US" altLang="ja-JP" dirty="0"/>
              <a:t>768</a:t>
            </a:r>
            <a:r>
              <a:rPr kumimoji="1" lang="en-US" altLang="ja-JP" dirty="0"/>
              <a:t>GB</a:t>
            </a:r>
            <a:r>
              <a:rPr kumimoji="1" lang="ja-JP" altLang="en-US"/>
              <a:t>　</a:t>
            </a:r>
            <a:endParaRPr kumimoji="1" lang="en-US" altLang="ja-JP" dirty="0"/>
          </a:p>
          <a:p>
            <a:r>
              <a:rPr lang="en-US" altLang="ja-JP" dirty="0"/>
              <a:t>Number of element : 12096000 (typical)</a:t>
            </a:r>
          </a:p>
          <a:p>
            <a:r>
              <a:rPr kumimoji="1" lang="en-US" altLang="ja-JP" dirty="0"/>
              <a:t>CPU time : 3196.55 sec (for FEM calculation, typical)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76CBD9-7F20-5F47-ACE8-5FAAED2377D1}"/>
              </a:ext>
            </a:extLst>
          </p:cNvPr>
          <p:cNvSpPr txBox="1"/>
          <p:nvPr/>
        </p:nvSpPr>
        <p:spPr>
          <a:xfrm>
            <a:off x="9256371" y="247044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= 0.001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8A06AE1-78D1-2743-8B21-7856FC7243AC}"/>
              </a:ext>
            </a:extLst>
          </p:cNvPr>
          <p:cNvCxnSpPr>
            <a:cxnSpLocks/>
          </p:cNvCxnSpPr>
          <p:nvPr/>
        </p:nvCxnSpPr>
        <p:spPr>
          <a:xfrm flipH="1">
            <a:off x="9907779" y="3001894"/>
            <a:ext cx="337818" cy="144500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614F9E0-415F-BF4C-89BA-FF00C4FC704E}"/>
              </a:ext>
            </a:extLst>
          </p:cNvPr>
          <p:cNvSpPr/>
          <p:nvPr/>
        </p:nvSpPr>
        <p:spPr>
          <a:xfrm>
            <a:off x="7215168" y="1584894"/>
            <a:ext cx="288000" cy="2862000"/>
          </a:xfrm>
          <a:prstGeom prst="rect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4F8F9BB-02C2-A946-94B0-AA65C16B0BA9}"/>
              </a:ext>
            </a:extLst>
          </p:cNvPr>
          <p:cNvSpPr/>
          <p:nvPr/>
        </p:nvSpPr>
        <p:spPr>
          <a:xfrm>
            <a:off x="11024545" y="1584894"/>
            <a:ext cx="288000" cy="2862000"/>
          </a:xfrm>
          <a:prstGeom prst="rect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0901E1-CDEF-6846-AD64-1B3A6C26713F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90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7649" y="439615"/>
            <a:ext cx="11354561" cy="666639"/>
          </a:xfrm>
        </p:spPr>
        <p:txBody>
          <a:bodyPr>
            <a:noAutofit/>
          </a:bodyPr>
          <a:lstStyle/>
          <a:p>
            <a:b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An e</a:t>
            </a:r>
            <a:r>
              <a:rPr kumimoji="1" lang="en-US" altLang="ja-JP" sz="3200" dirty="0">
                <a:latin typeface="Arial" charset="0"/>
                <a:ea typeface="Arial" charset="0"/>
                <a:cs typeface="Arial" charset="0"/>
              </a:rPr>
              <a:t>xample of the calculation</a:t>
            </a:r>
            <a:br>
              <a:rPr kumimoji="1" lang="en-US" altLang="ja-JP" sz="2800" b="1" dirty="0">
                <a:latin typeface="Arial" charset="0"/>
                <a:ea typeface="Arial" charset="0"/>
                <a:cs typeface="Arial" charset="0"/>
              </a:rPr>
            </a:br>
            <a:r>
              <a:rPr kumimoji="1" lang="en-US" altLang="ja-JP" sz="2800" dirty="0">
                <a:latin typeface="Arial" charset="0"/>
                <a:ea typeface="Arial" charset="0"/>
                <a:cs typeface="Arial" charset="0"/>
              </a:rPr>
              <a:t>Launching of the Gaussian like beam with N</a:t>
            </a:r>
            <a:r>
              <a:rPr kumimoji="1" lang="en-US" altLang="ja-JP" sz="2800" baseline="-25000" dirty="0">
                <a:latin typeface="Arial" charset="0"/>
                <a:ea typeface="Arial" charset="0"/>
                <a:cs typeface="Arial" charset="0"/>
              </a:rPr>
              <a:t>//</a:t>
            </a:r>
            <a:r>
              <a:rPr kumimoji="1" lang="en-US" altLang="ja-JP" sz="2800" dirty="0">
                <a:latin typeface="Arial" charset="0"/>
                <a:ea typeface="Arial" charset="0"/>
                <a:cs typeface="Arial" charset="0"/>
              </a:rPr>
              <a:t> = N</a:t>
            </a:r>
            <a:r>
              <a:rPr kumimoji="1" lang="en-US" altLang="ja-JP" sz="28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kumimoji="1" lang="en-US" altLang="ja-JP" sz="28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1" lang="en-US" altLang="ja-JP" sz="2800" dirty="0">
                <a:latin typeface="Symbol" pitchFamily="2" charset="2"/>
                <a:ea typeface="Arial" charset="0"/>
                <a:cs typeface="Arial" charset="0"/>
              </a:rPr>
              <a:t>q</a:t>
            </a:r>
            <a:r>
              <a:rPr lang="en-US" altLang="ja-JP" sz="2800" baseline="-25000" dirty="0">
                <a:latin typeface="Arial" charset="0"/>
                <a:ea typeface="Arial" charset="0"/>
                <a:cs typeface="Arial" charset="0"/>
              </a:rPr>
              <a:t>// opt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 =57.7deg.)</a:t>
            </a:r>
            <a:endParaRPr kumimoji="1" lang="ja-JP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3F6C58-FFBD-A546-923D-635305F500EA}"/>
              </a:ext>
            </a:extLst>
          </p:cNvPr>
          <p:cNvSpPr txBox="1"/>
          <p:nvPr/>
        </p:nvSpPr>
        <p:spPr>
          <a:xfrm rot="16200000">
            <a:off x="-203418" y="2642310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O-mode</a:t>
            </a:r>
            <a:endParaRPr kumimoji="1" lang="ja-JP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740EE06-577A-4A42-8078-BA470A117230}"/>
              </a:ext>
            </a:extLst>
          </p:cNvPr>
          <p:cNvSpPr txBox="1"/>
          <p:nvPr/>
        </p:nvSpPr>
        <p:spPr>
          <a:xfrm>
            <a:off x="993493" y="1436897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Real electric field components</a:t>
            </a:r>
            <a:endParaRPr kumimoji="1" lang="ja-JP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82E38AD-9DF7-9144-9D92-069493299670}"/>
              </a:ext>
            </a:extLst>
          </p:cNvPr>
          <p:cNvSpPr txBox="1"/>
          <p:nvPr/>
        </p:nvSpPr>
        <p:spPr>
          <a:xfrm>
            <a:off x="8051067" y="1404471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Collisional a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bsorption</a:t>
            </a:r>
            <a:endParaRPr kumimoji="1" lang="ja-JP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 descr="ダイアグラム, ヒストグラム&#10;&#10;自動的に生成された説明">
            <a:extLst>
              <a:ext uri="{FF2B5EF4-FFF2-40B4-BE49-F238E27FC236}">
                <a16:creationId xmlns:a16="http://schemas.microsoft.com/office/drawing/2014/main" id="{CA01DEED-6368-C44A-B72F-34C3B969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0" y="1837007"/>
            <a:ext cx="1270000" cy="2374900"/>
          </a:xfrm>
          <a:prstGeom prst="rect">
            <a:avLst/>
          </a:prstGeom>
        </p:spPr>
      </p:pic>
      <p:pic>
        <p:nvPicPr>
          <p:cNvPr id="7" name="図 6" descr="ダイアグラム, ヒストグラム&#10;&#10;自動的に生成された説明">
            <a:extLst>
              <a:ext uri="{FF2B5EF4-FFF2-40B4-BE49-F238E27FC236}">
                <a16:creationId xmlns:a16="http://schemas.microsoft.com/office/drawing/2014/main" id="{20A6A184-C30D-AE43-B391-F092B16DC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96" y="1837007"/>
            <a:ext cx="1270000" cy="2374900"/>
          </a:xfrm>
          <a:prstGeom prst="rect">
            <a:avLst/>
          </a:prstGeom>
        </p:spPr>
      </p:pic>
      <p:pic>
        <p:nvPicPr>
          <p:cNvPr id="9" name="図 8" descr="グラフ, ダイアグラム, ヒストグラム&#10;&#10;自動的に生成された説明">
            <a:extLst>
              <a:ext uri="{FF2B5EF4-FFF2-40B4-BE49-F238E27FC236}">
                <a16:creationId xmlns:a16="http://schemas.microsoft.com/office/drawing/2014/main" id="{9F8ED33D-F9E1-B542-B704-FDC7C38C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89" y="1837007"/>
            <a:ext cx="1524000" cy="2374900"/>
          </a:xfrm>
          <a:prstGeom prst="rect">
            <a:avLst/>
          </a:prstGeom>
        </p:spPr>
      </p:pic>
      <p:pic>
        <p:nvPicPr>
          <p:cNvPr id="11" name="図 10" descr="グラフ&#10;&#10;中程度の精度で自動的に生成された説明">
            <a:extLst>
              <a:ext uri="{FF2B5EF4-FFF2-40B4-BE49-F238E27FC236}">
                <a16:creationId xmlns:a16="http://schemas.microsoft.com/office/drawing/2014/main" id="{D3F7C013-C46D-3D40-8941-5D5F87494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784" y="1822017"/>
            <a:ext cx="1816100" cy="2387600"/>
          </a:xfrm>
          <a:prstGeom prst="rect">
            <a:avLst/>
          </a:prstGeom>
        </p:spPr>
      </p:pic>
      <p:pic>
        <p:nvPicPr>
          <p:cNvPr id="14" name="図 13" descr="グラフ, ヒストグラム&#10;&#10;自動的に生成された説明">
            <a:extLst>
              <a:ext uri="{FF2B5EF4-FFF2-40B4-BE49-F238E27FC236}">
                <a16:creationId xmlns:a16="http://schemas.microsoft.com/office/drawing/2014/main" id="{77BAFAFE-B762-B843-81CD-2D084AB19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150" y="1837007"/>
            <a:ext cx="1676400" cy="2387600"/>
          </a:xfrm>
          <a:prstGeom prst="rect">
            <a:avLst/>
          </a:prstGeom>
        </p:spPr>
      </p:pic>
      <p:pic>
        <p:nvPicPr>
          <p:cNvPr id="17" name="図 16" descr="グラフ&#10;&#10;自動的に生成された説明">
            <a:extLst>
              <a:ext uri="{FF2B5EF4-FFF2-40B4-BE49-F238E27FC236}">
                <a16:creationId xmlns:a16="http://schemas.microsoft.com/office/drawing/2014/main" id="{48813478-82D8-9345-8034-BA9C66F8F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8960" y="1830657"/>
            <a:ext cx="1778000" cy="2387600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03F86A8-B476-184A-97A1-8B860282190E}"/>
              </a:ext>
            </a:extLst>
          </p:cNvPr>
          <p:cNvSpPr txBox="1"/>
          <p:nvPr/>
        </p:nvSpPr>
        <p:spPr>
          <a:xfrm>
            <a:off x="5769583" y="1436897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Poynting flux </a:t>
            </a:r>
            <a:endParaRPr kumimoji="1" lang="ja-JP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5FA104-B668-A942-AB52-12DD7B458886}"/>
              </a:ext>
            </a:extLst>
          </p:cNvPr>
          <p:cNvSpPr/>
          <p:nvPr/>
        </p:nvSpPr>
        <p:spPr>
          <a:xfrm>
            <a:off x="674882" y="4359126"/>
            <a:ext cx="110400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Cold dielectric tensor with weak collisional damping for UH resonant absorption</a:t>
            </a:r>
          </a:p>
          <a:p>
            <a:pPr marL="342900" indent="-342900">
              <a:spcBef>
                <a:spcPts val="6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artificial dielectric tensor is adopted in FEM calculation inside the artificial “absorption wall ” to make the wave number gradually diverge to cause the resonant absorption like in the UHR</a:t>
            </a:r>
          </a:p>
          <a:p>
            <a:pPr marL="342900" indent="-342900">
              <a:spcBef>
                <a:spcPts val="600"/>
              </a:spcBef>
              <a:buSzPct val="85000"/>
              <a:buFont typeface="Wingdings" pitchFamily="2" charset="2"/>
              <a:buChar char="ü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“absorption wall” has an aperture around the launched wave </a:t>
            </a:r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18D98CC-C7D6-9D41-A6DE-234B625AE779}"/>
              </a:ext>
            </a:extLst>
          </p:cNvPr>
          <p:cNvCxnSpPr>
            <a:cxnSpLocks/>
          </p:cNvCxnSpPr>
          <p:nvPr/>
        </p:nvCxnSpPr>
        <p:spPr>
          <a:xfrm>
            <a:off x="8266311" y="1837007"/>
            <a:ext cx="0" cy="2196150"/>
          </a:xfrm>
          <a:prstGeom prst="line">
            <a:avLst/>
          </a:prstGeom>
          <a:ln w="15875">
            <a:solidFill>
              <a:srgbClr val="FF4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98155DC-F249-AF42-B7EA-765F6851A466}"/>
              </a:ext>
            </a:extLst>
          </p:cNvPr>
          <p:cNvCxnSpPr>
            <a:cxnSpLocks/>
          </p:cNvCxnSpPr>
          <p:nvPr/>
        </p:nvCxnSpPr>
        <p:spPr>
          <a:xfrm>
            <a:off x="6064182" y="1804581"/>
            <a:ext cx="0" cy="2196150"/>
          </a:xfrm>
          <a:prstGeom prst="line">
            <a:avLst/>
          </a:prstGeom>
          <a:ln w="15875">
            <a:solidFill>
              <a:srgbClr val="FF4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0DD2338-5DF7-DE43-B845-12647FAB42BB}"/>
              </a:ext>
            </a:extLst>
          </p:cNvPr>
          <p:cNvCxnSpPr>
            <a:cxnSpLocks/>
          </p:cNvCxnSpPr>
          <p:nvPr/>
        </p:nvCxnSpPr>
        <p:spPr>
          <a:xfrm>
            <a:off x="4125562" y="1818029"/>
            <a:ext cx="0" cy="2196150"/>
          </a:xfrm>
          <a:prstGeom prst="line">
            <a:avLst/>
          </a:prstGeom>
          <a:ln w="15875">
            <a:solidFill>
              <a:srgbClr val="FF4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DB2757B-39E8-B245-A2A6-9163F918636A}"/>
              </a:ext>
            </a:extLst>
          </p:cNvPr>
          <p:cNvCxnSpPr>
            <a:cxnSpLocks/>
          </p:cNvCxnSpPr>
          <p:nvPr/>
        </p:nvCxnSpPr>
        <p:spPr>
          <a:xfrm>
            <a:off x="1349001" y="1852044"/>
            <a:ext cx="0" cy="2196150"/>
          </a:xfrm>
          <a:prstGeom prst="line">
            <a:avLst/>
          </a:prstGeom>
          <a:ln w="15875">
            <a:solidFill>
              <a:srgbClr val="FF4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55A97C-1DE0-9B4E-B76F-52CF32E614DA}"/>
              </a:ext>
            </a:extLst>
          </p:cNvPr>
          <p:cNvCxnSpPr>
            <a:cxnSpLocks/>
          </p:cNvCxnSpPr>
          <p:nvPr/>
        </p:nvCxnSpPr>
        <p:spPr>
          <a:xfrm>
            <a:off x="2791179" y="1830657"/>
            <a:ext cx="0" cy="2196150"/>
          </a:xfrm>
          <a:prstGeom prst="line">
            <a:avLst/>
          </a:prstGeom>
          <a:ln w="15875">
            <a:solidFill>
              <a:srgbClr val="FF4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BAADC6-89E1-9E42-95F8-76CF43DAB3AF}"/>
              </a:ext>
            </a:extLst>
          </p:cNvPr>
          <p:cNvSpPr txBox="1"/>
          <p:nvPr/>
        </p:nvSpPr>
        <p:spPr>
          <a:xfrm>
            <a:off x="9805542" y="188685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2037E17-DE29-5B46-9ADF-3384502D3D16}"/>
              </a:ext>
            </a:extLst>
          </p:cNvPr>
          <p:cNvSpPr txBox="1"/>
          <p:nvPr/>
        </p:nvSpPr>
        <p:spPr>
          <a:xfrm>
            <a:off x="7931588" y="186987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1739FC-19AD-5747-93DB-6331E73E2287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27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76880" y="206201"/>
                <a:ext cx="10859230" cy="970392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200" dirty="0">
                    <a:latin typeface="Arial" charset="0"/>
                    <a:ea typeface="Arial" charset="0"/>
                    <a:cs typeface="Arial" charset="0"/>
                  </a:rPr>
                  <a:t>Based on the cold plasma resonant absorption model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𝑇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𝑂𝑋</m:t>
                        </m:r>
                      </m:sub>
                    </m:sSub>
                  </m:oMath>
                </a14:m>
                <a:r>
                  <a:rPr kumimoji="1" lang="en-US" altLang="ja-JP" sz="3200" dirty="0">
                    <a:latin typeface="Arial" charset="0"/>
                    <a:ea typeface="Arial" charset="0"/>
                    <a:cs typeface="Arial" charset="0"/>
                  </a:rPr>
                  <a:t> can be calculated from the outputs of TASK/WF2D</a:t>
                </a:r>
                <a:endParaRPr kumimoji="1" lang="ja-JP" altLang="en-US" sz="3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6880" y="206201"/>
                <a:ext cx="10859230" cy="970392"/>
              </a:xfrm>
              <a:blipFill>
                <a:blip r:embed="rId3"/>
                <a:stretch>
                  <a:fillRect l="-234" t="-11538" b="-1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576880" y="1255362"/>
            <a:ext cx="10800000" cy="0"/>
          </a:xfrm>
          <a:prstGeom prst="line">
            <a:avLst/>
          </a:prstGeom>
          <a:ln w="127000">
            <a:gradFill flip="none" rotWithShape="1">
              <a:gsLst>
                <a:gs pos="5600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0" y="2036158"/>
                <a:ext cx="5097089" cy="480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36158"/>
                <a:ext cx="5097089" cy="480260"/>
              </a:xfrm>
              <a:prstGeom prst="rect">
                <a:avLst/>
              </a:prstGeom>
              <a:blipFill>
                <a:blip r:embed="rId4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F6C3AE1-6653-E54B-AFAA-2F3DFC3BCEAE}"/>
                  </a:ext>
                </a:extLst>
              </p:cNvPr>
              <p:cNvSpPr txBox="1"/>
              <p:nvPr/>
            </p:nvSpPr>
            <p:spPr>
              <a:xfrm>
                <a:off x="317894" y="2586701"/>
                <a:ext cx="6435024" cy="842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𝑂𝑋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𝑋𝑎𝑛𝑡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𝑎𝑏𝑠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𝑋𝑎𝑛𝑡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𝑎𝑏𝑠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𝑎𝑏𝑠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𝑎𝑏𝑠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𝑤𝑎𝑙𝑙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F6C3AE1-6653-E54B-AFAA-2F3DFC3BC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4" y="2586701"/>
                <a:ext cx="6435024" cy="842475"/>
              </a:xfrm>
              <a:prstGeom prst="rect">
                <a:avLst/>
              </a:prstGeom>
              <a:blipFill>
                <a:blip r:embed="rId5"/>
                <a:stretch>
                  <a:fillRect t="-75758" b="-1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EB680D-CADC-7D42-986C-697B1D0D541E}"/>
              </a:ext>
            </a:extLst>
          </p:cNvPr>
          <p:cNvSpPr txBox="1"/>
          <p:nvPr/>
        </p:nvSpPr>
        <p:spPr>
          <a:xfrm>
            <a:off x="85298" y="64520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P9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729414-EC45-7F4E-A586-792439D1867E}"/>
                  </a:ext>
                </a:extLst>
              </p:cNvPr>
              <p:cNvSpPr txBox="1"/>
              <p:nvPr/>
            </p:nvSpPr>
            <p:spPr>
              <a:xfrm>
                <a:off x="85298" y="4303308"/>
                <a:ext cx="5571741" cy="84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𝑂𝑋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=1−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ja-JP" sz="2400" b="0" i="1" baseline="-2500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altLang="ja-JP" sz="2400" i="1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  <m:t>𝑋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  <m:t>_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ja-JP" sz="2400" i="1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  <m:t>𝑋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  <m:t>_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729414-EC45-7F4E-A586-792439D1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" y="4303308"/>
                <a:ext cx="5571741" cy="848566"/>
              </a:xfrm>
              <a:prstGeom prst="rect">
                <a:avLst/>
              </a:prstGeom>
              <a:blipFill>
                <a:blip r:embed="rId6"/>
                <a:stretch>
                  <a:fillRect t="-150000" b="-2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A9CEC3-D100-614D-A8FE-FF19CC4303BC}"/>
              </a:ext>
            </a:extLst>
          </p:cNvPr>
          <p:cNvSpPr txBox="1"/>
          <p:nvPr/>
        </p:nvSpPr>
        <p:spPr>
          <a:xfrm>
            <a:off x="550490" y="1432958"/>
            <a:ext cx="580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collisionally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absorbed power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0EA900-AB38-8C46-9502-4E254487CF75}"/>
              </a:ext>
            </a:extLst>
          </p:cNvPr>
          <p:cNvSpPr txBox="1"/>
          <p:nvPr/>
        </p:nvSpPr>
        <p:spPr>
          <a:xfrm>
            <a:off x="550490" y="3877407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From Poynting fluxes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1D0B31B-09A0-8445-8D3C-E74A7B69DFFA}"/>
                  </a:ext>
                </a:extLst>
              </p:cNvPr>
              <p:cNvSpPr txBox="1"/>
              <p:nvPr/>
            </p:nvSpPr>
            <p:spPr>
              <a:xfrm>
                <a:off x="5580307" y="4303308"/>
                <a:ext cx="6270470" cy="2281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200" b="0" i="1" smtClean="0">
                            <a:latin typeface="Cambria Math" charset="0"/>
                          </a:rPr>
                          <m:t>𝑃</m:t>
                        </m:r>
                      </m:e>
                    </m:acc>
                    <m:r>
                      <a:rPr kumimoji="1" lang="en-US" altLang="ja-JP" sz="22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ja-JP" sz="2200" b="0" i="1" smtClean="0">
                        <a:latin typeface="Cambria Math" charset="0"/>
                      </a:rPr>
                      <m:t>𝑅𝑒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  <m:sSup>
                          <m:sSupPr>
                            <m:ctrlPr>
                              <a:rPr lang="mr-IN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altLang="ja-JP" sz="220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altLang="ja-JP" sz="220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mr-IN" altLang="ja-JP" sz="220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mr-IN" altLang="ja-JP" sz="2200" i="1" smtClean="0">
                                <a:latin typeface="Cambria Math" charset="0"/>
                              </a:rPr>
                              <m:t>𝜔</m:t>
                            </m:r>
                            <m:r>
                              <a:rPr lang="mr-IN" altLang="ja-JP" sz="220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ja-JP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altLang="ja-JP" sz="2200" i="1">
                        <a:latin typeface="Cambria Math" charset="0"/>
                      </a:rPr>
                      <m:t>𝑅𝑒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sSup>
                          <m:sSupPr>
                            <m:ctrlPr>
                              <a:rPr lang="mr-IN" altLang="ja-JP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altLang="ja-JP" sz="22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altLang="ja-JP" sz="22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𝜔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ja-JP" sz="2200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200" dirty="0"/>
                  <a:t> </a:t>
                </a:r>
              </a:p>
              <a:p>
                <a:r>
                  <a:rPr lang="en-US" altLang="ja-JP" sz="2200" dirty="0"/>
                  <a:t>  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latin typeface="Cambria Math" charset="0"/>
                      </a:rPr>
                      <m:t>𝑅</m:t>
                    </m:r>
                    <m:r>
                      <a:rPr lang="en-US" altLang="ja-JP" sz="2200" i="1">
                        <a:latin typeface="Cambria Math" charset="0"/>
                      </a:rPr>
                      <m:t>𝑒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  <m:sSup>
                          <m:sSupPr>
                            <m:ctrlPr>
                              <a:rPr lang="mr-IN" altLang="ja-JP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altLang="ja-JP" sz="22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altLang="ja-JP" sz="22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𝜔</m:t>
                            </m:r>
                            <m:r>
                              <a:rPr lang="mr-IN" altLang="ja-JP" sz="2200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ja-JP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altLang="ja-JP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𝑅𝑒</m:t>
                    </m:r>
                    <m:d>
                      <m:dPr>
                        <m:ctrlPr>
                          <a:rPr lang="mr-IN" altLang="ja-JP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𝛻</m:t>
                                </m:r>
                                <m:r>
                                  <a:rPr lang="en-US" altLang="ja-JP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ja-JP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mr-IN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mr-IN" altLang="ja-JP" sz="22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mr-IN" altLang="ja-JP" sz="2200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mr-IN" altLang="ja-JP" sz="22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mr-IN" altLang="ja-JP" sz="2200" i="1">
                                        <a:latin typeface="Cambria Math" charset="0"/>
                                      </a:rPr>
                                      <m:t>𝜔</m:t>
                                    </m:r>
                                    <m:r>
                                      <a:rPr lang="mr-IN" altLang="ja-JP" sz="22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altLang="ja-JP" sz="22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ja-JP" sz="2200" i="1" dirty="0">
                  <a:latin typeface="Cambria Math" charset="0"/>
                </a:endParaRPr>
              </a:p>
              <a:p>
                <a:r>
                  <a:rPr kumimoji="1" lang="en-US" altLang="ja-JP" sz="22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=</m:t>
                    </m:r>
                  </m:oMath>
                </a14:m>
                <a:r>
                  <a:rPr kumimoji="1" lang="en-US" altLang="ja-JP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ja-JP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dirty="0" smtClean="0">
                            <a:latin typeface="Cambria Math" charset="0"/>
                          </a:rPr>
                          <m:t>4</m:t>
                        </m:r>
                        <m:r>
                          <a:rPr lang="en-US" altLang="ja-JP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mr-IN" altLang="ja-JP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altLang="ja-JP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ja-JP" sz="22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altLang="ja-JP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dirty="0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dirty="0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altLang="ja-JP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dirty="0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dirty="0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ja-JP" sz="2200" i="1" dirty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mr-IN" altLang="ja-JP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mr-IN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200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1D0B31B-09A0-8445-8D3C-E74A7B69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307" y="4303308"/>
                <a:ext cx="6270470" cy="2281715"/>
              </a:xfrm>
              <a:prstGeom prst="rect">
                <a:avLst/>
              </a:prstGeom>
              <a:blipFill>
                <a:blip r:embed="rId7"/>
                <a:stretch>
                  <a:fillRect l="-1414" b="-1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1880DAC-EA48-3D49-85AE-BD14857BDB63}"/>
                  </a:ext>
                </a:extLst>
              </p:cNvPr>
              <p:cNvSpPr txBox="1"/>
              <p:nvPr/>
            </p:nvSpPr>
            <p:spPr>
              <a:xfrm>
                <a:off x="85298" y="5800480"/>
                <a:ext cx="3948228" cy="399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mr-IN" altLang="ja-JP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2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mr-IN" altLang="ja-JP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ja-JP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200" b="0" i="0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1880DAC-EA48-3D49-85AE-BD14857B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" y="5800480"/>
                <a:ext cx="3948228" cy="399789"/>
              </a:xfrm>
              <a:prstGeom prst="rect">
                <a:avLst/>
              </a:prstGeom>
              <a:blipFill>
                <a:blip r:embed="rId8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0A6381-E7F0-9A45-9D18-BDB14F688D0C}"/>
              </a:ext>
            </a:extLst>
          </p:cNvPr>
          <p:cNvSpPr txBox="1"/>
          <p:nvPr/>
        </p:nvSpPr>
        <p:spPr>
          <a:xfrm>
            <a:off x="686680" y="5276122"/>
            <a:ext cx="314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charset="0"/>
                <a:ea typeface="Arial" charset="0"/>
                <a:cs typeface="Arial" charset="0"/>
              </a:rPr>
              <a:t>time average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6FD933F-CA29-1D48-A0C3-03C6622E3DF5}"/>
                  </a:ext>
                </a:extLst>
              </p:cNvPr>
              <p:cNvSpPr txBox="1"/>
              <p:nvPr/>
            </p:nvSpPr>
            <p:spPr>
              <a:xfrm>
                <a:off x="6723497" y="1789115"/>
                <a:ext cx="4918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𝑂𝑋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O-X mode conversion rate </a:t>
                </a:r>
                <a:endParaRPr kumimoji="1" lang="ja-JP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6FD933F-CA29-1D48-A0C3-03C6622E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7" y="1789115"/>
                <a:ext cx="4918013" cy="523220"/>
              </a:xfrm>
              <a:prstGeom prst="rect">
                <a:avLst/>
              </a:prstGeom>
              <a:blipFill>
                <a:blip r:embed="rId9"/>
                <a:stretch>
                  <a:fillRect l="-257" t="-11905" r="-1542" b="-3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90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1678</Words>
  <Application>Microsoft Macintosh PowerPoint</Application>
  <PresentationFormat>ワイド画面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7" baseType="lpstr">
      <vt:lpstr>NimbusRomNo9L</vt:lpstr>
      <vt:lpstr>rtxmi</vt:lpstr>
      <vt:lpstr>rtxr</vt:lpstr>
      <vt:lpstr>TimesNewRomanPS</vt:lpstr>
      <vt:lpstr>txsy</vt:lpstr>
      <vt:lpstr>システムフォント（レギュラー）</vt:lpstr>
      <vt:lpstr>游ゴシック</vt:lpstr>
      <vt:lpstr>游ゴシック Light</vt:lpstr>
      <vt:lpstr>Arial</vt:lpstr>
      <vt:lpstr>Cambria Math</vt:lpstr>
      <vt:lpstr>Century</vt:lpstr>
      <vt:lpstr>Helvetica</vt:lpstr>
      <vt:lpstr>Symbol</vt:lpstr>
      <vt:lpstr>Times</vt:lpstr>
      <vt:lpstr>Times New Roman</vt:lpstr>
      <vt:lpstr>Wingdings</vt:lpstr>
      <vt:lpstr>Office テーマ</vt:lpstr>
      <vt:lpstr>Evaluation of the O-X mode conversion rate of the finite width wave in two dimensional systems</vt:lpstr>
      <vt:lpstr>Contents</vt:lpstr>
      <vt:lpstr>Background and Motivation  Mode conversions across the evanescent region</vt:lpstr>
      <vt:lpstr>Broadening of the launched finite width beam affects the O-X mode conversion process</vt:lpstr>
      <vt:lpstr>Configuration of the 2D calculation</vt:lpstr>
      <vt:lpstr>Calculation of the electric field at (xant, yant) </vt:lpstr>
      <vt:lpstr> Calculation Parameters </vt:lpstr>
      <vt:lpstr> An example of the calculation Launching of the Gaussian like beam with N// = N// opt (q// opt =57.7deg.)</vt:lpstr>
      <vt:lpstr>Based on the cold plasma resonant absorption model  T_OX can be calculated from the outputs of TASK/WF2D</vt:lpstr>
      <vt:lpstr> Poynting fluxes of various launching angle cases</vt:lpstr>
      <vt:lpstr> Calculation results Tox estimated for various propagation angles </vt:lpstr>
      <vt:lpstr>Propagation of waves of a smaller waist size w_0 = 0.017m (=1.59l0 )</vt:lpstr>
      <vt:lpstr> Tox estimated for various beam waist sizes for various propagation angles </vt:lpstr>
      <vt:lpstr> The effect of the beam curvature radius Rc on the Tox is investigated with changing the beam focal point</vt:lpstr>
      <vt:lpstr>Ln=7.5* l0 , w0 /l0 =1.59</vt:lpstr>
      <vt:lpstr>Ln=7.5* l0 , w0 /l0 =5.006</vt:lpstr>
      <vt:lpstr> Tox with change of the beam waist size w0 for the case of wce/w = 0.4 and 0.8</vt:lpstr>
      <vt:lpstr> Estimation of Tox with change of the density gradient</vt:lpstr>
      <vt:lpstr> Summary : purpose and method</vt:lpstr>
      <vt:lpstr> Summary : results and future works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O-X mode conversion rate of the finite width wave in two dimensional systems</dc:title>
  <dc:creator>伊神 弘恵</dc:creator>
  <cp:lastModifiedBy>伊神 弘恵</cp:lastModifiedBy>
  <cp:revision>141</cp:revision>
  <cp:lastPrinted>2022-06-20T04:54:33Z</cp:lastPrinted>
  <dcterms:created xsi:type="dcterms:W3CDTF">2022-06-15T02:23:35Z</dcterms:created>
  <dcterms:modified xsi:type="dcterms:W3CDTF">2022-06-23T02:23:51Z</dcterms:modified>
</cp:coreProperties>
</file>