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1" r:id="rId18"/>
    <p:sldId id="272" r:id="rId19"/>
    <p:sldId id="273" r:id="rId20"/>
    <p:sldId id="274" r:id="rId21"/>
    <p:sldId id="275" r:id="rId22"/>
    <p:sldId id="277" r:id="rId23"/>
    <p:sldId id="278" r:id="rId24"/>
    <p:sldId id="282" r:id="rId25"/>
    <p:sldId id="279" r:id="rId26"/>
  </p:sldIdLst>
  <p:sldSz cx="9144000" cy="5148263"/>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1" userDrawn="1">
          <p15:clr>
            <a:srgbClr val="A4A3A4"/>
          </p15:clr>
        </p15:guide>
        <p15:guide id="2" pos="288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vtF4b2P/P4yJG6XMasXHu/pEF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03A1CD-DE78-4385-9D5D-0544E86172CB}">
  <a:tblStyle styleId="{0E03A1CD-DE78-4385-9D5D-0544E86172C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15" autoAdjust="0"/>
  </p:normalViewPr>
  <p:slideViewPr>
    <p:cSldViewPr snapToGrid="0" showGuides="1">
      <p:cViewPr varScale="1">
        <p:scale>
          <a:sx n="74" d="100"/>
          <a:sy n="74" d="100"/>
        </p:scale>
        <p:origin x="987" y="30"/>
      </p:cViewPr>
      <p:guideLst>
        <p:guide orient="horz" pos="162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33E0A7-2C7F-4513-9146-2FA3A706889F}"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GB"/>
        </a:p>
      </dgm:t>
    </dgm:pt>
    <dgm:pt modelId="{9D283AC9-CBA7-47C4-82E9-E9B604556665}">
      <dgm:prSet phldrT="[Text]"/>
      <dgm:spPr/>
      <dgm:t>
        <a:bodyPr/>
        <a:lstStyle/>
        <a:p>
          <a:pPr>
            <a:buNone/>
          </a:pPr>
          <a:r>
            <a:rPr lang="en-US" b="0" i="0" u="none" strike="noStrike" cap="none">
              <a:latin typeface="Cambria"/>
              <a:ea typeface="Cambria"/>
              <a:cs typeface="Cambria"/>
              <a:sym typeface="Cambria"/>
            </a:rPr>
            <a:t>Power deposition profile affects efficiency of current drive and heating</a:t>
          </a:r>
          <a:endParaRPr lang="en-GB" dirty="0"/>
        </a:p>
      </dgm:t>
    </dgm:pt>
    <dgm:pt modelId="{3776AC73-0818-4113-9AE9-D86B5E0DC710}" type="parTrans" cxnId="{D90077E9-08F3-478F-9FEC-D1E4811D4C24}">
      <dgm:prSet/>
      <dgm:spPr/>
      <dgm:t>
        <a:bodyPr/>
        <a:lstStyle/>
        <a:p>
          <a:endParaRPr lang="en-GB"/>
        </a:p>
      </dgm:t>
    </dgm:pt>
    <dgm:pt modelId="{AED87204-1526-46D7-B9E7-AE754EBBE76C}" type="sibTrans" cxnId="{D90077E9-08F3-478F-9FEC-D1E4811D4C24}">
      <dgm:prSet/>
      <dgm:spPr/>
      <dgm:t>
        <a:bodyPr/>
        <a:lstStyle/>
        <a:p>
          <a:endParaRPr lang="en-GB"/>
        </a:p>
      </dgm:t>
    </dgm:pt>
    <dgm:pt modelId="{B2ECF24F-5BDE-46CA-9C88-2722D73AFFAD}">
      <dgm:prSet phldrT="[Text]" phldr="1"/>
      <dgm:spPr/>
      <dgm:t>
        <a:bodyPr/>
        <a:lstStyle/>
        <a:p>
          <a:endParaRPr lang="en-GB" dirty="0"/>
        </a:p>
      </dgm:t>
    </dgm:pt>
    <dgm:pt modelId="{0DEBBC1B-E4EF-4C46-B5A9-480970C2B7AF}" type="parTrans" cxnId="{522B74D2-A7CB-4BE7-AD03-28164F209F03}">
      <dgm:prSet/>
      <dgm:spPr/>
      <dgm:t>
        <a:bodyPr/>
        <a:lstStyle/>
        <a:p>
          <a:endParaRPr lang="en-GB"/>
        </a:p>
      </dgm:t>
    </dgm:pt>
    <dgm:pt modelId="{493A5483-62E9-4B54-AF32-54D740ED33C5}" type="sibTrans" cxnId="{522B74D2-A7CB-4BE7-AD03-28164F209F03}">
      <dgm:prSet/>
      <dgm:spPr/>
      <dgm:t>
        <a:bodyPr/>
        <a:lstStyle/>
        <a:p>
          <a:endParaRPr lang="en-GB"/>
        </a:p>
      </dgm:t>
    </dgm:pt>
    <dgm:pt modelId="{F4DB5E89-4901-4B0C-A842-D41CB27DF960}">
      <dgm:prSet phldrT="[Text]"/>
      <dgm:spPr/>
      <dgm:t>
        <a:bodyPr/>
        <a:lstStyle/>
        <a:p>
          <a:pPr>
            <a:buFontTx/>
            <a:buNone/>
          </a:pPr>
          <a:r>
            <a:rPr lang="en-US" b="0" i="0" u="none" strike="noStrike" cap="none">
              <a:latin typeface="Cambria"/>
              <a:ea typeface="Cambria"/>
              <a:cs typeface="Cambria"/>
              <a:sym typeface="Cambria"/>
            </a:rPr>
            <a:t>To optimise current drive efficiency in new devices it is important to consider this effect</a:t>
          </a:r>
          <a:endParaRPr lang="en-GB" dirty="0"/>
        </a:p>
      </dgm:t>
    </dgm:pt>
    <dgm:pt modelId="{20D11C45-3447-4CF0-AFBD-4D4C71D73F88}" type="parTrans" cxnId="{229EF6F0-6D9D-4310-AD53-D38E5A4371D0}">
      <dgm:prSet/>
      <dgm:spPr/>
      <dgm:t>
        <a:bodyPr/>
        <a:lstStyle/>
        <a:p>
          <a:endParaRPr lang="en-GB"/>
        </a:p>
      </dgm:t>
    </dgm:pt>
    <dgm:pt modelId="{143F968D-039A-4752-AC02-1A37679AB403}" type="sibTrans" cxnId="{229EF6F0-6D9D-4310-AD53-D38E5A4371D0}">
      <dgm:prSet/>
      <dgm:spPr/>
      <dgm:t>
        <a:bodyPr/>
        <a:lstStyle/>
        <a:p>
          <a:endParaRPr lang="en-GB"/>
        </a:p>
      </dgm:t>
    </dgm:pt>
    <dgm:pt modelId="{1D534316-9222-4A11-840B-7492AB7B3BA3}">
      <dgm:prSet phldrT="[Text]" phldr="1"/>
      <dgm:spPr/>
      <dgm:t>
        <a:bodyPr/>
        <a:lstStyle/>
        <a:p>
          <a:endParaRPr lang="en-GB" dirty="0"/>
        </a:p>
      </dgm:t>
    </dgm:pt>
    <dgm:pt modelId="{614C02C1-8ABD-463C-9189-5C80695AF79D}" type="parTrans" cxnId="{8A19BCE9-860F-43AF-96D1-708610CB1B83}">
      <dgm:prSet/>
      <dgm:spPr/>
      <dgm:t>
        <a:bodyPr/>
        <a:lstStyle/>
        <a:p>
          <a:endParaRPr lang="en-GB"/>
        </a:p>
      </dgm:t>
    </dgm:pt>
    <dgm:pt modelId="{0C65E754-7EC3-4068-8AF7-4A9306DC58B9}" type="sibTrans" cxnId="{8A19BCE9-860F-43AF-96D1-708610CB1B83}">
      <dgm:prSet/>
      <dgm:spPr/>
      <dgm:t>
        <a:bodyPr/>
        <a:lstStyle/>
        <a:p>
          <a:endParaRPr lang="en-GB"/>
        </a:p>
      </dgm:t>
    </dgm:pt>
    <dgm:pt modelId="{C39F0A6D-7782-4B80-A204-30FB63523C21}">
      <dgm:prSet phldrT="[Text]"/>
      <dgm:spPr/>
      <dgm:t>
        <a:bodyPr/>
        <a:lstStyle/>
        <a:p>
          <a:pPr>
            <a:buNone/>
          </a:pPr>
          <a:r>
            <a:rPr lang="en-US" b="0" i="0" u="none" strike="noStrike" cap="none" dirty="0">
              <a:latin typeface="Cambria"/>
              <a:ea typeface="Cambria"/>
              <a:cs typeface="Cambria"/>
              <a:sym typeface="Cambria"/>
            </a:rPr>
            <a:t>Carrying out full-wave simulations for every scenario as part of an </a:t>
          </a:r>
          <a:r>
            <a:rPr lang="en-US" b="0" i="0" u="none" strike="noStrike" cap="none" dirty="0" err="1">
              <a:latin typeface="Cambria"/>
              <a:ea typeface="Cambria"/>
              <a:cs typeface="Cambria"/>
              <a:sym typeface="Cambria"/>
            </a:rPr>
            <a:t>optimisation</a:t>
          </a:r>
          <a:r>
            <a:rPr lang="en-US" b="0" i="0" u="none" strike="noStrike" cap="none" dirty="0">
              <a:latin typeface="Cambria"/>
              <a:ea typeface="Cambria"/>
              <a:cs typeface="Cambria"/>
              <a:sym typeface="Cambria"/>
            </a:rPr>
            <a:t> would be too computationally expensive</a:t>
          </a:r>
          <a:endParaRPr lang="en-GB" dirty="0"/>
        </a:p>
      </dgm:t>
    </dgm:pt>
    <dgm:pt modelId="{0BEEE046-6C20-4724-A5C3-B61A95AC2687}" type="parTrans" cxnId="{E65A68FD-B048-4CA1-AEA1-9CE19B342F9B}">
      <dgm:prSet/>
      <dgm:spPr/>
      <dgm:t>
        <a:bodyPr/>
        <a:lstStyle/>
        <a:p>
          <a:endParaRPr lang="en-GB"/>
        </a:p>
      </dgm:t>
    </dgm:pt>
    <dgm:pt modelId="{FA0D3239-0B07-4997-8DBB-A66D968A626F}" type="sibTrans" cxnId="{E65A68FD-B048-4CA1-AEA1-9CE19B342F9B}">
      <dgm:prSet/>
      <dgm:spPr/>
      <dgm:t>
        <a:bodyPr/>
        <a:lstStyle/>
        <a:p>
          <a:endParaRPr lang="en-GB"/>
        </a:p>
      </dgm:t>
    </dgm:pt>
    <dgm:pt modelId="{62A59E0A-30F2-444E-901A-BBC6B59D9198}">
      <dgm:prSet/>
      <dgm:spPr/>
      <dgm:t>
        <a:bodyPr/>
        <a:lstStyle/>
        <a:p>
          <a:endParaRPr lang="en-GB" dirty="0"/>
        </a:p>
      </dgm:t>
    </dgm:pt>
    <dgm:pt modelId="{64034D51-4180-4879-AEED-22034874B8D1}" type="parTrans" cxnId="{B27FC351-EEDB-41FC-AA65-C28D228DBAF2}">
      <dgm:prSet/>
      <dgm:spPr/>
      <dgm:t>
        <a:bodyPr/>
        <a:lstStyle/>
        <a:p>
          <a:endParaRPr lang="en-GB"/>
        </a:p>
      </dgm:t>
    </dgm:pt>
    <dgm:pt modelId="{5E49B192-07C3-4F50-A9B5-C1DDF51D8F10}" type="sibTrans" cxnId="{B27FC351-EEDB-41FC-AA65-C28D228DBAF2}">
      <dgm:prSet/>
      <dgm:spPr/>
      <dgm:t>
        <a:bodyPr/>
        <a:lstStyle/>
        <a:p>
          <a:endParaRPr lang="en-GB"/>
        </a:p>
      </dgm:t>
    </dgm:pt>
    <dgm:pt modelId="{F0433C78-0CE6-4BDA-A2B0-3E24B56DE592}">
      <dgm:prSet/>
      <dgm:spPr/>
      <dgm:t>
        <a:bodyPr/>
        <a:lstStyle/>
        <a:p>
          <a:pPr>
            <a:buClr>
              <a:srgbClr val="000000"/>
            </a:buClr>
            <a:buSzPts val="2000"/>
            <a:buFont typeface="Arial"/>
            <a:buNone/>
          </a:pPr>
          <a:r>
            <a:rPr lang="en-US" b="0" i="0" u="none" strike="noStrike" cap="none">
              <a:latin typeface="Cambria"/>
              <a:ea typeface="Cambria"/>
              <a:cs typeface="Cambria"/>
              <a:sym typeface="Cambria"/>
            </a:rPr>
            <a:t>Developing an empirical formula to predict broadening could allow it to be part of an integrated model</a:t>
          </a:r>
          <a:endParaRPr lang="en-GB" dirty="0"/>
        </a:p>
      </dgm:t>
    </dgm:pt>
    <dgm:pt modelId="{10B07B8D-3020-49AE-B8B3-E6B4045C0AEF}" type="parTrans" cxnId="{2D4537B9-9B71-4F4D-83F4-561601049BE4}">
      <dgm:prSet/>
      <dgm:spPr/>
      <dgm:t>
        <a:bodyPr/>
        <a:lstStyle/>
        <a:p>
          <a:endParaRPr lang="en-GB"/>
        </a:p>
      </dgm:t>
    </dgm:pt>
    <dgm:pt modelId="{B62D0435-521E-40F0-AC61-9856926888F5}" type="sibTrans" cxnId="{2D4537B9-9B71-4F4D-83F4-561601049BE4}">
      <dgm:prSet/>
      <dgm:spPr/>
      <dgm:t>
        <a:bodyPr/>
        <a:lstStyle/>
        <a:p>
          <a:endParaRPr lang="en-GB"/>
        </a:p>
      </dgm:t>
    </dgm:pt>
    <dgm:pt modelId="{D32FB2E1-BCBA-47E4-B85D-19F1250BAD5F}">
      <dgm:prSet phldrT="[Text]" phldr="1"/>
      <dgm:spPr/>
      <dgm:t>
        <a:bodyPr/>
        <a:lstStyle/>
        <a:p>
          <a:endParaRPr lang="en-GB" dirty="0"/>
        </a:p>
      </dgm:t>
    </dgm:pt>
    <dgm:pt modelId="{9CA855E6-32AC-49B4-BB5E-D7CCBA1BF017}" type="sibTrans" cxnId="{22CDE6C1-07D2-46F8-87BA-87550E51E028}">
      <dgm:prSet/>
      <dgm:spPr/>
      <dgm:t>
        <a:bodyPr/>
        <a:lstStyle/>
        <a:p>
          <a:endParaRPr lang="en-GB"/>
        </a:p>
      </dgm:t>
    </dgm:pt>
    <dgm:pt modelId="{0CB3406E-92DD-4CF2-94BF-E8B7D22DC97C}" type="parTrans" cxnId="{22CDE6C1-07D2-46F8-87BA-87550E51E028}">
      <dgm:prSet/>
      <dgm:spPr/>
      <dgm:t>
        <a:bodyPr/>
        <a:lstStyle/>
        <a:p>
          <a:endParaRPr lang="en-GB"/>
        </a:p>
      </dgm:t>
    </dgm:pt>
    <dgm:pt modelId="{9A4E55DA-FE0B-433A-920B-6C1A0CEE792C}" type="pres">
      <dgm:prSet presAssocID="{DE33E0A7-2C7F-4513-9146-2FA3A706889F}" presName="linearFlow" presStyleCnt="0">
        <dgm:presLayoutVars>
          <dgm:dir/>
          <dgm:animLvl val="lvl"/>
          <dgm:resizeHandles val="exact"/>
        </dgm:presLayoutVars>
      </dgm:prSet>
      <dgm:spPr/>
    </dgm:pt>
    <dgm:pt modelId="{7C45B820-0E4F-4FE5-9B59-C7346F3EFFFC}" type="pres">
      <dgm:prSet presAssocID="{D32FB2E1-BCBA-47E4-B85D-19F1250BAD5F}" presName="composite" presStyleCnt="0"/>
      <dgm:spPr/>
    </dgm:pt>
    <dgm:pt modelId="{D0E0AAF8-D1FE-4B85-AC4F-F931AA0F188E}" type="pres">
      <dgm:prSet presAssocID="{D32FB2E1-BCBA-47E4-B85D-19F1250BAD5F}" presName="parentText" presStyleLbl="alignNode1" presStyleIdx="0" presStyleCnt="4">
        <dgm:presLayoutVars>
          <dgm:chMax val="1"/>
          <dgm:bulletEnabled val="1"/>
        </dgm:presLayoutVars>
      </dgm:prSet>
      <dgm:spPr/>
    </dgm:pt>
    <dgm:pt modelId="{7A1727CA-3FD4-451A-BDD6-DA2FF004EB00}" type="pres">
      <dgm:prSet presAssocID="{D32FB2E1-BCBA-47E4-B85D-19F1250BAD5F}" presName="descendantText" presStyleLbl="alignAcc1" presStyleIdx="0" presStyleCnt="4">
        <dgm:presLayoutVars>
          <dgm:bulletEnabled val="1"/>
        </dgm:presLayoutVars>
      </dgm:prSet>
      <dgm:spPr/>
    </dgm:pt>
    <dgm:pt modelId="{03477131-9B91-4837-939A-80E2FB76D692}" type="pres">
      <dgm:prSet presAssocID="{9CA855E6-32AC-49B4-BB5E-D7CCBA1BF017}" presName="sp" presStyleCnt="0"/>
      <dgm:spPr/>
    </dgm:pt>
    <dgm:pt modelId="{5ACF99EC-0744-4504-AD5A-78F01215AB00}" type="pres">
      <dgm:prSet presAssocID="{B2ECF24F-5BDE-46CA-9C88-2722D73AFFAD}" presName="composite" presStyleCnt="0"/>
      <dgm:spPr/>
    </dgm:pt>
    <dgm:pt modelId="{2F5DC7A3-E9D8-4F26-87EB-02EC8610A945}" type="pres">
      <dgm:prSet presAssocID="{B2ECF24F-5BDE-46CA-9C88-2722D73AFFAD}" presName="parentText" presStyleLbl="alignNode1" presStyleIdx="1" presStyleCnt="4">
        <dgm:presLayoutVars>
          <dgm:chMax val="1"/>
          <dgm:bulletEnabled val="1"/>
        </dgm:presLayoutVars>
      </dgm:prSet>
      <dgm:spPr/>
    </dgm:pt>
    <dgm:pt modelId="{48B862D3-5B9E-4FC8-8962-15BE601DF1B6}" type="pres">
      <dgm:prSet presAssocID="{B2ECF24F-5BDE-46CA-9C88-2722D73AFFAD}" presName="descendantText" presStyleLbl="alignAcc1" presStyleIdx="1" presStyleCnt="4">
        <dgm:presLayoutVars>
          <dgm:bulletEnabled val="1"/>
        </dgm:presLayoutVars>
      </dgm:prSet>
      <dgm:spPr/>
    </dgm:pt>
    <dgm:pt modelId="{5ADE3F1F-B594-4EBE-AE63-6E869B774F36}" type="pres">
      <dgm:prSet presAssocID="{493A5483-62E9-4B54-AF32-54D740ED33C5}" presName="sp" presStyleCnt="0"/>
      <dgm:spPr/>
    </dgm:pt>
    <dgm:pt modelId="{F932813F-D58E-4C02-BFBC-F19CC7CAA9A3}" type="pres">
      <dgm:prSet presAssocID="{1D534316-9222-4A11-840B-7492AB7B3BA3}" presName="composite" presStyleCnt="0"/>
      <dgm:spPr/>
    </dgm:pt>
    <dgm:pt modelId="{45EC2E57-42C8-494A-B72C-289545EF55B7}" type="pres">
      <dgm:prSet presAssocID="{1D534316-9222-4A11-840B-7492AB7B3BA3}" presName="parentText" presStyleLbl="alignNode1" presStyleIdx="2" presStyleCnt="4">
        <dgm:presLayoutVars>
          <dgm:chMax val="1"/>
          <dgm:bulletEnabled val="1"/>
        </dgm:presLayoutVars>
      </dgm:prSet>
      <dgm:spPr/>
    </dgm:pt>
    <dgm:pt modelId="{FD40A4B9-1465-4C27-B487-E9DBE93DF43E}" type="pres">
      <dgm:prSet presAssocID="{1D534316-9222-4A11-840B-7492AB7B3BA3}" presName="descendantText" presStyleLbl="alignAcc1" presStyleIdx="2" presStyleCnt="4">
        <dgm:presLayoutVars>
          <dgm:bulletEnabled val="1"/>
        </dgm:presLayoutVars>
      </dgm:prSet>
      <dgm:spPr/>
    </dgm:pt>
    <dgm:pt modelId="{63955BD4-937B-432D-8502-57CFB770756B}" type="pres">
      <dgm:prSet presAssocID="{0C65E754-7EC3-4068-8AF7-4A9306DC58B9}" presName="sp" presStyleCnt="0"/>
      <dgm:spPr/>
    </dgm:pt>
    <dgm:pt modelId="{2228F74F-E37E-4C16-A56F-45CE0C7F8733}" type="pres">
      <dgm:prSet presAssocID="{62A59E0A-30F2-444E-901A-BBC6B59D9198}" presName="composite" presStyleCnt="0"/>
      <dgm:spPr/>
    </dgm:pt>
    <dgm:pt modelId="{415747F1-2D77-463D-B429-9A3C73C4DDA4}" type="pres">
      <dgm:prSet presAssocID="{62A59E0A-30F2-444E-901A-BBC6B59D9198}" presName="parentText" presStyleLbl="alignNode1" presStyleIdx="3" presStyleCnt="4">
        <dgm:presLayoutVars>
          <dgm:chMax val="1"/>
          <dgm:bulletEnabled val="1"/>
        </dgm:presLayoutVars>
      </dgm:prSet>
      <dgm:spPr/>
    </dgm:pt>
    <dgm:pt modelId="{033303AE-01AD-496A-AEAD-4C4952074C81}" type="pres">
      <dgm:prSet presAssocID="{62A59E0A-30F2-444E-901A-BBC6B59D9198}" presName="descendantText" presStyleLbl="alignAcc1" presStyleIdx="3" presStyleCnt="4">
        <dgm:presLayoutVars>
          <dgm:bulletEnabled val="1"/>
        </dgm:presLayoutVars>
      </dgm:prSet>
      <dgm:spPr/>
    </dgm:pt>
  </dgm:ptLst>
  <dgm:cxnLst>
    <dgm:cxn modelId="{72D37010-D5E7-4287-8228-204B3787E236}" type="presOf" srcId="{62A59E0A-30F2-444E-901A-BBC6B59D9198}" destId="{415747F1-2D77-463D-B429-9A3C73C4DDA4}" srcOrd="0" destOrd="0" presId="urn:microsoft.com/office/officeart/2005/8/layout/chevron2"/>
    <dgm:cxn modelId="{AA380822-C017-4D76-852F-FEE0B358C134}" type="presOf" srcId="{D32FB2E1-BCBA-47E4-B85D-19F1250BAD5F}" destId="{D0E0AAF8-D1FE-4B85-AC4F-F931AA0F188E}" srcOrd="0" destOrd="0" presId="urn:microsoft.com/office/officeart/2005/8/layout/chevron2"/>
    <dgm:cxn modelId="{A3D70D49-092B-4FAD-954C-E69CC023FE86}" type="presOf" srcId="{1D534316-9222-4A11-840B-7492AB7B3BA3}" destId="{45EC2E57-42C8-494A-B72C-289545EF55B7}" srcOrd="0" destOrd="0" presId="urn:microsoft.com/office/officeart/2005/8/layout/chevron2"/>
    <dgm:cxn modelId="{B27FC351-EEDB-41FC-AA65-C28D228DBAF2}" srcId="{DE33E0A7-2C7F-4513-9146-2FA3A706889F}" destId="{62A59E0A-30F2-444E-901A-BBC6B59D9198}" srcOrd="3" destOrd="0" parTransId="{64034D51-4180-4879-AEED-22034874B8D1}" sibTransId="{5E49B192-07C3-4F50-A9B5-C1DDF51D8F10}"/>
    <dgm:cxn modelId="{AA1DBE7E-3E7C-404D-8D26-9D57AEEC0654}" type="presOf" srcId="{C39F0A6D-7782-4B80-A204-30FB63523C21}" destId="{FD40A4B9-1465-4C27-B487-E9DBE93DF43E}" srcOrd="0" destOrd="0" presId="urn:microsoft.com/office/officeart/2005/8/layout/chevron2"/>
    <dgm:cxn modelId="{B5E0D48E-426E-46E9-B4BA-ABB51A865936}" type="presOf" srcId="{F0433C78-0CE6-4BDA-A2B0-3E24B56DE592}" destId="{033303AE-01AD-496A-AEAD-4C4952074C81}" srcOrd="0" destOrd="0" presId="urn:microsoft.com/office/officeart/2005/8/layout/chevron2"/>
    <dgm:cxn modelId="{2D4537B9-9B71-4F4D-83F4-561601049BE4}" srcId="{62A59E0A-30F2-444E-901A-BBC6B59D9198}" destId="{F0433C78-0CE6-4BDA-A2B0-3E24B56DE592}" srcOrd="0" destOrd="0" parTransId="{10B07B8D-3020-49AE-B8B3-E6B4045C0AEF}" sibTransId="{B62D0435-521E-40F0-AC61-9856926888F5}"/>
    <dgm:cxn modelId="{22CDE6C1-07D2-46F8-87BA-87550E51E028}" srcId="{DE33E0A7-2C7F-4513-9146-2FA3A706889F}" destId="{D32FB2E1-BCBA-47E4-B85D-19F1250BAD5F}" srcOrd="0" destOrd="0" parTransId="{0CB3406E-92DD-4CF2-94BF-E8B7D22DC97C}" sibTransId="{9CA855E6-32AC-49B4-BB5E-D7CCBA1BF017}"/>
    <dgm:cxn modelId="{522B74D2-A7CB-4BE7-AD03-28164F209F03}" srcId="{DE33E0A7-2C7F-4513-9146-2FA3A706889F}" destId="{B2ECF24F-5BDE-46CA-9C88-2722D73AFFAD}" srcOrd="1" destOrd="0" parTransId="{0DEBBC1B-E4EF-4C46-B5A9-480970C2B7AF}" sibTransId="{493A5483-62E9-4B54-AF32-54D740ED33C5}"/>
    <dgm:cxn modelId="{5C7588D6-BAC6-4E8E-A0F9-F90D230D36E9}" type="presOf" srcId="{F4DB5E89-4901-4B0C-A842-D41CB27DF960}" destId="{48B862D3-5B9E-4FC8-8962-15BE601DF1B6}" srcOrd="0" destOrd="0" presId="urn:microsoft.com/office/officeart/2005/8/layout/chevron2"/>
    <dgm:cxn modelId="{5D267DD8-0C03-477D-A7CA-ABA3B0CFAD4F}" type="presOf" srcId="{9D283AC9-CBA7-47C4-82E9-E9B604556665}" destId="{7A1727CA-3FD4-451A-BDD6-DA2FF004EB00}" srcOrd="0" destOrd="0" presId="urn:microsoft.com/office/officeart/2005/8/layout/chevron2"/>
    <dgm:cxn modelId="{359A1ED9-A439-4ED4-BC60-E5DEA4096998}" type="presOf" srcId="{DE33E0A7-2C7F-4513-9146-2FA3A706889F}" destId="{9A4E55DA-FE0B-433A-920B-6C1A0CEE792C}" srcOrd="0" destOrd="0" presId="urn:microsoft.com/office/officeart/2005/8/layout/chevron2"/>
    <dgm:cxn modelId="{586313E6-81BC-4582-B446-1E09CFF378BF}" type="presOf" srcId="{B2ECF24F-5BDE-46CA-9C88-2722D73AFFAD}" destId="{2F5DC7A3-E9D8-4F26-87EB-02EC8610A945}" srcOrd="0" destOrd="0" presId="urn:microsoft.com/office/officeart/2005/8/layout/chevron2"/>
    <dgm:cxn modelId="{D90077E9-08F3-478F-9FEC-D1E4811D4C24}" srcId="{D32FB2E1-BCBA-47E4-B85D-19F1250BAD5F}" destId="{9D283AC9-CBA7-47C4-82E9-E9B604556665}" srcOrd="0" destOrd="0" parTransId="{3776AC73-0818-4113-9AE9-D86B5E0DC710}" sibTransId="{AED87204-1526-46D7-B9E7-AE754EBBE76C}"/>
    <dgm:cxn modelId="{8A19BCE9-860F-43AF-96D1-708610CB1B83}" srcId="{DE33E0A7-2C7F-4513-9146-2FA3A706889F}" destId="{1D534316-9222-4A11-840B-7492AB7B3BA3}" srcOrd="2" destOrd="0" parTransId="{614C02C1-8ABD-463C-9189-5C80695AF79D}" sibTransId="{0C65E754-7EC3-4068-8AF7-4A9306DC58B9}"/>
    <dgm:cxn modelId="{229EF6F0-6D9D-4310-AD53-D38E5A4371D0}" srcId="{B2ECF24F-5BDE-46CA-9C88-2722D73AFFAD}" destId="{F4DB5E89-4901-4B0C-A842-D41CB27DF960}" srcOrd="0" destOrd="0" parTransId="{20D11C45-3447-4CF0-AFBD-4D4C71D73F88}" sibTransId="{143F968D-039A-4752-AC02-1A37679AB403}"/>
    <dgm:cxn modelId="{E65A68FD-B048-4CA1-AEA1-9CE19B342F9B}" srcId="{1D534316-9222-4A11-840B-7492AB7B3BA3}" destId="{C39F0A6D-7782-4B80-A204-30FB63523C21}" srcOrd="0" destOrd="0" parTransId="{0BEEE046-6C20-4724-A5C3-B61A95AC2687}" sibTransId="{FA0D3239-0B07-4997-8DBB-A66D968A626F}"/>
    <dgm:cxn modelId="{2F9B9B46-2127-4531-8F16-CBC0AE52D856}" type="presParOf" srcId="{9A4E55DA-FE0B-433A-920B-6C1A0CEE792C}" destId="{7C45B820-0E4F-4FE5-9B59-C7346F3EFFFC}" srcOrd="0" destOrd="0" presId="urn:microsoft.com/office/officeart/2005/8/layout/chevron2"/>
    <dgm:cxn modelId="{9B43885F-AB4F-4616-BCA2-FB9887088E57}" type="presParOf" srcId="{7C45B820-0E4F-4FE5-9B59-C7346F3EFFFC}" destId="{D0E0AAF8-D1FE-4B85-AC4F-F931AA0F188E}" srcOrd="0" destOrd="0" presId="urn:microsoft.com/office/officeart/2005/8/layout/chevron2"/>
    <dgm:cxn modelId="{7277A0D5-76E3-4884-B938-DF56B7EE21F9}" type="presParOf" srcId="{7C45B820-0E4F-4FE5-9B59-C7346F3EFFFC}" destId="{7A1727CA-3FD4-451A-BDD6-DA2FF004EB00}" srcOrd="1" destOrd="0" presId="urn:microsoft.com/office/officeart/2005/8/layout/chevron2"/>
    <dgm:cxn modelId="{630375A6-2136-4BC4-A29E-DAAEB37C708F}" type="presParOf" srcId="{9A4E55DA-FE0B-433A-920B-6C1A0CEE792C}" destId="{03477131-9B91-4837-939A-80E2FB76D692}" srcOrd="1" destOrd="0" presId="urn:microsoft.com/office/officeart/2005/8/layout/chevron2"/>
    <dgm:cxn modelId="{54060BDA-730B-47AE-8F15-867E1746D7EF}" type="presParOf" srcId="{9A4E55DA-FE0B-433A-920B-6C1A0CEE792C}" destId="{5ACF99EC-0744-4504-AD5A-78F01215AB00}" srcOrd="2" destOrd="0" presId="urn:microsoft.com/office/officeart/2005/8/layout/chevron2"/>
    <dgm:cxn modelId="{C1D32B08-AC74-44AC-B7A5-6C7C450363D5}" type="presParOf" srcId="{5ACF99EC-0744-4504-AD5A-78F01215AB00}" destId="{2F5DC7A3-E9D8-4F26-87EB-02EC8610A945}" srcOrd="0" destOrd="0" presId="urn:microsoft.com/office/officeart/2005/8/layout/chevron2"/>
    <dgm:cxn modelId="{BD442B4B-3847-4977-8A33-F68E7AE312A0}" type="presParOf" srcId="{5ACF99EC-0744-4504-AD5A-78F01215AB00}" destId="{48B862D3-5B9E-4FC8-8962-15BE601DF1B6}" srcOrd="1" destOrd="0" presId="urn:microsoft.com/office/officeart/2005/8/layout/chevron2"/>
    <dgm:cxn modelId="{52A41FC4-0846-472F-AFCA-F5E6C93EC979}" type="presParOf" srcId="{9A4E55DA-FE0B-433A-920B-6C1A0CEE792C}" destId="{5ADE3F1F-B594-4EBE-AE63-6E869B774F36}" srcOrd="3" destOrd="0" presId="urn:microsoft.com/office/officeart/2005/8/layout/chevron2"/>
    <dgm:cxn modelId="{2AC7F23B-EC06-4489-8596-48F4108FDE1B}" type="presParOf" srcId="{9A4E55DA-FE0B-433A-920B-6C1A0CEE792C}" destId="{F932813F-D58E-4C02-BFBC-F19CC7CAA9A3}" srcOrd="4" destOrd="0" presId="urn:microsoft.com/office/officeart/2005/8/layout/chevron2"/>
    <dgm:cxn modelId="{4F015B57-25B1-4943-A5D2-9A43E3561B61}" type="presParOf" srcId="{F932813F-D58E-4C02-BFBC-F19CC7CAA9A3}" destId="{45EC2E57-42C8-494A-B72C-289545EF55B7}" srcOrd="0" destOrd="0" presId="urn:microsoft.com/office/officeart/2005/8/layout/chevron2"/>
    <dgm:cxn modelId="{A971A551-388C-446B-831F-2E342E1705BE}" type="presParOf" srcId="{F932813F-D58E-4C02-BFBC-F19CC7CAA9A3}" destId="{FD40A4B9-1465-4C27-B487-E9DBE93DF43E}" srcOrd="1" destOrd="0" presId="urn:microsoft.com/office/officeart/2005/8/layout/chevron2"/>
    <dgm:cxn modelId="{47BA829B-3650-4E1F-9BFF-7A81EBF7CDCA}" type="presParOf" srcId="{9A4E55DA-FE0B-433A-920B-6C1A0CEE792C}" destId="{63955BD4-937B-432D-8502-57CFB770756B}" srcOrd="5" destOrd="0" presId="urn:microsoft.com/office/officeart/2005/8/layout/chevron2"/>
    <dgm:cxn modelId="{58E16E6F-0A5A-4312-949E-0797249960A5}" type="presParOf" srcId="{9A4E55DA-FE0B-433A-920B-6C1A0CEE792C}" destId="{2228F74F-E37E-4C16-A56F-45CE0C7F8733}" srcOrd="6" destOrd="0" presId="urn:microsoft.com/office/officeart/2005/8/layout/chevron2"/>
    <dgm:cxn modelId="{767ED886-5CB3-40E3-88D3-996D86BEE672}" type="presParOf" srcId="{2228F74F-E37E-4C16-A56F-45CE0C7F8733}" destId="{415747F1-2D77-463D-B429-9A3C73C4DDA4}" srcOrd="0" destOrd="0" presId="urn:microsoft.com/office/officeart/2005/8/layout/chevron2"/>
    <dgm:cxn modelId="{9484AF10-1940-4E7E-9731-9856FB9583E9}" type="presParOf" srcId="{2228F74F-E37E-4C16-A56F-45CE0C7F8733}" destId="{033303AE-01AD-496A-AEAD-4C4952074C8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0AAF8-D1FE-4B85-AC4F-F931AA0F188E}">
      <dsp:nvSpPr>
        <dsp:cNvPr id="0" name=""/>
        <dsp:cNvSpPr/>
      </dsp:nvSpPr>
      <dsp:spPr>
        <a:xfrm rot="5400000">
          <a:off x="-174473" y="174595"/>
          <a:ext cx="1163153" cy="814207"/>
        </a:xfrm>
        <a:prstGeom prst="chevron">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rot="-5400000">
        <a:off x="1" y="407226"/>
        <a:ext cx="814207" cy="348946"/>
      </dsp:txXfrm>
    </dsp:sp>
    <dsp:sp modelId="{7A1727CA-3FD4-451A-BDD6-DA2FF004EB00}">
      <dsp:nvSpPr>
        <dsp:cNvPr id="0" name=""/>
        <dsp:cNvSpPr/>
      </dsp:nvSpPr>
      <dsp:spPr>
        <a:xfrm rot="5400000">
          <a:off x="4418628" y="-3604298"/>
          <a:ext cx="756049" cy="7964891"/>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None/>
          </a:pPr>
          <a:r>
            <a:rPr lang="en-US" sz="2300" b="0" i="0" u="none" strike="noStrike" kern="1200" cap="none">
              <a:latin typeface="Cambria"/>
              <a:ea typeface="Cambria"/>
              <a:cs typeface="Cambria"/>
              <a:sym typeface="Cambria"/>
            </a:rPr>
            <a:t>Power deposition profile affects efficiency of current drive and heating</a:t>
          </a:r>
          <a:endParaRPr lang="en-GB" sz="2300" kern="1200" dirty="0"/>
        </a:p>
      </dsp:txBody>
      <dsp:txXfrm rot="-5400000">
        <a:off x="814208" y="37029"/>
        <a:ext cx="7927984" cy="682235"/>
      </dsp:txXfrm>
    </dsp:sp>
    <dsp:sp modelId="{2F5DC7A3-E9D8-4F26-87EB-02EC8610A945}">
      <dsp:nvSpPr>
        <dsp:cNvPr id="0" name=""/>
        <dsp:cNvSpPr/>
      </dsp:nvSpPr>
      <dsp:spPr>
        <a:xfrm rot="5400000">
          <a:off x="-174473" y="1189704"/>
          <a:ext cx="1163153" cy="814207"/>
        </a:xfrm>
        <a:prstGeom prst="chevron">
          <a:avLst/>
        </a:prstGeom>
        <a:solidFill>
          <a:schemeClr val="accent2">
            <a:alpha val="90000"/>
            <a:hueOff val="0"/>
            <a:satOff val="0"/>
            <a:lumOff val="0"/>
            <a:alphaOff val="-13333"/>
          </a:schemeClr>
        </a:solidFill>
        <a:ln w="25400" cap="flat" cmpd="sng" algn="ctr">
          <a:solidFill>
            <a:schemeClr val="accent2">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rot="-5400000">
        <a:off x="1" y="1422335"/>
        <a:ext cx="814207" cy="348946"/>
      </dsp:txXfrm>
    </dsp:sp>
    <dsp:sp modelId="{48B862D3-5B9E-4FC8-8962-15BE601DF1B6}">
      <dsp:nvSpPr>
        <dsp:cNvPr id="0" name=""/>
        <dsp:cNvSpPr/>
      </dsp:nvSpPr>
      <dsp:spPr>
        <a:xfrm rot="5400000">
          <a:off x="4418628" y="-2589189"/>
          <a:ext cx="756049" cy="7964891"/>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FontTx/>
            <a:buNone/>
          </a:pPr>
          <a:r>
            <a:rPr lang="en-US" sz="2300" b="0" i="0" u="none" strike="noStrike" kern="1200" cap="none">
              <a:latin typeface="Cambria"/>
              <a:ea typeface="Cambria"/>
              <a:cs typeface="Cambria"/>
              <a:sym typeface="Cambria"/>
            </a:rPr>
            <a:t>To optimise current drive efficiency in new devices it is important to consider this effect</a:t>
          </a:r>
          <a:endParaRPr lang="en-GB" sz="2300" kern="1200" dirty="0"/>
        </a:p>
      </dsp:txBody>
      <dsp:txXfrm rot="-5400000">
        <a:off x="814208" y="1052138"/>
        <a:ext cx="7927984" cy="682235"/>
      </dsp:txXfrm>
    </dsp:sp>
    <dsp:sp modelId="{45EC2E57-42C8-494A-B72C-289545EF55B7}">
      <dsp:nvSpPr>
        <dsp:cNvPr id="0" name=""/>
        <dsp:cNvSpPr/>
      </dsp:nvSpPr>
      <dsp:spPr>
        <a:xfrm rot="5400000">
          <a:off x="-174473" y="2204813"/>
          <a:ext cx="1163153" cy="814207"/>
        </a:xfrm>
        <a:prstGeom prst="chevron">
          <a:avLst/>
        </a:prstGeom>
        <a:solidFill>
          <a:schemeClr val="accent2">
            <a:alpha val="90000"/>
            <a:hueOff val="0"/>
            <a:satOff val="0"/>
            <a:lumOff val="0"/>
            <a:alphaOff val="-26667"/>
          </a:schemeClr>
        </a:solidFill>
        <a:ln w="25400" cap="flat" cmpd="sng" algn="ctr">
          <a:solidFill>
            <a:schemeClr val="accent2">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rot="-5400000">
        <a:off x="1" y="2437444"/>
        <a:ext cx="814207" cy="348946"/>
      </dsp:txXfrm>
    </dsp:sp>
    <dsp:sp modelId="{FD40A4B9-1465-4C27-B487-E9DBE93DF43E}">
      <dsp:nvSpPr>
        <dsp:cNvPr id="0" name=""/>
        <dsp:cNvSpPr/>
      </dsp:nvSpPr>
      <dsp:spPr>
        <a:xfrm rot="5400000">
          <a:off x="4418628" y="-1574080"/>
          <a:ext cx="756049" cy="7964891"/>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None/>
          </a:pPr>
          <a:r>
            <a:rPr lang="en-US" sz="2300" b="0" i="0" u="none" strike="noStrike" kern="1200" cap="none" dirty="0">
              <a:latin typeface="Cambria"/>
              <a:ea typeface="Cambria"/>
              <a:cs typeface="Cambria"/>
              <a:sym typeface="Cambria"/>
            </a:rPr>
            <a:t>Carrying out full-wave simulations for every scenario as part of an </a:t>
          </a:r>
          <a:r>
            <a:rPr lang="en-US" sz="2300" b="0" i="0" u="none" strike="noStrike" kern="1200" cap="none" dirty="0" err="1">
              <a:latin typeface="Cambria"/>
              <a:ea typeface="Cambria"/>
              <a:cs typeface="Cambria"/>
              <a:sym typeface="Cambria"/>
            </a:rPr>
            <a:t>optimisation</a:t>
          </a:r>
          <a:r>
            <a:rPr lang="en-US" sz="2300" b="0" i="0" u="none" strike="noStrike" kern="1200" cap="none" dirty="0">
              <a:latin typeface="Cambria"/>
              <a:ea typeface="Cambria"/>
              <a:cs typeface="Cambria"/>
              <a:sym typeface="Cambria"/>
            </a:rPr>
            <a:t> would be too computationally expensive</a:t>
          </a:r>
          <a:endParaRPr lang="en-GB" sz="2300" kern="1200" dirty="0"/>
        </a:p>
      </dsp:txBody>
      <dsp:txXfrm rot="-5400000">
        <a:off x="814208" y="2067247"/>
        <a:ext cx="7927984" cy="682235"/>
      </dsp:txXfrm>
    </dsp:sp>
    <dsp:sp modelId="{415747F1-2D77-463D-B429-9A3C73C4DDA4}">
      <dsp:nvSpPr>
        <dsp:cNvPr id="0" name=""/>
        <dsp:cNvSpPr/>
      </dsp:nvSpPr>
      <dsp:spPr>
        <a:xfrm rot="5400000">
          <a:off x="-174473" y="3219922"/>
          <a:ext cx="1163153" cy="814207"/>
        </a:xfrm>
        <a:prstGeom prst="chevron">
          <a:avLst/>
        </a:prstGeom>
        <a:solidFill>
          <a:schemeClr val="accent2">
            <a:alpha val="90000"/>
            <a:hueOff val="0"/>
            <a:satOff val="0"/>
            <a:lumOff val="0"/>
            <a:alphaOff val="-4000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GB" sz="2400" kern="1200" dirty="0"/>
        </a:p>
      </dsp:txBody>
      <dsp:txXfrm rot="-5400000">
        <a:off x="1" y="3452553"/>
        <a:ext cx="814207" cy="348946"/>
      </dsp:txXfrm>
    </dsp:sp>
    <dsp:sp modelId="{033303AE-01AD-496A-AEAD-4C4952074C81}">
      <dsp:nvSpPr>
        <dsp:cNvPr id="0" name=""/>
        <dsp:cNvSpPr/>
      </dsp:nvSpPr>
      <dsp:spPr>
        <a:xfrm rot="5400000">
          <a:off x="4418628" y="-558971"/>
          <a:ext cx="756049" cy="7964891"/>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lr>
              <a:srgbClr val="000000"/>
            </a:buClr>
            <a:buSzPts val="2000"/>
            <a:buFont typeface="Arial"/>
            <a:buNone/>
          </a:pPr>
          <a:r>
            <a:rPr lang="en-US" sz="2300" b="0" i="0" u="none" strike="noStrike" kern="1200" cap="none">
              <a:latin typeface="Cambria"/>
              <a:ea typeface="Cambria"/>
              <a:cs typeface="Cambria"/>
              <a:sym typeface="Cambria"/>
            </a:rPr>
            <a:t>Developing an empirical formula to predict broadening could allow it to be part of an integrated model</a:t>
          </a:r>
          <a:endParaRPr lang="en-GB" sz="2300" kern="1200" dirty="0"/>
        </a:p>
      </dsp:txBody>
      <dsp:txXfrm rot="-5400000">
        <a:off x="814208" y="3082356"/>
        <a:ext cx="7927984" cy="6822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I’ll be talking about developing an empirical formula to predict how microwave beams used in fusion plasmas are broadened by plasma turbulence. First off I just want to thank my collaborators as well as UKRI for the funding and the various computational facilities we used to complete the simulations. And thank you to the programme committee for the opportunity to share this research.</a:t>
            </a:r>
            <a:endParaRPr dirty="0"/>
          </a:p>
        </p:txBody>
      </p:sp>
      <p:sp>
        <p:nvSpPr>
          <p:cNvPr id="58" name="Google Shape;58;p1:notes"/>
          <p:cNvSpPr>
            <a:spLocks noGrp="1" noRot="1" noChangeAspect="1"/>
          </p:cNvSpPr>
          <p:nvPr>
            <p:ph type="sldImg" idx="2"/>
          </p:nvPr>
        </p:nvSpPr>
        <p:spPr>
          <a:xfrm>
            <a:off x="220663" y="801688"/>
            <a:ext cx="711993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303aac3b0_0_7: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So here is the result if I only consider 1 turbulent snapshot. This is the RMS field at the location the beam would be absorbed.</a:t>
            </a:r>
            <a:endParaRPr/>
          </a:p>
        </p:txBody>
      </p:sp>
      <p:sp>
        <p:nvSpPr>
          <p:cNvPr id="148" name="Google Shape;148;g6303aac3b0_0_7: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303aac3b0_0_46: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As I increase the number you can see the result begins to smooth out</a:t>
            </a:r>
            <a:endParaRPr/>
          </a:p>
        </p:txBody>
      </p:sp>
      <p:sp>
        <p:nvSpPr>
          <p:cNvPr id="156" name="Google Shape;156;g6303aac3b0_0_46: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303aac3b0_0_64: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And continues...</a:t>
            </a:r>
            <a:endParaRPr/>
          </a:p>
        </p:txBody>
      </p:sp>
      <p:sp>
        <p:nvSpPr>
          <p:cNvPr id="164" name="Google Shape;164;g6303aac3b0_0_64: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303aac3b0_0_54: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Finally, when I have completed the ensemble, I also complete a simulation with no turbulence present, and compare the results. I fit a gaussian to the turbulence result and compare with the FWHM of the background gaussian beam to see how much the turbulence has broadened the beam by.</a:t>
            </a:r>
            <a:endParaRPr/>
          </a:p>
        </p:txBody>
      </p:sp>
      <p:sp>
        <p:nvSpPr>
          <p:cNvPr id="172" name="Google Shape;172;g6303aac3b0_0_54: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9666d304ac_0_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Once I’ve done this for each combination or parameters in one of my 2D parameter scans, I then perform a fit to the data to test if the parametric dependence is separable. If it were, we’d expect something of this form, where the broadening depends on two separate functions, one of each parameter, multiplied together in someway. In order to test for separability, I allow a rotation, allowing for the functions to be dependent on a linear combination of the two parameters. Theta is a fitting parameter, which then indicated the separability.</a:t>
            </a:r>
            <a:endParaRPr/>
          </a:p>
        </p:txBody>
      </p:sp>
      <p:sp>
        <p:nvSpPr>
          <p:cNvPr id="180" name="Google Shape;180;g9666d304ac_0_0:notes"/>
          <p:cNvSpPr>
            <a:spLocks noGrp="1" noRot="1" noChangeAspect="1"/>
          </p:cNvSpPr>
          <p:nvPr>
            <p:ph type="sldImg" idx="2"/>
          </p:nvPr>
        </p:nvSpPr>
        <p:spPr>
          <a:xfrm>
            <a:off x="220663" y="801688"/>
            <a:ext cx="711993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666d304ac_0_5: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So here are some example results. This is a 2D scan of how broadening depends on the beam waist and the width of the turbulence layer. Each of these squares corresponds to an ensemble of 20 simulations, sot his figure represents results from 2000 full wave simulations.</a:t>
            </a:r>
          </a:p>
          <a:p>
            <a:pPr marL="0" lvl="0" indent="0" algn="l" rtl="0">
              <a:lnSpc>
                <a:spcPct val="100000"/>
              </a:lnSpc>
              <a:spcBef>
                <a:spcPts val="0"/>
              </a:spcBef>
              <a:spcAft>
                <a:spcPts val="0"/>
              </a:spcAft>
              <a:buSzPts val="1100"/>
              <a:buNone/>
            </a:pPr>
            <a:r>
              <a:rPr lang="en-GB" dirty="0"/>
              <a:t>The colour indicates the degree by which the beam was broadened by the turbulence in each case. So a broadening factor of five, for example, means that the FWHM of the ensemble beam when turbulence was present was five times larger than when no turbulence was present. In this case, the two parameter are separable.</a:t>
            </a:r>
            <a:endParaRPr dirty="0"/>
          </a:p>
        </p:txBody>
      </p:sp>
      <p:sp>
        <p:nvSpPr>
          <p:cNvPr id="186" name="Google Shape;186;g9666d304ac_0_5:notes"/>
          <p:cNvSpPr>
            <a:spLocks noGrp="1" noRot="1" noChangeAspect="1"/>
          </p:cNvSpPr>
          <p:nvPr>
            <p:ph type="sldImg" idx="2"/>
          </p:nvPr>
        </p:nvSpPr>
        <p:spPr>
          <a:xfrm>
            <a:off x="220663" y="801688"/>
            <a:ext cx="711993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9666d304ac_0_49: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And here you see a result of two parameter which were not separable. This is the scan of both correlation lengths and the angle in the fit comes out to be 67 degrees. Noting the log dependence, rather than suggesting a linear combination of the two parameters, this means the dependence on the ratio of the two parameters and the product of the two parameters is important.</a:t>
            </a:r>
            <a:endParaRPr/>
          </a:p>
        </p:txBody>
      </p:sp>
      <p:sp>
        <p:nvSpPr>
          <p:cNvPr id="193" name="Google Shape;193;g9666d304ac_0_49:notes"/>
          <p:cNvSpPr>
            <a:spLocks noGrp="1" noRot="1" noChangeAspect="1"/>
          </p:cNvSpPr>
          <p:nvPr>
            <p:ph type="sldImg" idx="2"/>
          </p:nvPr>
        </p:nvSpPr>
        <p:spPr>
          <a:xfrm>
            <a:off x="220663" y="801688"/>
            <a:ext cx="711993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3f76c68f9_0_2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So, we carried out a series of these 2D parameter scans, each of which involved a large number of full-wave simulations. From these 2D scans, we determined which dependencies were separable from the others and which were not. </a:t>
            </a:r>
            <a:endParaRPr dirty="0"/>
          </a:p>
          <a:p>
            <a:pPr marL="0" lvl="0" indent="0" algn="l" rtl="0">
              <a:lnSpc>
                <a:spcPct val="100000"/>
              </a:lnSpc>
              <a:spcBef>
                <a:spcPts val="0"/>
              </a:spcBef>
              <a:spcAft>
                <a:spcPts val="0"/>
              </a:spcAft>
              <a:buSzPts val="1100"/>
              <a:buNone/>
            </a:pPr>
            <a:r>
              <a:rPr lang="en-GB" dirty="0"/>
              <a:t>We found that the dependences of the two correlation lengths weren’t separable from each other. This is an important result, as in previous work it has been common to have both correlation lengths equal each other in simulations of beam broadening by turbulence. This is often not the case in fusion plasmas, so will affect the result.</a:t>
            </a:r>
            <a:endParaRPr dirty="0"/>
          </a:p>
          <a:p>
            <a:pPr marL="0" lvl="0" indent="0" algn="l" rtl="0">
              <a:lnSpc>
                <a:spcPct val="100000"/>
              </a:lnSpc>
              <a:spcBef>
                <a:spcPts val="0"/>
              </a:spcBef>
              <a:spcAft>
                <a:spcPts val="0"/>
              </a:spcAft>
              <a:buSzPts val="1100"/>
              <a:buNone/>
            </a:pPr>
            <a:r>
              <a:rPr lang="en-GB" dirty="0"/>
              <a:t>We also found that the dependence on black ground density and fluctuation level weren’t separable from each other.</a:t>
            </a:r>
            <a:endParaRPr dirty="0"/>
          </a:p>
          <a:p>
            <a:pPr marL="0" lvl="0" indent="0" algn="l" rtl="0">
              <a:lnSpc>
                <a:spcPct val="100000"/>
              </a:lnSpc>
              <a:spcBef>
                <a:spcPts val="0"/>
              </a:spcBef>
              <a:spcAft>
                <a:spcPts val="0"/>
              </a:spcAft>
              <a:buSzPts val="1100"/>
              <a:buNone/>
            </a:pPr>
            <a:r>
              <a:rPr lang="en-GB" dirty="0"/>
              <a:t>And we found that all the other dependencies were separable.</a:t>
            </a:r>
            <a:endParaRPr dirty="0"/>
          </a:p>
          <a:p>
            <a:pPr marL="0" lvl="0" indent="0" algn="l" rtl="0">
              <a:lnSpc>
                <a:spcPct val="100000"/>
              </a:lnSpc>
              <a:spcBef>
                <a:spcPts val="0"/>
              </a:spcBef>
              <a:spcAft>
                <a:spcPts val="0"/>
              </a:spcAft>
              <a:buSzPts val="1100"/>
              <a:buNone/>
            </a:pPr>
            <a:r>
              <a:rPr lang="en-GB" dirty="0"/>
              <a:t>With this knowledge, and the results of all the parameter scans, we were then able to perform a fit to the data set to find how the broadening of microwave beams depended on these six plasma and beam parameters. The resultant formula would be of the form shown here.</a:t>
            </a:r>
            <a:endParaRPr dirty="0"/>
          </a:p>
        </p:txBody>
      </p:sp>
      <p:sp>
        <p:nvSpPr>
          <p:cNvPr id="221" name="Google Shape;221;g33f76c68f9_0_22:notes"/>
          <p:cNvSpPr>
            <a:spLocks noGrp="1" noRot="1" noChangeAspect="1"/>
          </p:cNvSpPr>
          <p:nvPr>
            <p:ph type="sldImg" idx="2"/>
          </p:nvPr>
        </p:nvSpPr>
        <p:spPr>
          <a:xfrm>
            <a:off x="220663" y="801688"/>
            <a:ext cx="711993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9800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96967908c1_0_17: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The resultant dependence on each parameter is then shown here. On the left is how the broadening depends on the beam waist, and the right is how it depends on the width of the turbulence layer. The point marked in orange is the point which is present in every 2D scan, to which the results are normalised.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The dependence on beam waist matches that seen in previous 1D scans, where it increases to some peak value before decreasing again.</a:t>
            </a:r>
            <a:endParaRPr/>
          </a:p>
          <a:p>
            <a:pPr marL="0" lvl="0" indent="0" algn="l" rtl="0">
              <a:lnSpc>
                <a:spcPct val="100000"/>
              </a:lnSpc>
              <a:spcBef>
                <a:spcPts val="0"/>
              </a:spcBef>
              <a:spcAft>
                <a:spcPts val="0"/>
              </a:spcAft>
              <a:buSzPts val="1100"/>
              <a:buNone/>
            </a:pPr>
            <a:r>
              <a:rPr lang="en-GB"/>
              <a:t>The dependence on the width of turbulence layer is as you might expect. It increases, then levels off when the beam effectively can’t be broadened anymore.</a:t>
            </a:r>
            <a:endParaRPr/>
          </a:p>
        </p:txBody>
      </p:sp>
      <p:sp>
        <p:nvSpPr>
          <p:cNvPr id="200" name="Google Shape;200;g96967908c1_0_17: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666d304ac_0_4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You can see the dependence of the approximate ratio of the two correlation lengths on the left, and the approximate product on the right. You can see that the dependence on the ratio is much stronger than that on the product. It seems maximal when the radial correlation length is longer than the poloidal one. This is beneficial as it is usually the other way round in fusion plasmas. </a:t>
            </a:r>
            <a:endParaRPr/>
          </a:p>
        </p:txBody>
      </p:sp>
      <p:sp>
        <p:nvSpPr>
          <p:cNvPr id="207" name="Google Shape;207;g9666d304ac_0_40:notes"/>
          <p:cNvSpPr>
            <a:spLocks noGrp="1" noRot="1" noChangeAspect="1"/>
          </p:cNvSpPr>
          <p:nvPr>
            <p:ph type="sldImg" idx="2"/>
          </p:nvPr>
        </p:nvSpPr>
        <p:spPr>
          <a:xfrm>
            <a:off x="220663" y="801688"/>
            <a:ext cx="711993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f41c82eb0_0_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Large temperature and density gradients at the plasma edge drive a number of instabilities, resulting in turbulent plasma where the amplitude of the density fluctuations can reach 100% of the background density. These density fluctuations can often be of comparable length scale to microwave wavelengths and can result in significant scattering of incident microwaves. In the case of microwave beams, this results in an overall broadening of the beam compared to if there were no turbulence present.</a:t>
            </a:r>
            <a:endParaRPr/>
          </a:p>
        </p:txBody>
      </p:sp>
      <p:sp>
        <p:nvSpPr>
          <p:cNvPr id="66" name="Google Shape;66;g5f41c82eb0_0_1: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c5b13826ac_0_2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This shows the dependence on two linear combinations of the background density and fluctuation level. The dependence on the sum seems stronger than the dependence on the difference.</a:t>
            </a:r>
            <a:endParaRPr/>
          </a:p>
        </p:txBody>
      </p:sp>
      <p:sp>
        <p:nvSpPr>
          <p:cNvPr id="214" name="Google Shape;214;gc5b13826ac_0_20:notes"/>
          <p:cNvSpPr>
            <a:spLocks noGrp="1" noRot="1" noChangeAspect="1"/>
          </p:cNvSpPr>
          <p:nvPr>
            <p:ph type="sldImg" idx="2"/>
          </p:nvPr>
        </p:nvSpPr>
        <p:spPr>
          <a:xfrm>
            <a:off x="220663" y="801688"/>
            <a:ext cx="711993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3f76c68f9_0_2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So, in summary, we carried out a series of 2D parameter scans, each of which involved a large number of full-wave simulations. From these 2D scans, we determined which dependencies were separable from the others and which were not. </a:t>
            </a:r>
            <a:endParaRPr/>
          </a:p>
          <a:p>
            <a:pPr marL="0" lvl="0" indent="0" algn="l" rtl="0">
              <a:lnSpc>
                <a:spcPct val="100000"/>
              </a:lnSpc>
              <a:spcBef>
                <a:spcPts val="0"/>
              </a:spcBef>
              <a:spcAft>
                <a:spcPts val="0"/>
              </a:spcAft>
              <a:buSzPts val="1100"/>
              <a:buNone/>
            </a:pPr>
            <a:r>
              <a:rPr lang="en-GB"/>
              <a:t>We found that the dependences of the two correlation lengths weren’t separable from each other. This is an important result, as in previous work it has been common to have both correlation lengths equal each other in simulations of beam broadening by turbulence. This is often not the case in fusion plasmas, so will affect the result.</a:t>
            </a:r>
            <a:endParaRPr/>
          </a:p>
          <a:p>
            <a:pPr marL="0" lvl="0" indent="0" algn="l" rtl="0">
              <a:lnSpc>
                <a:spcPct val="100000"/>
              </a:lnSpc>
              <a:spcBef>
                <a:spcPts val="0"/>
              </a:spcBef>
              <a:spcAft>
                <a:spcPts val="0"/>
              </a:spcAft>
              <a:buSzPts val="1100"/>
              <a:buNone/>
            </a:pPr>
            <a:r>
              <a:rPr lang="en-GB"/>
              <a:t>We also found that the dependence on black ground density and fluctuation level weren’t separable from each other.</a:t>
            </a:r>
            <a:endParaRPr/>
          </a:p>
          <a:p>
            <a:pPr marL="0" lvl="0" indent="0" algn="l" rtl="0">
              <a:lnSpc>
                <a:spcPct val="100000"/>
              </a:lnSpc>
              <a:spcBef>
                <a:spcPts val="0"/>
              </a:spcBef>
              <a:spcAft>
                <a:spcPts val="0"/>
              </a:spcAft>
              <a:buSzPts val="1100"/>
              <a:buNone/>
            </a:pPr>
            <a:r>
              <a:rPr lang="en-GB"/>
              <a:t>And we found that all the other dependencies were separable.</a:t>
            </a:r>
            <a:endParaRPr/>
          </a:p>
          <a:p>
            <a:pPr marL="0" lvl="0" indent="0" algn="l" rtl="0">
              <a:lnSpc>
                <a:spcPct val="100000"/>
              </a:lnSpc>
              <a:spcBef>
                <a:spcPts val="0"/>
              </a:spcBef>
              <a:spcAft>
                <a:spcPts val="0"/>
              </a:spcAft>
              <a:buSzPts val="1100"/>
              <a:buNone/>
            </a:pPr>
            <a:r>
              <a:rPr lang="en-GB"/>
              <a:t>With this knowledge, and the results of all the parameter scans, we were then able to perform a fit to the data set to find how the broadening of microwave beams depended on these six plasma and beam parameters. The resultant formula would be of the form shown here.</a:t>
            </a:r>
            <a:endParaRPr/>
          </a:p>
        </p:txBody>
      </p:sp>
      <p:sp>
        <p:nvSpPr>
          <p:cNvPr id="221" name="Google Shape;221;g33f76c68f9_0_22: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330fe8c8bc_0_6: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g1330fe8c8bc_0_6:notes"/>
          <p:cNvSpPr>
            <a:spLocks noGrp="1" noRot="1" noChangeAspect="1"/>
          </p:cNvSpPr>
          <p:nvPr>
            <p:ph type="sldImg" idx="2"/>
          </p:nvPr>
        </p:nvSpPr>
        <p:spPr>
          <a:xfrm>
            <a:off x="220663" y="801688"/>
            <a:ext cx="711993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5b13826ac_0_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gc5b13826ac_0_0: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3f76c68f9_0_2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The phi terms are the random phases and the A terms are the amplitudes</a:t>
            </a:r>
          </a:p>
          <a:p>
            <a:pPr marL="0" lvl="0" indent="0" algn="l" rtl="0">
              <a:lnSpc>
                <a:spcPct val="100000"/>
              </a:lnSpc>
              <a:spcBef>
                <a:spcPts val="0"/>
              </a:spcBef>
              <a:spcAft>
                <a:spcPts val="0"/>
              </a:spcAft>
              <a:buSzPts val="1100"/>
              <a:buNone/>
            </a:pPr>
            <a:r>
              <a:rPr lang="en-GB" dirty="0" err="1"/>
              <a:t>Ax</a:t>
            </a:r>
            <a:r>
              <a:rPr lang="en-GB" dirty="0"/>
              <a:t> and </a:t>
            </a:r>
            <a:r>
              <a:rPr lang="en-GB" dirty="0" err="1"/>
              <a:t>az</a:t>
            </a:r>
            <a:r>
              <a:rPr lang="en-GB" dirty="0"/>
              <a:t> are the box size</a:t>
            </a:r>
          </a:p>
          <a:p>
            <a:pPr marL="0" lvl="0" indent="0" algn="l" rtl="0">
              <a:lnSpc>
                <a:spcPct val="100000"/>
              </a:lnSpc>
              <a:spcBef>
                <a:spcPts val="0"/>
              </a:spcBef>
              <a:spcAft>
                <a:spcPts val="0"/>
              </a:spcAft>
              <a:buSzPts val="1100"/>
              <a:buNone/>
            </a:pPr>
            <a:endParaRPr dirty="0"/>
          </a:p>
        </p:txBody>
      </p:sp>
      <p:sp>
        <p:nvSpPr>
          <p:cNvPr id="221" name="Google Shape;221;g33f76c68f9_0_22:notes"/>
          <p:cNvSpPr>
            <a:spLocks noGrp="1" noRot="1" noChangeAspect="1"/>
          </p:cNvSpPr>
          <p:nvPr>
            <p:ph type="sldImg" idx="2"/>
          </p:nvPr>
        </p:nvSpPr>
        <p:spPr>
          <a:xfrm>
            <a:off x="220663" y="801688"/>
            <a:ext cx="711993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1941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96967908c1_0_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And for anyone interested, here are the parameter ranges, and the ‘base case’ that is used when varying other parameters. Important things to note here is that everything is normalised so are all dimensionless quantities. Also, the turbulence correlation lengths are varied logarithmically. I won’t go through them now but if your interested they’re here.</a:t>
            </a:r>
            <a:endParaRPr/>
          </a:p>
        </p:txBody>
      </p:sp>
      <p:sp>
        <p:nvSpPr>
          <p:cNvPr id="253" name="Google Shape;253;g96967908c1_0_1:notes"/>
          <p:cNvSpPr>
            <a:spLocks noGrp="1" noRot="1" noChangeAspect="1"/>
          </p:cNvSpPr>
          <p:nvPr>
            <p:ph type="sldImg" idx="2"/>
          </p:nvPr>
        </p:nvSpPr>
        <p:spPr>
          <a:xfrm>
            <a:off x="220663" y="801688"/>
            <a:ext cx="711993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1838a89e0_0_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My main motivation for investigating this is with respect to microwave beams used for power injection. Electron cyclotron heating and current drive allow for targeted power deposition,  as they’re absorbed at the cyclotron frequency or a harmonic of it (often the 2nd harmonic). As the cyclotron frequency depends on magnetic field strength, and</a:t>
            </a:r>
            <a:r>
              <a:rPr lang="en-GB" dirty="0">
                <a:solidFill>
                  <a:schemeClr val="dk1"/>
                </a:solidFill>
              </a:rPr>
              <a:t> the field strength varies across a cross section of the plasma, this allows for targeted, localised power deposition.</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Turbulence in the plasma edge can result in significant additional broadening, meaning we’re depositing power over a different area to that which we intended. This can significantly impact the efficiency of out machine. The prediction of this effect, and its inclusion in efficiency calculations is therefore important.</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p:txBody>
      </p:sp>
      <p:sp>
        <p:nvSpPr>
          <p:cNvPr id="81" name="Google Shape;81;g61838a89e0_0_0:notes"/>
          <p:cNvSpPr>
            <a:spLocks noGrp="1" noRot="1" noChangeAspect="1"/>
          </p:cNvSpPr>
          <p:nvPr>
            <p:ph type="sldImg" idx="2"/>
          </p:nvPr>
        </p:nvSpPr>
        <p:spPr>
          <a:xfrm>
            <a:off x="220663" y="801688"/>
            <a:ext cx="711993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9666d304ac_0_1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Given a specific set of plasma and beam parameters, I can simulate the beam propagation through turbulence, and predict how much it will be broadened by. However, in cases where a wide variety of scenarios are being considered, such as optimisation of new power injection systems, conducting these simulations for each different scenario is unfeasible. It is therefore desirable to come up with some kind of formula which predicts how much the beam will be broadened based on various parameters. This could them be included in an integrated model of current drive efficiency, for example. This is why I’m carrying out parameter scans.</a:t>
            </a:r>
            <a:endParaRPr dirty="0"/>
          </a:p>
        </p:txBody>
      </p:sp>
      <p:sp>
        <p:nvSpPr>
          <p:cNvPr id="97" name="Google Shape;97;g9666d304ac_0_10:notes"/>
          <p:cNvSpPr>
            <a:spLocks noGrp="1" noRot="1" noChangeAspect="1"/>
          </p:cNvSpPr>
          <p:nvPr>
            <p:ph type="sldImg" idx="2"/>
          </p:nvPr>
        </p:nvSpPr>
        <p:spPr>
          <a:xfrm>
            <a:off x="220663" y="801688"/>
            <a:ext cx="711993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f41c82eb0_0_5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In order to do these simulations I’m using a code I wrote based on a 3D code written by previous PhD students, called EMIT2D. This is a full wave code, meaning it solves Maxwell’s equations in the plasma. In order to solve the equations we need an equation for current density, and it is here that we make some assumptions to make the equations solvable. We neglect temperature affects, meaning we assume all electrons are travelling at the same speeds (hence cold plasma), neglect collisions, and also neglect the contributions of ions. We also linearise the equation (and neglect the J0 x B0 term as this is only relevant when magnetic shear scale length is comparable to wavelength).</a:t>
            </a:r>
          </a:p>
          <a:p>
            <a:pPr marL="0" lvl="0" indent="0" algn="l" rtl="0">
              <a:lnSpc>
                <a:spcPct val="100000"/>
              </a:lnSpc>
              <a:spcBef>
                <a:spcPts val="0"/>
              </a:spcBef>
              <a:spcAft>
                <a:spcPts val="0"/>
              </a:spcAft>
              <a:buSzPts val="1100"/>
              <a:buNone/>
            </a:pPr>
            <a:r>
              <a:rPr lang="en-GB" dirty="0"/>
              <a:t>I then solve these equations on the displaced grids shown here, where E and J are solved on integer grid points and H is solved on half integer grid points, making the calculation of a centred difference spatial derivative easier. H and J are then solved on integer timesteps and E on half integer timesteps, hence leap-frog.</a:t>
            </a:r>
            <a:endParaRPr dirty="0"/>
          </a:p>
        </p:txBody>
      </p:sp>
      <p:sp>
        <p:nvSpPr>
          <p:cNvPr id="103" name="Google Shape;103;g5f41c82eb0_0_50:notes"/>
          <p:cNvSpPr>
            <a:spLocks noGrp="1" noRot="1" noChangeAspect="1"/>
          </p:cNvSpPr>
          <p:nvPr>
            <p:ph type="sldImg" idx="2"/>
          </p:nvPr>
        </p:nvSpPr>
        <p:spPr>
          <a:xfrm>
            <a:off x="220663" y="801688"/>
            <a:ext cx="711993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f41c82eb0_0_76: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In order to solve these equations within a plasma, we first need to generate a plasma density profile. As I’m conducting parameter scans which entail thousands of simulations I have opted to use a synthetic turbulence generator rather than a fluid model or gyrokinetic approach which would be too computationally expensive. This recreates the macroscopic properties of the turbulence such as power spectra, turbulence scale lengths, fluctuation level while allowing fast generation of thousands of profiles.</a:t>
            </a:r>
            <a:endParaRPr/>
          </a:p>
          <a:p>
            <a:pPr marL="0" lvl="0" indent="0" algn="l" rtl="0">
              <a:lnSpc>
                <a:spcPct val="100000"/>
              </a:lnSpc>
              <a:spcBef>
                <a:spcPts val="0"/>
              </a:spcBef>
              <a:spcAft>
                <a:spcPts val="0"/>
              </a:spcAft>
              <a:buSzPts val="1100"/>
              <a:buNone/>
            </a:pPr>
            <a:r>
              <a:rPr lang="en-GB"/>
              <a:t>Shown here is an example background density profile and turbulence amplitude envelope which result in the profile shown here (next slide.</a:t>
            </a:r>
            <a:endParaRPr/>
          </a:p>
        </p:txBody>
      </p:sp>
      <p:sp>
        <p:nvSpPr>
          <p:cNvPr id="114" name="Google Shape;114;g5f41c82eb0_0_76:notes"/>
          <p:cNvSpPr>
            <a:spLocks noGrp="1" noRot="1" noChangeAspect="1"/>
          </p:cNvSpPr>
          <p:nvPr>
            <p:ph type="sldImg" idx="2"/>
          </p:nvPr>
        </p:nvSpPr>
        <p:spPr>
          <a:xfrm>
            <a:off x="220663" y="801688"/>
            <a:ext cx="711993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666d304ac_0_25: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Here is an image of a resultant profile.</a:t>
            </a:r>
            <a:endParaRPr/>
          </a:p>
        </p:txBody>
      </p:sp>
      <p:sp>
        <p:nvSpPr>
          <p:cNvPr id="121" name="Google Shape;121;g9666d304ac_0_25:notes"/>
          <p:cNvSpPr>
            <a:spLocks noGrp="1" noRot="1" noChangeAspect="1"/>
          </p:cNvSpPr>
          <p:nvPr>
            <p:ph type="sldImg" idx="2"/>
          </p:nvPr>
        </p:nvSpPr>
        <p:spPr>
          <a:xfrm>
            <a:off x="220663" y="801688"/>
            <a:ext cx="711993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4f7212193_0_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The parameter I then vary are listed here. Varying background density consists of varying the height of this line, and fluctuation </a:t>
            </a:r>
            <a:r>
              <a:rPr lang="en-GB" dirty="0" err="1"/>
              <a:t>leven</a:t>
            </a:r>
            <a:r>
              <a:rPr lang="en-GB" dirty="0"/>
              <a:t> this one. Varying the width of the turbulence layer increases of decreases this width here. The correlation lengths are the scale length of the density fluctuations perpendicular to the magnetic field, and binormal to the magnetic field and direction of microwave beam propagation. The microwave beam waist is the waist radius of the injected microwave beam.</a:t>
            </a:r>
            <a:endParaRPr dirty="0"/>
          </a:p>
          <a:p>
            <a:pPr marL="0" lvl="0" indent="0" algn="l" rtl="0">
              <a:lnSpc>
                <a:spcPct val="100000"/>
              </a:lnSpc>
              <a:spcBef>
                <a:spcPts val="0"/>
              </a:spcBef>
              <a:spcAft>
                <a:spcPts val="0"/>
              </a:spcAft>
              <a:buSzPts val="1100"/>
              <a:buNone/>
            </a:pPr>
            <a:r>
              <a:rPr lang="en-GB" dirty="0"/>
              <a:t>Previous work on this problem has conducted 1D parameter scans, however we began to wonder if the dependence on each parameter was entirely separable. In order to check I’m conducting 2D parameter scans in each pairwise combination of these parameters, making sure to include ranges relevant to fusion plasmas.</a:t>
            </a:r>
          </a:p>
          <a:p>
            <a:pPr marL="0" lvl="0" indent="0" algn="l" rtl="0">
              <a:lnSpc>
                <a:spcPct val="100000"/>
              </a:lnSpc>
              <a:spcBef>
                <a:spcPts val="0"/>
              </a:spcBef>
              <a:spcAft>
                <a:spcPts val="0"/>
              </a:spcAft>
              <a:buSzPts val="1100"/>
              <a:buNone/>
            </a:pPr>
            <a:r>
              <a:rPr lang="en-GB" dirty="0"/>
              <a:t>So, for each combination of these parameters that I do, I generate a turbulent density profile…</a:t>
            </a:r>
            <a:endParaRPr dirty="0"/>
          </a:p>
        </p:txBody>
      </p:sp>
      <p:sp>
        <p:nvSpPr>
          <p:cNvPr id="128" name="Google Shape;128;g64f7212193_0_0:notes"/>
          <p:cNvSpPr>
            <a:spLocks noGrp="1" noRot="1" noChangeAspect="1"/>
          </p:cNvSpPr>
          <p:nvPr>
            <p:ph type="sldImg" idx="2"/>
          </p:nvPr>
        </p:nvSpPr>
        <p:spPr>
          <a:xfrm>
            <a:off x="220663" y="801688"/>
            <a:ext cx="711993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1f94a4547_0_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…and then I can simulate the beam propagating through it</a:t>
            </a:r>
          </a:p>
          <a:p>
            <a:pPr marL="0" lvl="0" indent="0" algn="l" rtl="0">
              <a:lnSpc>
                <a:spcPct val="100000"/>
              </a:lnSpc>
              <a:spcBef>
                <a:spcPts val="0"/>
              </a:spcBef>
              <a:spcAft>
                <a:spcPts val="0"/>
              </a:spcAft>
              <a:buSzPts val="1100"/>
              <a:buNone/>
            </a:pPr>
            <a:r>
              <a:rPr lang="en-GB" dirty="0"/>
              <a:t>In order to then find the beam broadening, I have to simulate the microwave beam propagating through an ensemble of these turbulent density profiles, and average across all of them. This takes advantage of the fact that the microwave propagates at a speed significantly faster than the turbulence moves, allowing me to average over a series of snapshots, rather than simulate the beam propagating through a moving plasma. In my scans, I’m averaging over 20 snapshots for each combination of parameters.</a:t>
            </a:r>
          </a:p>
          <a:p>
            <a:pPr marL="0" lvl="0" indent="0" algn="l" rtl="0">
              <a:lnSpc>
                <a:spcPct val="100000"/>
              </a:lnSpc>
              <a:spcBef>
                <a:spcPts val="0"/>
              </a:spcBef>
              <a:spcAft>
                <a:spcPts val="0"/>
              </a:spcAft>
              <a:buSzPts val="1100"/>
              <a:buNone/>
            </a:pPr>
            <a:r>
              <a:rPr lang="en-GB" dirty="0"/>
              <a:t>So through each snapshot I simulate the beam propagating through, then measure the RMS field at the backplane of the simulation domain.</a:t>
            </a:r>
            <a:endParaRPr dirty="0"/>
          </a:p>
        </p:txBody>
      </p:sp>
      <p:sp>
        <p:nvSpPr>
          <p:cNvPr id="135" name="Google Shape;135;g61f94a4547_0_0:notes"/>
          <p:cNvSpPr>
            <a:spLocks noGrp="1" noRot="1" noChangeAspect="1"/>
          </p:cNvSpPr>
          <p:nvPr>
            <p:ph type="sldImg" idx="2"/>
          </p:nvPr>
        </p:nvSpPr>
        <p:spPr>
          <a:xfrm>
            <a:off x="220663" y="801688"/>
            <a:ext cx="711993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457200" y="205200"/>
            <a:ext cx="8229240" cy="8593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7"/>
          <p:cNvSpPr txBox="1">
            <a:spLocks noGrp="1"/>
          </p:cNvSpPr>
          <p:nvPr>
            <p:ph type="body" idx="1"/>
          </p:nvPr>
        </p:nvSpPr>
        <p:spPr>
          <a:xfrm>
            <a:off x="457200" y="1204560"/>
            <a:ext cx="8229240" cy="1423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27"/>
          <p:cNvSpPr txBox="1">
            <a:spLocks noGrp="1"/>
          </p:cNvSpPr>
          <p:nvPr>
            <p:ph type="body" idx="2"/>
          </p:nvPr>
        </p:nvSpPr>
        <p:spPr>
          <a:xfrm>
            <a:off x="457200" y="2764080"/>
            <a:ext cx="8229240" cy="1423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457200" y="205200"/>
            <a:ext cx="8229240" cy="8593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body" idx="1"/>
          </p:nvPr>
        </p:nvSpPr>
        <p:spPr>
          <a:xfrm>
            <a:off x="457200" y="1204560"/>
            <a:ext cx="4015800" cy="1423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28"/>
          <p:cNvSpPr txBox="1">
            <a:spLocks noGrp="1"/>
          </p:cNvSpPr>
          <p:nvPr>
            <p:ph type="body" idx="2"/>
          </p:nvPr>
        </p:nvSpPr>
        <p:spPr>
          <a:xfrm>
            <a:off x="4674240" y="1204560"/>
            <a:ext cx="4015800" cy="1423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body" idx="3"/>
          </p:nvPr>
        </p:nvSpPr>
        <p:spPr>
          <a:xfrm>
            <a:off x="457200" y="2764080"/>
            <a:ext cx="4015800" cy="1423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body" idx="4"/>
          </p:nvPr>
        </p:nvSpPr>
        <p:spPr>
          <a:xfrm>
            <a:off x="4674240" y="2764080"/>
            <a:ext cx="4015800" cy="1423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48"/>
        <p:cNvGrpSpPr/>
        <p:nvPr/>
      </p:nvGrpSpPr>
      <p:grpSpPr>
        <a:xfrm>
          <a:off x="0" y="0"/>
          <a:ext cx="0" cy="0"/>
          <a:chOff x="0" y="0"/>
          <a:chExt cx="0" cy="0"/>
        </a:xfrm>
      </p:grpSpPr>
      <p:sp>
        <p:nvSpPr>
          <p:cNvPr id="49" name="Google Shape;49;p29"/>
          <p:cNvSpPr txBox="1">
            <a:spLocks noGrp="1"/>
          </p:cNvSpPr>
          <p:nvPr>
            <p:ph type="title"/>
          </p:nvPr>
        </p:nvSpPr>
        <p:spPr>
          <a:xfrm>
            <a:off x="457200" y="205200"/>
            <a:ext cx="8229240" cy="8593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9"/>
          <p:cNvSpPr txBox="1">
            <a:spLocks noGrp="1"/>
          </p:cNvSpPr>
          <p:nvPr>
            <p:ph type="body" idx="1"/>
          </p:nvPr>
        </p:nvSpPr>
        <p:spPr>
          <a:xfrm>
            <a:off x="457200" y="1204560"/>
            <a:ext cx="2649600" cy="1423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body" idx="2"/>
          </p:nvPr>
        </p:nvSpPr>
        <p:spPr>
          <a:xfrm>
            <a:off x="3239640" y="1204560"/>
            <a:ext cx="2649600" cy="1423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2" name="Google Shape;52;p29"/>
          <p:cNvSpPr txBox="1">
            <a:spLocks noGrp="1"/>
          </p:cNvSpPr>
          <p:nvPr>
            <p:ph type="body" idx="3"/>
          </p:nvPr>
        </p:nvSpPr>
        <p:spPr>
          <a:xfrm>
            <a:off x="6022080" y="1204560"/>
            <a:ext cx="2649600" cy="1423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body" idx="4"/>
          </p:nvPr>
        </p:nvSpPr>
        <p:spPr>
          <a:xfrm>
            <a:off x="457200" y="2764080"/>
            <a:ext cx="2649600" cy="1423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body" idx="5"/>
          </p:nvPr>
        </p:nvSpPr>
        <p:spPr>
          <a:xfrm>
            <a:off x="3239640" y="2764080"/>
            <a:ext cx="2649600" cy="1423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29"/>
          <p:cNvSpPr txBox="1">
            <a:spLocks noGrp="1"/>
          </p:cNvSpPr>
          <p:nvPr>
            <p:ph type="body" idx="6"/>
          </p:nvPr>
        </p:nvSpPr>
        <p:spPr>
          <a:xfrm>
            <a:off x="6022080" y="2764080"/>
            <a:ext cx="2649600" cy="1423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457200" y="205200"/>
            <a:ext cx="8229240" cy="8593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 name="Google Shape;11;p19"/>
          <p:cNvSpPr txBox="1">
            <a:spLocks noGrp="1"/>
          </p:cNvSpPr>
          <p:nvPr>
            <p:ph type="subTitle" idx="1"/>
          </p:nvPr>
        </p:nvSpPr>
        <p:spPr>
          <a:xfrm>
            <a:off x="457200" y="1204560"/>
            <a:ext cx="8229240" cy="298548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
        <p:cNvGrpSpPr/>
        <p:nvPr/>
      </p:nvGrpSpPr>
      <p:grpSpPr>
        <a:xfrm>
          <a:off x="0" y="0"/>
          <a:ext cx="0" cy="0"/>
          <a:chOff x="0" y="0"/>
          <a:chExt cx="0" cy="0"/>
        </a:xfrm>
      </p:grpSpPr>
      <p:sp>
        <p:nvSpPr>
          <p:cNvPr id="13" name="Google Shape;13;p20"/>
          <p:cNvSpPr txBox="1">
            <a:spLocks noGrp="1"/>
          </p:cNvSpPr>
          <p:nvPr>
            <p:ph type="title"/>
          </p:nvPr>
        </p:nvSpPr>
        <p:spPr>
          <a:xfrm>
            <a:off x="457200" y="205200"/>
            <a:ext cx="8229240" cy="8593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0"/>
          <p:cNvSpPr txBox="1">
            <a:spLocks noGrp="1"/>
          </p:cNvSpPr>
          <p:nvPr>
            <p:ph type="body" idx="1"/>
          </p:nvPr>
        </p:nvSpPr>
        <p:spPr>
          <a:xfrm>
            <a:off x="457200" y="1204560"/>
            <a:ext cx="8229240" cy="29854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457200" y="205200"/>
            <a:ext cx="8229240" cy="8593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457200" y="1204560"/>
            <a:ext cx="4015800" cy="29854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 name="Google Shape;18;p21"/>
          <p:cNvSpPr txBox="1">
            <a:spLocks noGrp="1"/>
          </p:cNvSpPr>
          <p:nvPr>
            <p:ph type="body" idx="2"/>
          </p:nvPr>
        </p:nvSpPr>
        <p:spPr>
          <a:xfrm>
            <a:off x="4674240" y="1204560"/>
            <a:ext cx="4015800" cy="29854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457200" y="205200"/>
            <a:ext cx="8229240" cy="8593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1"/>
        <p:cNvGrpSpPr/>
        <p:nvPr/>
      </p:nvGrpSpPr>
      <p:grpSpPr>
        <a:xfrm>
          <a:off x="0" y="0"/>
          <a:ext cx="0" cy="0"/>
          <a:chOff x="0" y="0"/>
          <a:chExt cx="0" cy="0"/>
        </a:xfrm>
      </p:grpSpPr>
      <p:sp>
        <p:nvSpPr>
          <p:cNvPr id="22" name="Google Shape;22;p23"/>
          <p:cNvSpPr txBox="1">
            <a:spLocks noGrp="1"/>
          </p:cNvSpPr>
          <p:nvPr>
            <p:ph type="subTitle" idx="1"/>
          </p:nvPr>
        </p:nvSpPr>
        <p:spPr>
          <a:xfrm>
            <a:off x="457200" y="205200"/>
            <a:ext cx="8229240" cy="398448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457200" y="205200"/>
            <a:ext cx="8229240" cy="8593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457200" y="1204560"/>
            <a:ext cx="4015800" cy="1423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body" idx="2"/>
          </p:nvPr>
        </p:nvSpPr>
        <p:spPr>
          <a:xfrm>
            <a:off x="4674240" y="1204560"/>
            <a:ext cx="4015800" cy="29854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body" idx="3"/>
          </p:nvPr>
        </p:nvSpPr>
        <p:spPr>
          <a:xfrm>
            <a:off x="457200" y="2764080"/>
            <a:ext cx="4015800" cy="1423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8"/>
        <p:cNvGrpSpPr/>
        <p:nvPr/>
      </p:nvGrpSpPr>
      <p:grpSpPr>
        <a:xfrm>
          <a:off x="0" y="0"/>
          <a:ext cx="0" cy="0"/>
          <a:chOff x="0" y="0"/>
          <a:chExt cx="0" cy="0"/>
        </a:xfrm>
      </p:grpSpPr>
      <p:sp>
        <p:nvSpPr>
          <p:cNvPr id="29" name="Google Shape;29;p25"/>
          <p:cNvSpPr txBox="1">
            <a:spLocks noGrp="1"/>
          </p:cNvSpPr>
          <p:nvPr>
            <p:ph type="title"/>
          </p:nvPr>
        </p:nvSpPr>
        <p:spPr>
          <a:xfrm>
            <a:off x="457200" y="205200"/>
            <a:ext cx="8229240" cy="8593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5"/>
          <p:cNvSpPr txBox="1">
            <a:spLocks noGrp="1"/>
          </p:cNvSpPr>
          <p:nvPr>
            <p:ph type="body" idx="1"/>
          </p:nvPr>
        </p:nvSpPr>
        <p:spPr>
          <a:xfrm>
            <a:off x="457200" y="1204560"/>
            <a:ext cx="4015800" cy="29854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body" idx="2"/>
          </p:nvPr>
        </p:nvSpPr>
        <p:spPr>
          <a:xfrm>
            <a:off x="4674240" y="1204560"/>
            <a:ext cx="4015800" cy="1423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3"/>
          </p:nvPr>
        </p:nvSpPr>
        <p:spPr>
          <a:xfrm>
            <a:off x="4674240" y="2764080"/>
            <a:ext cx="4015800" cy="1423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457200" y="205200"/>
            <a:ext cx="8229240" cy="8593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457200" y="1204560"/>
            <a:ext cx="4015800" cy="1423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6" name="Google Shape;36;p26"/>
          <p:cNvSpPr txBox="1">
            <a:spLocks noGrp="1"/>
          </p:cNvSpPr>
          <p:nvPr>
            <p:ph type="body" idx="2"/>
          </p:nvPr>
        </p:nvSpPr>
        <p:spPr>
          <a:xfrm>
            <a:off x="4674240" y="1204560"/>
            <a:ext cx="4015800" cy="1423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7" name="Google Shape;37;p26"/>
          <p:cNvSpPr txBox="1">
            <a:spLocks noGrp="1"/>
          </p:cNvSpPr>
          <p:nvPr>
            <p:ph type="body" idx="3"/>
          </p:nvPr>
        </p:nvSpPr>
        <p:spPr>
          <a:xfrm>
            <a:off x="457200" y="2764080"/>
            <a:ext cx="8229240" cy="1423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05200"/>
            <a:ext cx="8229240" cy="85932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457200" y="1204560"/>
            <a:ext cx="8229240" cy="29854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p:nvPr/>
        </p:nvSpPr>
        <p:spPr>
          <a:xfrm>
            <a:off x="-25" y="1034425"/>
            <a:ext cx="9144000" cy="18693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GB" sz="3600" b="1" i="0" u="none" strike="noStrike" cap="none" dirty="0">
                <a:solidFill>
                  <a:srgbClr val="25303B"/>
                </a:solidFill>
                <a:latin typeface="Cambria"/>
                <a:ea typeface="Cambria"/>
                <a:cs typeface="Cambria"/>
                <a:sym typeface="Cambria"/>
              </a:rPr>
              <a:t>Parametric Dependence of Microwave Beam Broadening Through Turbulent Plasma</a:t>
            </a:r>
            <a:endParaRPr sz="3600" b="0" i="0" u="none" strike="noStrike" cap="none" dirty="0">
              <a:solidFill>
                <a:srgbClr val="000000"/>
              </a:solidFill>
              <a:latin typeface="Arial"/>
              <a:ea typeface="Arial"/>
              <a:cs typeface="Arial"/>
              <a:sym typeface="Arial"/>
            </a:endParaRPr>
          </a:p>
        </p:txBody>
      </p:sp>
      <p:sp>
        <p:nvSpPr>
          <p:cNvPr id="61" name="Google Shape;61;p1"/>
          <p:cNvSpPr/>
          <p:nvPr/>
        </p:nvSpPr>
        <p:spPr>
          <a:xfrm>
            <a:off x="64393" y="2749639"/>
            <a:ext cx="9079581" cy="2446986"/>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600" b="1" i="0" u="none" strike="noStrike" cap="none" dirty="0">
                <a:solidFill>
                  <a:srgbClr val="25303B"/>
                </a:solidFill>
                <a:latin typeface="Cambria"/>
                <a:ea typeface="Cambria"/>
                <a:cs typeface="Cambria"/>
                <a:sym typeface="Cambria"/>
              </a:rPr>
              <a:t>L</a:t>
            </a:r>
            <a:r>
              <a:rPr lang="en-GB" sz="1600" b="1" dirty="0">
                <a:solidFill>
                  <a:srgbClr val="25303B"/>
                </a:solidFill>
                <a:latin typeface="Cambria"/>
                <a:ea typeface="Cambria"/>
                <a:cs typeface="Cambria"/>
                <a:sym typeface="Cambria"/>
              </a:rPr>
              <a:t>.</a:t>
            </a:r>
            <a:r>
              <a:rPr lang="en-GB" sz="1600" b="1" i="0" u="none" strike="noStrike" cap="none" dirty="0">
                <a:solidFill>
                  <a:srgbClr val="25303B"/>
                </a:solidFill>
                <a:latin typeface="Cambria"/>
                <a:ea typeface="Cambria"/>
                <a:cs typeface="Cambria"/>
                <a:sym typeface="Cambria"/>
              </a:rPr>
              <a:t> A. Holland</a:t>
            </a:r>
            <a:r>
              <a:rPr lang="en-GB" sz="1600" b="1" i="0" u="none" strike="noStrike" cap="none" baseline="30000" dirty="0">
                <a:solidFill>
                  <a:srgbClr val="25303B"/>
                </a:solidFill>
                <a:latin typeface="Cambria"/>
                <a:ea typeface="Cambria"/>
                <a:cs typeface="Cambria"/>
                <a:sym typeface="Cambria"/>
              </a:rPr>
              <a:t>1</a:t>
            </a:r>
            <a:r>
              <a:rPr lang="en-GB" sz="1600" b="1" i="0" u="none" strike="noStrike" cap="none" dirty="0">
                <a:solidFill>
                  <a:srgbClr val="25303B"/>
                </a:solidFill>
                <a:latin typeface="Cambria"/>
                <a:ea typeface="Cambria"/>
                <a:cs typeface="Cambria"/>
                <a:sym typeface="Cambria"/>
              </a:rPr>
              <a:t> (l</a:t>
            </a:r>
            <a:r>
              <a:rPr lang="en-GB" sz="1600" b="1" dirty="0">
                <a:solidFill>
                  <a:srgbClr val="25303B"/>
                </a:solidFill>
                <a:latin typeface="Cambria"/>
                <a:ea typeface="Cambria"/>
                <a:cs typeface="Cambria"/>
                <a:sym typeface="Cambria"/>
              </a:rPr>
              <a:t>ucy.holland</a:t>
            </a:r>
            <a:r>
              <a:rPr lang="en-GB" sz="1600" b="1" i="0" u="none" strike="noStrike" cap="none" dirty="0">
                <a:solidFill>
                  <a:srgbClr val="25303B"/>
                </a:solidFill>
                <a:latin typeface="Cambria"/>
                <a:ea typeface="Cambria"/>
                <a:cs typeface="Cambria"/>
                <a:sym typeface="Cambria"/>
              </a:rPr>
              <a:t>@york.ac.uk)</a:t>
            </a:r>
            <a:r>
              <a:rPr lang="en-GB" sz="1600" b="1" dirty="0">
                <a:solidFill>
                  <a:srgbClr val="25303B"/>
                </a:solidFill>
                <a:latin typeface="Cambria"/>
                <a:ea typeface="Cambria"/>
                <a:cs typeface="Cambria"/>
                <a:sym typeface="Cambria"/>
              </a:rPr>
              <a:t>,</a:t>
            </a:r>
            <a:r>
              <a:rPr lang="en-GB" sz="1500" b="1" i="0" u="none" strike="noStrike" cap="none" dirty="0">
                <a:solidFill>
                  <a:srgbClr val="25303B"/>
                </a:solidFill>
                <a:latin typeface="Cambria"/>
                <a:ea typeface="Cambria"/>
                <a:cs typeface="Cambria"/>
                <a:sym typeface="Cambria"/>
              </a:rPr>
              <a:t> A. Köhn</a:t>
            </a:r>
            <a:r>
              <a:rPr lang="en-GB" sz="1500" b="1" i="0" u="none" strike="noStrike" cap="none" baseline="30000" dirty="0">
                <a:solidFill>
                  <a:srgbClr val="25303B"/>
                </a:solidFill>
                <a:latin typeface="Cambria"/>
                <a:ea typeface="Cambria"/>
                <a:cs typeface="Cambria"/>
                <a:sym typeface="Cambria"/>
              </a:rPr>
              <a:t>2</a:t>
            </a:r>
            <a:r>
              <a:rPr lang="en-GB" sz="1500" b="1" i="0" u="none" strike="noStrike" cap="none" dirty="0">
                <a:solidFill>
                  <a:srgbClr val="25303B"/>
                </a:solidFill>
                <a:latin typeface="Cambria"/>
                <a:ea typeface="Cambria"/>
                <a:cs typeface="Cambria"/>
                <a:sym typeface="Cambria"/>
              </a:rPr>
              <a:t>, R. G. L. Vann</a:t>
            </a:r>
            <a:r>
              <a:rPr lang="en-GB" sz="1500" b="1" i="0" u="none" strike="noStrike" cap="none" baseline="30000" dirty="0">
                <a:solidFill>
                  <a:srgbClr val="25303B"/>
                </a:solidFill>
                <a:latin typeface="Cambria"/>
                <a:ea typeface="Cambria"/>
                <a:cs typeface="Cambria"/>
                <a:sym typeface="Cambria"/>
              </a:rPr>
              <a:t>1</a:t>
            </a:r>
            <a:endParaRPr sz="1500" b="1" i="0" u="none" strike="noStrike" cap="none" baseline="30000" dirty="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r>
              <a:rPr lang="en-GB" sz="1500" b="1" i="1" u="none" strike="noStrike" cap="none" dirty="0">
                <a:solidFill>
                  <a:srgbClr val="25303B"/>
                </a:solidFill>
                <a:latin typeface="Cambria"/>
                <a:ea typeface="Cambria"/>
                <a:cs typeface="Cambria"/>
                <a:sym typeface="Cambria"/>
              </a:rPr>
              <a:t>(1) University of York</a:t>
            </a:r>
            <a:endParaRPr sz="1500" b="1" i="1" u="none" strike="noStrike" cap="none" dirty="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r>
              <a:rPr lang="en-GB" sz="1500" b="1" i="1" u="none" strike="noStrike" cap="none" dirty="0">
                <a:solidFill>
                  <a:srgbClr val="25303B"/>
                </a:solidFill>
                <a:latin typeface="Cambria"/>
                <a:ea typeface="Cambria"/>
                <a:cs typeface="Cambria"/>
                <a:sym typeface="Cambria"/>
              </a:rPr>
              <a:t>(2) University of Stuttgart</a:t>
            </a:r>
          </a:p>
          <a:p>
            <a:pPr marL="0" marR="0" lvl="0" indent="0" algn="l" rtl="0">
              <a:lnSpc>
                <a:spcPct val="100000"/>
              </a:lnSpc>
              <a:spcBef>
                <a:spcPts val="0"/>
              </a:spcBef>
              <a:spcAft>
                <a:spcPts val="0"/>
              </a:spcAft>
              <a:buClr>
                <a:srgbClr val="000000"/>
              </a:buClr>
              <a:buSzPts val="1400"/>
              <a:buFont typeface="Arial"/>
              <a:buNone/>
            </a:pPr>
            <a:endParaRPr lang="en-GB" sz="1500" b="1" i="1" dirty="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100"/>
              <a:buFont typeface="Arial"/>
              <a:buNone/>
            </a:pPr>
            <a:r>
              <a:rPr lang="en-US" sz="1200" b="1" dirty="0">
                <a:solidFill>
                  <a:srgbClr val="25303B"/>
                </a:solidFill>
                <a:latin typeface="Cambria"/>
                <a:ea typeface="Cambria"/>
                <a:cs typeface="Cambria"/>
                <a:sym typeface="Cambria"/>
              </a:rPr>
              <a:t>One of the contributors (LAH) was funded by the EPSRC Centre for Doctoral Training in Science and Technology of Fusion Energy grant EP/L01663X. </a:t>
            </a:r>
          </a:p>
          <a:p>
            <a:pPr marL="0" marR="0" lvl="0" indent="0" algn="l" rtl="0">
              <a:lnSpc>
                <a:spcPct val="100000"/>
              </a:lnSpc>
              <a:spcBef>
                <a:spcPts val="0"/>
              </a:spcBef>
              <a:spcAft>
                <a:spcPts val="0"/>
              </a:spcAft>
              <a:buClr>
                <a:schemeClr val="dk1"/>
              </a:buClr>
              <a:buSzPts val="1100"/>
              <a:buFont typeface="Arial"/>
              <a:buNone/>
            </a:pPr>
            <a:r>
              <a:rPr lang="en-US" sz="1200" b="1" dirty="0">
                <a:solidFill>
                  <a:srgbClr val="25303B"/>
                </a:solidFill>
                <a:latin typeface="Cambria"/>
                <a:ea typeface="Cambria"/>
                <a:cs typeface="Cambria"/>
                <a:sym typeface="Cambria"/>
              </a:rPr>
              <a:t>This work used the ARCHER UK National Supercomputing Service, allocated through the Plasma HEC (EP/R029148/1), the ARCHER2 UK National Supercomputing Service, allocated through </a:t>
            </a:r>
            <a:r>
              <a:rPr lang="en-US" sz="1200" b="1" dirty="0" err="1">
                <a:solidFill>
                  <a:srgbClr val="25303B"/>
                </a:solidFill>
                <a:latin typeface="Cambria"/>
                <a:ea typeface="Cambria"/>
                <a:cs typeface="Cambria"/>
                <a:sym typeface="Cambria"/>
              </a:rPr>
              <a:t>TDoTP</a:t>
            </a:r>
            <a:r>
              <a:rPr lang="en-US" sz="1200" b="1" dirty="0">
                <a:solidFill>
                  <a:srgbClr val="25303B"/>
                </a:solidFill>
                <a:latin typeface="Cambria"/>
                <a:ea typeface="Cambria"/>
                <a:cs typeface="Cambria"/>
                <a:sym typeface="Cambria"/>
              </a:rPr>
              <a:t> (EP/R034737/1), the Cirrus UK National Tier-2 HPC Service at EPCC funded by the University of Edinburgh and EPSRC (EP/P020267/1), and the MARCONI Tier-0 system, allocated through </a:t>
            </a:r>
            <a:r>
              <a:rPr lang="en-US" sz="1200" b="1" dirty="0" err="1">
                <a:solidFill>
                  <a:srgbClr val="25303B"/>
                </a:solidFill>
                <a:latin typeface="Cambria"/>
                <a:ea typeface="Cambria"/>
                <a:cs typeface="Cambria"/>
                <a:sym typeface="Cambria"/>
              </a:rPr>
              <a:t>EUROfusion</a:t>
            </a:r>
            <a:r>
              <a:rPr lang="en-US" sz="1200" b="1" dirty="0">
                <a:solidFill>
                  <a:srgbClr val="25303B"/>
                </a:solidFill>
                <a:latin typeface="Cambria"/>
                <a:ea typeface="Cambria"/>
                <a:cs typeface="Cambria"/>
                <a:sym typeface="Cambria"/>
              </a:rPr>
              <a:t>.</a:t>
            </a:r>
            <a:endParaRPr sz="1500" b="1" dirty="0">
              <a:solidFill>
                <a:srgbClr val="25303B"/>
              </a:solidFill>
              <a:latin typeface="Cambria"/>
              <a:ea typeface="Cambria"/>
              <a:cs typeface="Cambria"/>
              <a:sym typeface="Cambria"/>
            </a:endParaRPr>
          </a:p>
        </p:txBody>
      </p:sp>
      <p:pic>
        <p:nvPicPr>
          <p:cNvPr id="62" name="Google Shape;62;p1"/>
          <p:cNvPicPr preferRelativeResize="0"/>
          <p:nvPr/>
        </p:nvPicPr>
        <p:blipFill>
          <a:blip r:embed="rId3">
            <a:alphaModFix/>
          </a:blip>
          <a:stretch>
            <a:fillRect/>
          </a:stretch>
        </p:blipFill>
        <p:spPr>
          <a:xfrm>
            <a:off x="0" y="67400"/>
            <a:ext cx="3328851" cy="833525"/>
          </a:xfrm>
          <a:prstGeom prst="rect">
            <a:avLst/>
          </a:prstGeom>
          <a:noFill/>
          <a:ln>
            <a:noFill/>
          </a:ln>
        </p:spPr>
      </p:pic>
      <p:pic>
        <p:nvPicPr>
          <p:cNvPr id="63" name="Google Shape;63;p1"/>
          <p:cNvPicPr preferRelativeResize="0"/>
          <p:nvPr/>
        </p:nvPicPr>
        <p:blipFill>
          <a:blip r:embed="rId4">
            <a:alphaModFix/>
          </a:blip>
          <a:stretch>
            <a:fillRect/>
          </a:stretch>
        </p:blipFill>
        <p:spPr>
          <a:xfrm>
            <a:off x="4145776" y="123425"/>
            <a:ext cx="2057400" cy="695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6303aac3b0_0_7"/>
          <p:cNvSpPr/>
          <p:nvPr/>
        </p:nvSpPr>
        <p:spPr>
          <a:xfrm>
            <a:off x="36360" y="1447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5303B"/>
                </a:solidFill>
                <a:latin typeface="Cambria"/>
                <a:ea typeface="Cambria"/>
                <a:cs typeface="Cambria"/>
                <a:sym typeface="Cambria"/>
              </a:rPr>
              <a:t>Method: </a:t>
            </a:r>
            <a:r>
              <a:rPr lang="en-GB" sz="3600" b="0" i="0" u="none" strike="noStrike" cap="none">
                <a:solidFill>
                  <a:srgbClr val="25303B"/>
                </a:solidFill>
                <a:latin typeface="Cambria"/>
                <a:ea typeface="Cambria"/>
                <a:cs typeface="Cambria"/>
                <a:sym typeface="Cambria"/>
              </a:rPr>
              <a:t>Calculate Broadening</a:t>
            </a:r>
            <a:endParaRPr sz="3600" b="0" i="0" u="none" strike="noStrike" cap="none">
              <a:solidFill>
                <a:srgbClr val="000000"/>
              </a:solidFill>
              <a:latin typeface="Arial"/>
              <a:ea typeface="Arial"/>
              <a:cs typeface="Arial"/>
              <a:sym typeface="Arial"/>
            </a:endParaRPr>
          </a:p>
        </p:txBody>
      </p:sp>
      <p:sp>
        <p:nvSpPr>
          <p:cNvPr id="151" name="Google Shape;151;g6303aac3b0_0_7"/>
          <p:cNvSpPr/>
          <p:nvPr/>
        </p:nvSpPr>
        <p:spPr>
          <a:xfrm>
            <a:off x="18600" y="941050"/>
            <a:ext cx="9144000" cy="42072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a:solidFill>
                  <a:srgbClr val="25303B"/>
                </a:solidFill>
                <a:latin typeface="Cambria"/>
                <a:ea typeface="Cambria"/>
                <a:cs typeface="Cambria"/>
                <a:sym typeface="Cambria"/>
              </a:rPr>
              <a:t>Turbulence evolves slowly compared to microwave propagation</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a:solidFill>
                  <a:srgbClr val="25303B"/>
                </a:solidFill>
                <a:latin typeface="Cambria"/>
                <a:ea typeface="Cambria"/>
                <a:cs typeface="Cambria"/>
                <a:sym typeface="Cambria"/>
              </a:rPr>
              <a:t>Treat turbulence as “frozen” and average over a series of snapshots</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52" name="Google Shape;152;g6303aac3b0_0_7"/>
          <p:cNvPicPr preferRelativeResize="0"/>
          <p:nvPr/>
        </p:nvPicPr>
        <p:blipFill rotWithShape="1">
          <a:blip r:embed="rId3">
            <a:alphaModFix/>
          </a:blip>
          <a:srcRect t="7868"/>
          <a:stretch/>
        </p:blipFill>
        <p:spPr>
          <a:xfrm>
            <a:off x="4511700" y="1895237"/>
            <a:ext cx="4707619" cy="3253025"/>
          </a:xfrm>
          <a:prstGeom prst="rect">
            <a:avLst/>
          </a:prstGeom>
          <a:noFill/>
          <a:ln>
            <a:noFill/>
          </a:ln>
        </p:spPr>
      </p:pic>
      <p:sp>
        <p:nvSpPr>
          <p:cNvPr id="153" name="Google Shape;153;g6303aac3b0_0_7"/>
          <p:cNvSpPr/>
          <p:nvPr/>
        </p:nvSpPr>
        <p:spPr>
          <a:xfrm>
            <a:off x="171000" y="2524625"/>
            <a:ext cx="4340700" cy="11175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2000"/>
              <a:buFont typeface="Arial"/>
              <a:buNone/>
            </a:pPr>
            <a:r>
              <a:rPr lang="en-GB" sz="2000" b="0" i="1" u="none" strike="noStrike" cap="none">
                <a:solidFill>
                  <a:srgbClr val="25303B"/>
                </a:solidFill>
                <a:latin typeface="Cambria"/>
                <a:ea typeface="Cambria"/>
                <a:cs typeface="Cambria"/>
                <a:sym typeface="Cambria"/>
              </a:rPr>
              <a:t>E</a:t>
            </a:r>
            <a:r>
              <a:rPr lang="en-GB" sz="2000" b="0" i="0" u="none" strike="noStrike" cap="none" baseline="-25000">
                <a:solidFill>
                  <a:srgbClr val="25303B"/>
                </a:solidFill>
                <a:latin typeface="Cambria"/>
                <a:ea typeface="Cambria"/>
                <a:cs typeface="Cambria"/>
                <a:sym typeface="Cambria"/>
              </a:rPr>
              <a:t>RMS</a:t>
            </a:r>
            <a:r>
              <a:rPr lang="en-GB" sz="2000" b="0" i="0" u="none" strike="noStrike" cap="none">
                <a:solidFill>
                  <a:srgbClr val="25303B"/>
                </a:solidFill>
                <a:latin typeface="Cambria"/>
                <a:ea typeface="Cambria"/>
                <a:cs typeface="Cambria"/>
                <a:sym typeface="Cambria"/>
              </a:rPr>
              <a:t> at back plane averaged over:</a:t>
            </a:r>
            <a:endParaRPr sz="2000" b="0" i="0" u="none" strike="noStrike" cap="none">
              <a:solidFill>
                <a:srgbClr val="25303B"/>
              </a:solidFill>
              <a:latin typeface="Cambria"/>
              <a:ea typeface="Cambria"/>
              <a:cs typeface="Cambria"/>
              <a:sym typeface="Cambria"/>
            </a:endParaRPr>
          </a:p>
          <a:p>
            <a:pPr marL="457200" marR="0" lvl="0" indent="-355600" algn="l" rtl="0">
              <a:lnSpc>
                <a:spcPct val="100000"/>
              </a:lnSpc>
              <a:spcBef>
                <a:spcPts val="1134"/>
              </a:spcBef>
              <a:spcAft>
                <a:spcPts val="0"/>
              </a:spcAft>
              <a:buClr>
                <a:srgbClr val="25303B"/>
              </a:buClr>
              <a:buSzPts val="2000"/>
              <a:buFont typeface="Cambria"/>
              <a:buChar char="-"/>
            </a:pPr>
            <a:r>
              <a:rPr lang="en-GB" sz="2000" b="0" i="0" u="none" strike="noStrike" cap="none">
                <a:solidFill>
                  <a:srgbClr val="25303B"/>
                </a:solidFill>
                <a:latin typeface="Cambria"/>
                <a:ea typeface="Cambria"/>
                <a:cs typeface="Cambria"/>
                <a:sym typeface="Cambria"/>
              </a:rPr>
              <a:t>1 turbulence snapshot</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6303aac3b0_0_46"/>
          <p:cNvSpPr/>
          <p:nvPr/>
        </p:nvSpPr>
        <p:spPr>
          <a:xfrm>
            <a:off x="36360" y="1447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5303B"/>
                </a:solidFill>
                <a:latin typeface="Cambria"/>
                <a:ea typeface="Cambria"/>
                <a:cs typeface="Cambria"/>
                <a:sym typeface="Cambria"/>
              </a:rPr>
              <a:t>Method: </a:t>
            </a:r>
            <a:r>
              <a:rPr lang="en-GB" sz="3600" b="0" i="0" u="none" strike="noStrike" cap="none">
                <a:solidFill>
                  <a:srgbClr val="25303B"/>
                </a:solidFill>
                <a:latin typeface="Cambria"/>
                <a:ea typeface="Cambria"/>
                <a:cs typeface="Cambria"/>
                <a:sym typeface="Cambria"/>
              </a:rPr>
              <a:t>Calculate Broadening</a:t>
            </a:r>
            <a:endParaRPr sz="3600" b="0" i="0" u="none" strike="noStrike" cap="none">
              <a:solidFill>
                <a:srgbClr val="000000"/>
              </a:solidFill>
              <a:latin typeface="Arial"/>
              <a:ea typeface="Arial"/>
              <a:cs typeface="Arial"/>
              <a:sym typeface="Arial"/>
            </a:endParaRPr>
          </a:p>
        </p:txBody>
      </p:sp>
      <p:sp>
        <p:nvSpPr>
          <p:cNvPr id="159" name="Google Shape;159;g6303aac3b0_0_46"/>
          <p:cNvSpPr/>
          <p:nvPr/>
        </p:nvSpPr>
        <p:spPr>
          <a:xfrm>
            <a:off x="18600" y="941050"/>
            <a:ext cx="9144000" cy="42072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a:solidFill>
                  <a:srgbClr val="25303B"/>
                </a:solidFill>
                <a:latin typeface="Cambria"/>
                <a:ea typeface="Cambria"/>
                <a:cs typeface="Cambria"/>
                <a:sym typeface="Cambria"/>
              </a:rPr>
              <a:t>Turbulence evolves slowly compared to microwave propagation</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a:solidFill>
                  <a:srgbClr val="25303B"/>
                </a:solidFill>
                <a:latin typeface="Cambria"/>
                <a:ea typeface="Cambria"/>
                <a:cs typeface="Cambria"/>
                <a:sym typeface="Cambria"/>
              </a:rPr>
              <a:t>Treat turbulence as “frozen” and average over a series of snapshots</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60" name="Google Shape;160;g6303aac3b0_0_46"/>
          <p:cNvPicPr preferRelativeResize="0"/>
          <p:nvPr/>
        </p:nvPicPr>
        <p:blipFill rotWithShape="1">
          <a:blip r:embed="rId3">
            <a:alphaModFix/>
          </a:blip>
          <a:srcRect t="7978"/>
          <a:stretch/>
        </p:blipFill>
        <p:spPr>
          <a:xfrm>
            <a:off x="4455225" y="1899425"/>
            <a:ext cx="4707374" cy="3248825"/>
          </a:xfrm>
          <a:prstGeom prst="rect">
            <a:avLst/>
          </a:prstGeom>
          <a:noFill/>
          <a:ln>
            <a:noFill/>
          </a:ln>
        </p:spPr>
      </p:pic>
      <p:sp>
        <p:nvSpPr>
          <p:cNvPr id="161" name="Google Shape;161;g6303aac3b0_0_46"/>
          <p:cNvSpPr/>
          <p:nvPr/>
        </p:nvSpPr>
        <p:spPr>
          <a:xfrm>
            <a:off x="171000" y="2524625"/>
            <a:ext cx="4340700" cy="11175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2000"/>
              <a:buFont typeface="Arial"/>
              <a:buNone/>
            </a:pPr>
            <a:r>
              <a:rPr lang="en-GB" sz="2000" b="0" i="1" u="none" strike="noStrike" cap="none">
                <a:solidFill>
                  <a:srgbClr val="25303B"/>
                </a:solidFill>
                <a:latin typeface="Cambria"/>
                <a:ea typeface="Cambria"/>
                <a:cs typeface="Cambria"/>
                <a:sym typeface="Cambria"/>
              </a:rPr>
              <a:t>E</a:t>
            </a:r>
            <a:r>
              <a:rPr lang="en-GB" sz="2000" b="0" i="0" u="none" strike="noStrike" cap="none" baseline="-25000">
                <a:solidFill>
                  <a:srgbClr val="25303B"/>
                </a:solidFill>
                <a:latin typeface="Cambria"/>
                <a:ea typeface="Cambria"/>
                <a:cs typeface="Cambria"/>
                <a:sym typeface="Cambria"/>
              </a:rPr>
              <a:t>RMS</a:t>
            </a:r>
            <a:r>
              <a:rPr lang="en-GB" sz="2000" b="0" i="0" u="none" strike="noStrike" cap="none">
                <a:solidFill>
                  <a:srgbClr val="25303B"/>
                </a:solidFill>
                <a:latin typeface="Cambria"/>
                <a:ea typeface="Cambria"/>
                <a:cs typeface="Cambria"/>
                <a:sym typeface="Cambria"/>
              </a:rPr>
              <a:t> at back plane averaged over:</a:t>
            </a:r>
            <a:endParaRPr sz="2000" b="0" i="0" u="none" strike="noStrike" cap="none">
              <a:solidFill>
                <a:srgbClr val="25303B"/>
              </a:solidFill>
              <a:latin typeface="Cambria"/>
              <a:ea typeface="Cambria"/>
              <a:cs typeface="Cambria"/>
              <a:sym typeface="Cambria"/>
            </a:endParaRPr>
          </a:p>
          <a:p>
            <a:pPr marL="457200" marR="0" lvl="0" indent="-355600" algn="l" rtl="0">
              <a:lnSpc>
                <a:spcPct val="100000"/>
              </a:lnSpc>
              <a:spcBef>
                <a:spcPts val="1134"/>
              </a:spcBef>
              <a:spcAft>
                <a:spcPts val="0"/>
              </a:spcAft>
              <a:buClr>
                <a:srgbClr val="25303B"/>
              </a:buClr>
              <a:buSzPts val="2000"/>
              <a:buFont typeface="Cambria"/>
              <a:buChar char="-"/>
            </a:pPr>
            <a:r>
              <a:rPr lang="en-GB" sz="2000" b="0" i="0" u="none" strike="noStrike" cap="none">
                <a:solidFill>
                  <a:srgbClr val="25303B"/>
                </a:solidFill>
                <a:latin typeface="Cambria"/>
                <a:ea typeface="Cambria"/>
                <a:cs typeface="Cambria"/>
                <a:sym typeface="Cambria"/>
              </a:rPr>
              <a:t>10 turbulence snapshots</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6303aac3b0_0_64"/>
          <p:cNvSpPr/>
          <p:nvPr/>
        </p:nvSpPr>
        <p:spPr>
          <a:xfrm>
            <a:off x="36360" y="1447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i="0" u="none" strike="noStrike" cap="none">
                <a:solidFill>
                  <a:srgbClr val="25303B"/>
                </a:solidFill>
                <a:latin typeface="Cambria"/>
                <a:ea typeface="Cambria"/>
                <a:cs typeface="Cambria"/>
                <a:sym typeface="Cambria"/>
              </a:rPr>
              <a:t>Method: </a:t>
            </a:r>
            <a:r>
              <a:rPr lang="en-GB" sz="3600" b="0" i="0" u="none" strike="noStrike" cap="none">
                <a:solidFill>
                  <a:srgbClr val="25303B"/>
                </a:solidFill>
                <a:latin typeface="Cambria"/>
                <a:ea typeface="Cambria"/>
                <a:cs typeface="Cambria"/>
                <a:sym typeface="Cambria"/>
              </a:rPr>
              <a:t>Calculate Broadening</a:t>
            </a:r>
            <a:endParaRPr sz="3600" b="0" i="0" u="none" strike="noStrike" cap="none">
              <a:solidFill>
                <a:srgbClr val="000000"/>
              </a:solidFill>
              <a:latin typeface="Arial"/>
              <a:ea typeface="Arial"/>
              <a:cs typeface="Arial"/>
              <a:sym typeface="Arial"/>
            </a:endParaRPr>
          </a:p>
        </p:txBody>
      </p:sp>
      <p:sp>
        <p:nvSpPr>
          <p:cNvPr id="167" name="Google Shape;167;g6303aac3b0_0_64"/>
          <p:cNvSpPr/>
          <p:nvPr/>
        </p:nvSpPr>
        <p:spPr>
          <a:xfrm>
            <a:off x="18600" y="941050"/>
            <a:ext cx="9144000" cy="42072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a:solidFill>
                  <a:srgbClr val="25303B"/>
                </a:solidFill>
                <a:latin typeface="Cambria"/>
                <a:ea typeface="Cambria"/>
                <a:cs typeface="Cambria"/>
                <a:sym typeface="Cambria"/>
              </a:rPr>
              <a:t>Turbulence evolves slowly compared to microwave propagation</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a:solidFill>
                  <a:srgbClr val="25303B"/>
                </a:solidFill>
                <a:latin typeface="Cambria"/>
                <a:ea typeface="Cambria"/>
                <a:cs typeface="Cambria"/>
                <a:sym typeface="Cambria"/>
              </a:rPr>
              <a:t>Treat turbulence as “frozen” and average over a series of snapshots</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68" name="Google Shape;168;g6303aac3b0_0_64"/>
          <p:cNvPicPr preferRelativeResize="0"/>
          <p:nvPr/>
        </p:nvPicPr>
        <p:blipFill rotWithShape="1">
          <a:blip r:embed="rId3">
            <a:alphaModFix/>
          </a:blip>
          <a:srcRect t="7978"/>
          <a:stretch/>
        </p:blipFill>
        <p:spPr>
          <a:xfrm>
            <a:off x="4455225" y="1899425"/>
            <a:ext cx="4707374" cy="3248825"/>
          </a:xfrm>
          <a:prstGeom prst="rect">
            <a:avLst/>
          </a:prstGeom>
          <a:noFill/>
          <a:ln>
            <a:noFill/>
          </a:ln>
        </p:spPr>
      </p:pic>
      <p:sp>
        <p:nvSpPr>
          <p:cNvPr id="169" name="Google Shape;169;g6303aac3b0_0_64"/>
          <p:cNvSpPr/>
          <p:nvPr/>
        </p:nvSpPr>
        <p:spPr>
          <a:xfrm>
            <a:off x="171000" y="2524625"/>
            <a:ext cx="4340700" cy="11175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2000"/>
              <a:buFont typeface="Arial"/>
              <a:buNone/>
            </a:pPr>
            <a:r>
              <a:rPr lang="en-GB" sz="2000" b="0" i="1" u="none" strike="noStrike" cap="none">
                <a:solidFill>
                  <a:srgbClr val="25303B"/>
                </a:solidFill>
                <a:latin typeface="Cambria"/>
                <a:ea typeface="Cambria"/>
                <a:cs typeface="Cambria"/>
                <a:sym typeface="Cambria"/>
              </a:rPr>
              <a:t>E</a:t>
            </a:r>
            <a:r>
              <a:rPr lang="en-GB" sz="2000" b="0" i="0" u="none" strike="noStrike" cap="none" baseline="-25000">
                <a:solidFill>
                  <a:srgbClr val="25303B"/>
                </a:solidFill>
                <a:latin typeface="Cambria"/>
                <a:ea typeface="Cambria"/>
                <a:cs typeface="Cambria"/>
                <a:sym typeface="Cambria"/>
              </a:rPr>
              <a:t>RMS</a:t>
            </a:r>
            <a:r>
              <a:rPr lang="en-GB" sz="2000" b="0" i="0" u="none" strike="noStrike" cap="none">
                <a:solidFill>
                  <a:srgbClr val="25303B"/>
                </a:solidFill>
                <a:latin typeface="Cambria"/>
                <a:ea typeface="Cambria"/>
                <a:cs typeface="Cambria"/>
                <a:sym typeface="Cambria"/>
              </a:rPr>
              <a:t> at back plane averaged over:</a:t>
            </a:r>
            <a:endParaRPr sz="2000" b="0" i="0" u="none" strike="noStrike" cap="none">
              <a:solidFill>
                <a:srgbClr val="25303B"/>
              </a:solidFill>
              <a:latin typeface="Cambria"/>
              <a:ea typeface="Cambria"/>
              <a:cs typeface="Cambria"/>
              <a:sym typeface="Cambria"/>
            </a:endParaRPr>
          </a:p>
          <a:p>
            <a:pPr marL="457200" marR="0" lvl="0" indent="-355600" algn="l" rtl="0">
              <a:lnSpc>
                <a:spcPct val="100000"/>
              </a:lnSpc>
              <a:spcBef>
                <a:spcPts val="1134"/>
              </a:spcBef>
              <a:spcAft>
                <a:spcPts val="0"/>
              </a:spcAft>
              <a:buClr>
                <a:srgbClr val="25303B"/>
              </a:buClr>
              <a:buSzPts val="2000"/>
              <a:buFont typeface="Cambria"/>
              <a:buChar char="-"/>
            </a:pPr>
            <a:r>
              <a:rPr lang="en-GB" sz="2000" b="0" i="0" u="none" strike="noStrike" cap="none">
                <a:solidFill>
                  <a:srgbClr val="25303B"/>
                </a:solidFill>
                <a:latin typeface="Cambria"/>
                <a:ea typeface="Cambria"/>
                <a:cs typeface="Cambria"/>
                <a:sym typeface="Cambria"/>
              </a:rPr>
              <a:t>50 turbulence snapshots</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6303aac3b0_0_54"/>
          <p:cNvSpPr/>
          <p:nvPr/>
        </p:nvSpPr>
        <p:spPr>
          <a:xfrm>
            <a:off x="36360" y="1447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i="0" u="none" strike="noStrike" cap="none">
                <a:solidFill>
                  <a:srgbClr val="25303B"/>
                </a:solidFill>
                <a:latin typeface="Cambria"/>
                <a:ea typeface="Cambria"/>
                <a:cs typeface="Cambria"/>
                <a:sym typeface="Cambria"/>
              </a:rPr>
              <a:t>Method: </a:t>
            </a:r>
            <a:r>
              <a:rPr lang="en-GB" sz="3600" b="0" i="0" u="none" strike="noStrike" cap="none">
                <a:solidFill>
                  <a:srgbClr val="25303B"/>
                </a:solidFill>
                <a:latin typeface="Cambria"/>
                <a:ea typeface="Cambria"/>
                <a:cs typeface="Cambria"/>
                <a:sym typeface="Cambria"/>
              </a:rPr>
              <a:t>Calculate Broadening</a:t>
            </a:r>
            <a:endParaRPr sz="3600" b="0" i="0" u="none" strike="noStrike" cap="none">
              <a:solidFill>
                <a:srgbClr val="000000"/>
              </a:solidFill>
              <a:latin typeface="Arial"/>
              <a:ea typeface="Arial"/>
              <a:cs typeface="Arial"/>
              <a:sym typeface="Arial"/>
            </a:endParaRPr>
          </a:p>
        </p:txBody>
      </p:sp>
      <p:sp>
        <p:nvSpPr>
          <p:cNvPr id="175" name="Google Shape;175;g6303aac3b0_0_54"/>
          <p:cNvSpPr/>
          <p:nvPr/>
        </p:nvSpPr>
        <p:spPr>
          <a:xfrm>
            <a:off x="18600" y="941050"/>
            <a:ext cx="9144000" cy="42072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a:solidFill>
                  <a:srgbClr val="25303B"/>
                </a:solidFill>
                <a:latin typeface="Cambria"/>
                <a:ea typeface="Cambria"/>
                <a:cs typeface="Cambria"/>
                <a:sym typeface="Cambria"/>
              </a:rPr>
              <a:t>Turbulence evolves slowly compared to microwave propagation</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a:solidFill>
                  <a:srgbClr val="25303B"/>
                </a:solidFill>
                <a:latin typeface="Cambria"/>
                <a:ea typeface="Cambria"/>
                <a:cs typeface="Cambria"/>
                <a:sym typeface="Cambria"/>
              </a:rPr>
              <a:t>Treat turbulence as “frozen” and average over a series of snapshots</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76" name="Google Shape;176;g6303aac3b0_0_54"/>
          <p:cNvPicPr preferRelativeResize="0"/>
          <p:nvPr/>
        </p:nvPicPr>
        <p:blipFill rotWithShape="1">
          <a:blip r:embed="rId3">
            <a:alphaModFix/>
          </a:blip>
          <a:srcRect t="7978"/>
          <a:stretch/>
        </p:blipFill>
        <p:spPr>
          <a:xfrm>
            <a:off x="4398650" y="1873225"/>
            <a:ext cx="4745350" cy="3275026"/>
          </a:xfrm>
          <a:prstGeom prst="rect">
            <a:avLst/>
          </a:prstGeom>
          <a:noFill/>
          <a:ln>
            <a:noFill/>
          </a:ln>
        </p:spPr>
      </p:pic>
      <p:sp>
        <p:nvSpPr>
          <p:cNvPr id="177" name="Google Shape;177;g6303aac3b0_0_54"/>
          <p:cNvSpPr/>
          <p:nvPr/>
        </p:nvSpPr>
        <p:spPr>
          <a:xfrm>
            <a:off x="171000" y="2524625"/>
            <a:ext cx="4340700" cy="11175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2000"/>
              <a:buFont typeface="Arial"/>
              <a:buNone/>
            </a:pPr>
            <a:r>
              <a:rPr lang="en-GB" sz="2000" b="0" i="1" u="none" strike="noStrike" cap="none">
                <a:solidFill>
                  <a:srgbClr val="25303B"/>
                </a:solidFill>
                <a:latin typeface="Cambria"/>
                <a:ea typeface="Cambria"/>
                <a:cs typeface="Cambria"/>
                <a:sym typeface="Cambria"/>
              </a:rPr>
              <a:t>E</a:t>
            </a:r>
            <a:r>
              <a:rPr lang="en-GB" sz="2000" b="0" i="0" u="none" strike="noStrike" cap="none" baseline="-25000">
                <a:solidFill>
                  <a:srgbClr val="25303B"/>
                </a:solidFill>
                <a:latin typeface="Cambria"/>
                <a:ea typeface="Cambria"/>
                <a:cs typeface="Cambria"/>
                <a:sym typeface="Cambria"/>
              </a:rPr>
              <a:t>RMS</a:t>
            </a:r>
            <a:r>
              <a:rPr lang="en-GB" sz="2000" b="0" i="0" u="none" strike="noStrike" cap="none">
                <a:solidFill>
                  <a:srgbClr val="25303B"/>
                </a:solidFill>
                <a:latin typeface="Cambria"/>
                <a:ea typeface="Cambria"/>
                <a:cs typeface="Cambria"/>
                <a:sym typeface="Cambria"/>
              </a:rPr>
              <a:t> at back plane averaged over:</a:t>
            </a:r>
            <a:endParaRPr sz="2000" b="0" i="0" u="none" strike="noStrike" cap="none">
              <a:solidFill>
                <a:srgbClr val="25303B"/>
              </a:solidFill>
              <a:latin typeface="Cambria"/>
              <a:ea typeface="Cambria"/>
              <a:cs typeface="Cambria"/>
              <a:sym typeface="Cambria"/>
            </a:endParaRPr>
          </a:p>
          <a:p>
            <a:pPr marL="457200" marR="0" lvl="0" indent="-355600" algn="l" rtl="0">
              <a:lnSpc>
                <a:spcPct val="100000"/>
              </a:lnSpc>
              <a:spcBef>
                <a:spcPts val="1134"/>
              </a:spcBef>
              <a:spcAft>
                <a:spcPts val="0"/>
              </a:spcAft>
              <a:buClr>
                <a:srgbClr val="25303B"/>
              </a:buClr>
              <a:buSzPts val="2000"/>
              <a:buFont typeface="Cambria"/>
              <a:buChar char="-"/>
            </a:pPr>
            <a:r>
              <a:rPr lang="en-GB" sz="2000" b="0" i="0" u="none" strike="noStrike" cap="none">
                <a:solidFill>
                  <a:srgbClr val="25303B"/>
                </a:solidFill>
                <a:latin typeface="Cambria"/>
                <a:ea typeface="Cambria"/>
                <a:cs typeface="Cambria"/>
                <a:sym typeface="Cambria"/>
              </a:rPr>
              <a:t>100 turbulence snapshots</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9666d304ac_0_0"/>
          <p:cNvSpPr/>
          <p:nvPr/>
        </p:nvSpPr>
        <p:spPr>
          <a:xfrm>
            <a:off x="36360" y="1447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5303B"/>
                </a:solidFill>
                <a:latin typeface="Cambria"/>
                <a:ea typeface="Cambria"/>
                <a:cs typeface="Cambria"/>
                <a:sym typeface="Cambria"/>
              </a:rPr>
              <a:t>Method: </a:t>
            </a:r>
            <a:r>
              <a:rPr lang="en-GB" sz="3600" b="0" i="0" u="none" strike="noStrike" cap="none">
                <a:solidFill>
                  <a:srgbClr val="25303B"/>
                </a:solidFill>
                <a:latin typeface="Cambria"/>
                <a:ea typeface="Cambria"/>
                <a:cs typeface="Cambria"/>
                <a:sym typeface="Cambria"/>
              </a:rPr>
              <a:t>Fitting</a:t>
            </a:r>
            <a:endParaRPr sz="3600" b="0" i="0" u="none" strike="noStrike" cap="none">
              <a:solidFill>
                <a:srgbClr val="000000"/>
              </a:solidFill>
              <a:latin typeface="Arial"/>
              <a:ea typeface="Arial"/>
              <a:cs typeface="Arial"/>
              <a:sym typeface="Arial"/>
            </a:endParaRPr>
          </a:p>
        </p:txBody>
      </p:sp>
      <p:sp>
        <p:nvSpPr>
          <p:cNvPr id="183" name="Google Shape;183;g9666d304ac_0_0"/>
          <p:cNvSpPr/>
          <p:nvPr/>
        </p:nvSpPr>
        <p:spPr>
          <a:xfrm>
            <a:off x="18600" y="941050"/>
            <a:ext cx="9144000" cy="42072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dirty="0">
                <a:solidFill>
                  <a:srgbClr val="25303B"/>
                </a:solidFill>
                <a:latin typeface="Cambria"/>
                <a:ea typeface="Cambria"/>
                <a:cs typeface="Cambria"/>
                <a:sym typeface="Cambria"/>
              </a:rPr>
              <a:t>Conduct pointwise fit to each 2D parameter scan</a:t>
            </a: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dirty="0">
                <a:solidFill>
                  <a:srgbClr val="25303B"/>
                </a:solidFill>
                <a:latin typeface="Cambria"/>
                <a:ea typeface="Cambria"/>
                <a:cs typeface="Cambria"/>
                <a:sym typeface="Cambria"/>
              </a:rPr>
              <a:t>For a 2D parameter scan where dependence on each parameter is separable:</a:t>
            </a:r>
            <a:endParaRPr sz="2000" b="0" i="0" u="none" strike="noStrike" cap="none" dirty="0">
              <a:solidFill>
                <a:srgbClr val="25303B"/>
              </a:solidFill>
              <a:latin typeface="Cambria"/>
              <a:ea typeface="Cambria"/>
              <a:cs typeface="Cambria"/>
              <a:sym typeface="Cambria"/>
            </a:endParaRPr>
          </a:p>
          <a:p>
            <a:pPr marL="0" marR="0" lvl="0" indent="0" algn="ctr" rtl="0">
              <a:lnSpc>
                <a:spcPct val="100000"/>
              </a:lnSpc>
              <a:spcBef>
                <a:spcPts val="1134"/>
              </a:spcBef>
              <a:spcAft>
                <a:spcPts val="0"/>
              </a:spcAft>
              <a:buClr>
                <a:srgbClr val="000000"/>
              </a:buClr>
              <a:buSzPts val="2000"/>
              <a:buFont typeface="Arial"/>
              <a:buNone/>
            </a:pPr>
            <a:r>
              <a:rPr lang="az-Cyrl-AZ" sz="2000" b="0" i="1" u="none" strike="noStrike" cap="none" dirty="0">
                <a:solidFill>
                  <a:srgbClr val="25303B"/>
                </a:solidFill>
                <a:latin typeface="Cambria"/>
                <a:ea typeface="Cambria"/>
                <a:cs typeface="Cambria"/>
                <a:sym typeface="Cambria"/>
              </a:rPr>
              <a:t>Г</a:t>
            </a:r>
            <a:r>
              <a:rPr lang="en-GB" sz="2000" b="0" i="1" u="none" strike="noStrike" cap="none" baseline="-25000" dirty="0" err="1">
                <a:solidFill>
                  <a:srgbClr val="25303B"/>
                </a:solidFill>
                <a:latin typeface="Cambria"/>
                <a:ea typeface="Cambria"/>
                <a:cs typeface="Cambria"/>
                <a:sym typeface="Cambria"/>
              </a:rPr>
              <a:t>i,j</a:t>
            </a:r>
            <a:r>
              <a:rPr lang="en-GB" sz="2000" b="0" i="1" u="none" strike="noStrike" cap="none" dirty="0">
                <a:solidFill>
                  <a:srgbClr val="25303B"/>
                </a:solidFill>
                <a:latin typeface="Cambria"/>
                <a:ea typeface="Cambria"/>
                <a:cs typeface="Cambria"/>
                <a:sym typeface="Cambria"/>
              </a:rPr>
              <a:t> = A f ( x</a:t>
            </a:r>
            <a:r>
              <a:rPr lang="en-GB" sz="2000" b="0" i="1" u="none" strike="noStrike" cap="none" baseline="-25000" dirty="0">
                <a:solidFill>
                  <a:srgbClr val="25303B"/>
                </a:solidFill>
                <a:latin typeface="Cambria"/>
                <a:ea typeface="Cambria"/>
                <a:cs typeface="Cambria"/>
                <a:sym typeface="Cambria"/>
              </a:rPr>
              <a:t>i </a:t>
            </a:r>
            <a:r>
              <a:rPr lang="en-GB" sz="2000" b="0" i="1" u="none" strike="noStrike" cap="none" dirty="0">
                <a:solidFill>
                  <a:srgbClr val="25303B"/>
                </a:solidFill>
                <a:latin typeface="Cambria"/>
                <a:ea typeface="Cambria"/>
                <a:cs typeface="Cambria"/>
                <a:sym typeface="Cambria"/>
              </a:rPr>
              <a:t>)  g ( </a:t>
            </a:r>
            <a:r>
              <a:rPr lang="en-GB" sz="2000" b="0" i="1" u="none" strike="noStrike" cap="none" dirty="0" err="1">
                <a:solidFill>
                  <a:srgbClr val="25303B"/>
                </a:solidFill>
                <a:latin typeface="Cambria"/>
                <a:ea typeface="Cambria"/>
                <a:cs typeface="Cambria"/>
                <a:sym typeface="Cambria"/>
              </a:rPr>
              <a:t>y</a:t>
            </a:r>
            <a:r>
              <a:rPr lang="en-GB" sz="2000" b="0" i="1" u="none" strike="noStrike" cap="none" baseline="-25000" dirty="0" err="1">
                <a:solidFill>
                  <a:srgbClr val="25303B"/>
                </a:solidFill>
                <a:latin typeface="Cambria"/>
                <a:ea typeface="Cambria"/>
                <a:cs typeface="Cambria"/>
                <a:sym typeface="Cambria"/>
              </a:rPr>
              <a:t>j</a:t>
            </a:r>
            <a:r>
              <a:rPr lang="en-GB" sz="2000" b="0" i="1" u="none" strike="noStrike" cap="none" baseline="-25000" dirty="0">
                <a:solidFill>
                  <a:srgbClr val="25303B"/>
                </a:solidFill>
                <a:latin typeface="Cambria"/>
                <a:ea typeface="Cambria"/>
                <a:cs typeface="Cambria"/>
                <a:sym typeface="Cambria"/>
              </a:rPr>
              <a:t> </a:t>
            </a:r>
            <a:r>
              <a:rPr lang="en-GB" sz="2000" b="0" i="1" u="none" strike="noStrike" cap="none" dirty="0">
                <a:solidFill>
                  <a:srgbClr val="25303B"/>
                </a:solidFill>
                <a:latin typeface="Cambria"/>
                <a:ea typeface="Cambria"/>
                <a:cs typeface="Cambria"/>
                <a:sym typeface="Cambria"/>
              </a:rPr>
              <a:t>) </a:t>
            </a:r>
            <a:r>
              <a:rPr lang="en-GB" sz="2000" b="0" i="0" u="none" strike="noStrike" cap="none" dirty="0">
                <a:solidFill>
                  <a:srgbClr val="25303B"/>
                </a:solidFill>
                <a:latin typeface="Cambria"/>
                <a:ea typeface="Cambria"/>
                <a:cs typeface="Cambria"/>
                <a:sym typeface="Cambria"/>
              </a:rPr>
              <a:t>+ 1</a:t>
            </a: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dirty="0">
                <a:solidFill>
                  <a:srgbClr val="25303B"/>
                </a:solidFill>
                <a:latin typeface="Cambria"/>
                <a:ea typeface="Cambria"/>
                <a:cs typeface="Cambria"/>
                <a:sym typeface="Cambria"/>
              </a:rPr>
              <a:t>To determine separability, allow for a rotation of coordinate axis in parameter space such that </a:t>
            </a:r>
            <a:endParaRPr sz="2000" b="0" i="0" u="none" strike="noStrike" cap="none" dirty="0">
              <a:solidFill>
                <a:srgbClr val="25303B"/>
              </a:solidFill>
              <a:latin typeface="Cambria"/>
              <a:ea typeface="Cambria"/>
              <a:cs typeface="Cambria"/>
              <a:sym typeface="Cambria"/>
            </a:endParaRPr>
          </a:p>
          <a:p>
            <a:pPr marL="0" marR="0" lvl="0" indent="0" algn="ctr" rtl="0">
              <a:lnSpc>
                <a:spcPct val="100000"/>
              </a:lnSpc>
              <a:spcBef>
                <a:spcPts val="1134"/>
              </a:spcBef>
              <a:spcAft>
                <a:spcPts val="0"/>
              </a:spcAft>
              <a:buClr>
                <a:schemeClr val="dk1"/>
              </a:buClr>
              <a:buSzPts val="2000"/>
              <a:buFont typeface="Arial"/>
              <a:buNone/>
            </a:pPr>
            <a:endParaRPr sz="2000" b="0" i="1" u="none" strike="noStrike" cap="none" dirty="0">
              <a:solidFill>
                <a:srgbClr val="25303B"/>
              </a:solidFill>
              <a:latin typeface="Cambria"/>
              <a:ea typeface="Cambria"/>
              <a:cs typeface="Cambria"/>
              <a:sym typeface="Cambria"/>
            </a:endParaRPr>
          </a:p>
          <a:p>
            <a:pPr marL="0" marR="0" lvl="0" indent="0" algn="ctr" rtl="0">
              <a:lnSpc>
                <a:spcPct val="100000"/>
              </a:lnSpc>
              <a:spcBef>
                <a:spcPts val="1134"/>
              </a:spcBef>
              <a:spcAft>
                <a:spcPts val="0"/>
              </a:spcAft>
              <a:buClr>
                <a:schemeClr val="dk1"/>
              </a:buClr>
              <a:buSzPts val="2000"/>
              <a:buFont typeface="Arial"/>
              <a:buNone/>
            </a:pPr>
            <a:r>
              <a:rPr lang="az-Cyrl-AZ" sz="2000" b="0" i="1" u="none" strike="noStrike" cap="none" dirty="0">
                <a:solidFill>
                  <a:srgbClr val="25303B"/>
                </a:solidFill>
                <a:latin typeface="Cambria"/>
                <a:ea typeface="Cambria"/>
                <a:cs typeface="Cambria"/>
                <a:sym typeface="Cambria"/>
              </a:rPr>
              <a:t>Г</a:t>
            </a:r>
            <a:r>
              <a:rPr lang="en-GB" sz="2000" b="0" i="1" u="none" strike="noStrike" cap="none" baseline="-25000" dirty="0" err="1">
                <a:solidFill>
                  <a:srgbClr val="25303B"/>
                </a:solidFill>
                <a:latin typeface="Cambria"/>
                <a:ea typeface="Cambria"/>
                <a:cs typeface="Cambria"/>
                <a:sym typeface="Cambria"/>
              </a:rPr>
              <a:t>i,j</a:t>
            </a:r>
            <a:r>
              <a:rPr lang="en-GB" sz="2000" b="0" i="1" u="none" strike="noStrike" cap="none" dirty="0">
                <a:solidFill>
                  <a:srgbClr val="25303B"/>
                </a:solidFill>
                <a:latin typeface="Cambria"/>
                <a:ea typeface="Cambria"/>
                <a:cs typeface="Cambria"/>
                <a:sym typeface="Cambria"/>
              </a:rPr>
              <a:t> = A f ( x</a:t>
            </a:r>
            <a:r>
              <a:rPr lang="en-GB" sz="2000" b="0" i="1" u="none" strike="noStrike" cap="none" baseline="-25000" dirty="0">
                <a:solidFill>
                  <a:srgbClr val="25303B"/>
                </a:solidFill>
                <a:latin typeface="Cambria"/>
                <a:ea typeface="Cambria"/>
                <a:cs typeface="Cambria"/>
                <a:sym typeface="Cambria"/>
              </a:rPr>
              <a:t>i </a:t>
            </a:r>
            <a:r>
              <a:rPr lang="en-GB" sz="2000" b="0" i="0" u="none" strike="noStrike" cap="none" dirty="0">
                <a:solidFill>
                  <a:srgbClr val="25303B"/>
                </a:solidFill>
                <a:latin typeface="Cambria"/>
                <a:ea typeface="Cambria"/>
                <a:cs typeface="Cambria"/>
                <a:sym typeface="Cambria"/>
              </a:rPr>
              <a:t>cos </a:t>
            </a:r>
            <a:r>
              <a:rPr lang="en-GB" sz="2000" b="0" i="1" u="none" strike="noStrike" cap="none" dirty="0">
                <a:solidFill>
                  <a:srgbClr val="25303B"/>
                </a:solidFill>
                <a:latin typeface="Cambria"/>
                <a:ea typeface="Cambria"/>
                <a:cs typeface="Cambria"/>
                <a:sym typeface="Cambria"/>
              </a:rPr>
              <a:t>θ </a:t>
            </a:r>
            <a:r>
              <a:rPr lang="en-GB" sz="2000" b="0" i="0" u="none" strike="noStrike" cap="none" dirty="0">
                <a:solidFill>
                  <a:srgbClr val="25303B"/>
                </a:solidFill>
                <a:latin typeface="Cambria"/>
                <a:ea typeface="Cambria"/>
                <a:cs typeface="Cambria"/>
                <a:sym typeface="Cambria"/>
              </a:rPr>
              <a:t>- </a:t>
            </a:r>
            <a:r>
              <a:rPr lang="en-GB" sz="2000" b="0" i="1" u="none" strike="noStrike" cap="none" dirty="0" err="1">
                <a:solidFill>
                  <a:srgbClr val="25303B"/>
                </a:solidFill>
                <a:latin typeface="Cambria"/>
                <a:ea typeface="Cambria"/>
                <a:cs typeface="Cambria"/>
                <a:sym typeface="Cambria"/>
              </a:rPr>
              <a:t>y</a:t>
            </a:r>
            <a:r>
              <a:rPr lang="en-GB" sz="2000" b="0" i="1" u="none" strike="noStrike" cap="none" baseline="-25000" dirty="0" err="1">
                <a:solidFill>
                  <a:srgbClr val="25303B"/>
                </a:solidFill>
                <a:latin typeface="Cambria"/>
                <a:ea typeface="Cambria"/>
                <a:cs typeface="Cambria"/>
                <a:sym typeface="Cambria"/>
              </a:rPr>
              <a:t>j</a:t>
            </a:r>
            <a:r>
              <a:rPr lang="en-GB" sz="2000" b="0" i="1" u="none" strike="noStrike" cap="none" baseline="-25000" dirty="0">
                <a:solidFill>
                  <a:srgbClr val="25303B"/>
                </a:solidFill>
                <a:latin typeface="Cambria"/>
                <a:ea typeface="Cambria"/>
                <a:cs typeface="Cambria"/>
                <a:sym typeface="Cambria"/>
              </a:rPr>
              <a:t> </a:t>
            </a:r>
            <a:r>
              <a:rPr lang="en-GB" sz="2000" b="0" i="0" u="none" strike="noStrike" cap="none" dirty="0">
                <a:solidFill>
                  <a:srgbClr val="25303B"/>
                </a:solidFill>
                <a:latin typeface="Cambria"/>
                <a:ea typeface="Cambria"/>
                <a:cs typeface="Cambria"/>
                <a:sym typeface="Cambria"/>
              </a:rPr>
              <a:t>sin </a:t>
            </a:r>
            <a:r>
              <a:rPr lang="en-GB" sz="2000" b="0" i="1" u="none" strike="noStrike" cap="none" dirty="0">
                <a:solidFill>
                  <a:srgbClr val="25303B"/>
                </a:solidFill>
                <a:latin typeface="Cambria"/>
                <a:ea typeface="Cambria"/>
                <a:cs typeface="Cambria"/>
                <a:sym typeface="Cambria"/>
              </a:rPr>
              <a:t>θ)  g ( </a:t>
            </a:r>
            <a:r>
              <a:rPr lang="en-GB" sz="2000" b="0" i="1" u="none" strike="noStrike" cap="none" dirty="0" err="1">
                <a:solidFill>
                  <a:srgbClr val="25303B"/>
                </a:solidFill>
                <a:latin typeface="Cambria"/>
                <a:ea typeface="Cambria"/>
                <a:cs typeface="Cambria"/>
                <a:sym typeface="Cambria"/>
              </a:rPr>
              <a:t>y</a:t>
            </a:r>
            <a:r>
              <a:rPr lang="en-GB" sz="2000" b="0" i="1" u="none" strike="noStrike" cap="none" baseline="-25000" dirty="0" err="1">
                <a:solidFill>
                  <a:srgbClr val="25303B"/>
                </a:solidFill>
                <a:latin typeface="Cambria"/>
                <a:ea typeface="Cambria"/>
                <a:cs typeface="Cambria"/>
                <a:sym typeface="Cambria"/>
              </a:rPr>
              <a:t>j</a:t>
            </a:r>
            <a:r>
              <a:rPr lang="en-GB" sz="2000" b="0" i="1" u="none" strike="noStrike" cap="none" baseline="-25000" dirty="0">
                <a:solidFill>
                  <a:srgbClr val="25303B"/>
                </a:solidFill>
                <a:latin typeface="Cambria"/>
                <a:ea typeface="Cambria"/>
                <a:cs typeface="Cambria"/>
                <a:sym typeface="Cambria"/>
              </a:rPr>
              <a:t> </a:t>
            </a:r>
            <a:r>
              <a:rPr lang="en-GB" sz="2000" b="0" i="0" u="none" strike="noStrike" cap="none" dirty="0">
                <a:solidFill>
                  <a:srgbClr val="25303B"/>
                </a:solidFill>
                <a:latin typeface="Cambria"/>
                <a:ea typeface="Cambria"/>
                <a:cs typeface="Cambria"/>
                <a:sym typeface="Cambria"/>
              </a:rPr>
              <a:t>cos </a:t>
            </a:r>
            <a:r>
              <a:rPr lang="en-GB" sz="2000" b="0" i="1" u="none" strike="noStrike" cap="none" dirty="0">
                <a:solidFill>
                  <a:srgbClr val="25303B"/>
                </a:solidFill>
                <a:latin typeface="Cambria"/>
                <a:ea typeface="Cambria"/>
                <a:cs typeface="Cambria"/>
                <a:sym typeface="Cambria"/>
              </a:rPr>
              <a:t>θ </a:t>
            </a:r>
            <a:r>
              <a:rPr lang="en-GB" sz="2000" b="0" i="0" u="none" strike="noStrike" cap="none" dirty="0">
                <a:solidFill>
                  <a:srgbClr val="25303B"/>
                </a:solidFill>
                <a:latin typeface="Cambria"/>
                <a:ea typeface="Cambria"/>
                <a:cs typeface="Cambria"/>
                <a:sym typeface="Cambria"/>
              </a:rPr>
              <a:t>+ </a:t>
            </a:r>
            <a:r>
              <a:rPr lang="en-GB" sz="2000" b="0" i="1" u="none" strike="noStrike" cap="none" dirty="0">
                <a:solidFill>
                  <a:srgbClr val="25303B"/>
                </a:solidFill>
                <a:latin typeface="Cambria"/>
                <a:ea typeface="Cambria"/>
                <a:cs typeface="Cambria"/>
                <a:sym typeface="Cambria"/>
              </a:rPr>
              <a:t>x</a:t>
            </a:r>
            <a:r>
              <a:rPr lang="en-GB" sz="2000" b="0" i="1" u="none" strike="noStrike" cap="none" baseline="-25000" dirty="0">
                <a:solidFill>
                  <a:srgbClr val="25303B"/>
                </a:solidFill>
                <a:latin typeface="Cambria"/>
                <a:ea typeface="Cambria"/>
                <a:cs typeface="Cambria"/>
                <a:sym typeface="Cambria"/>
              </a:rPr>
              <a:t>i </a:t>
            </a:r>
            <a:r>
              <a:rPr lang="en-GB" sz="2000" b="0" i="0" u="none" strike="noStrike" cap="none" dirty="0">
                <a:solidFill>
                  <a:srgbClr val="25303B"/>
                </a:solidFill>
                <a:latin typeface="Cambria"/>
                <a:ea typeface="Cambria"/>
                <a:cs typeface="Cambria"/>
                <a:sym typeface="Cambria"/>
              </a:rPr>
              <a:t>sin </a:t>
            </a:r>
            <a:r>
              <a:rPr lang="en-GB" sz="2000" b="0" i="1" u="none" strike="noStrike" cap="none" dirty="0">
                <a:solidFill>
                  <a:srgbClr val="25303B"/>
                </a:solidFill>
                <a:latin typeface="Cambria"/>
                <a:ea typeface="Cambria"/>
                <a:cs typeface="Cambria"/>
                <a:sym typeface="Cambria"/>
              </a:rPr>
              <a:t>θ) </a:t>
            </a:r>
            <a:r>
              <a:rPr lang="en-GB" sz="2000" b="0" i="0" u="none" strike="noStrike" cap="none" dirty="0">
                <a:solidFill>
                  <a:srgbClr val="25303B"/>
                </a:solidFill>
                <a:latin typeface="Cambria"/>
                <a:ea typeface="Cambria"/>
                <a:cs typeface="Cambria"/>
                <a:sym typeface="Cambria"/>
              </a:rPr>
              <a:t>+ 1</a:t>
            </a: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chemeClr val="dk1"/>
              </a:buClr>
              <a:buSzPts val="2000"/>
              <a:buFont typeface="Arial"/>
              <a:buNone/>
            </a:pP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chemeClr val="dk1"/>
              </a:buClr>
              <a:buSzPts val="2000"/>
              <a:buFont typeface="Arial"/>
              <a:buNone/>
            </a:pPr>
            <a:r>
              <a:rPr lang="en-GB" sz="2000" b="0" i="0" u="none" strike="noStrike" cap="none" dirty="0">
                <a:solidFill>
                  <a:srgbClr val="25303B"/>
                </a:solidFill>
                <a:latin typeface="Cambria"/>
                <a:ea typeface="Cambria"/>
                <a:cs typeface="Cambria"/>
                <a:sym typeface="Cambria"/>
              </a:rPr>
              <a:t>If we find from the fit that:  </a:t>
            </a:r>
            <a:r>
              <a:rPr lang="en-GB" sz="2000" b="0" i="1" u="none" strike="noStrike" cap="none" dirty="0">
                <a:solidFill>
                  <a:srgbClr val="25303B"/>
                </a:solidFill>
                <a:latin typeface="Cambria"/>
                <a:ea typeface="Cambria"/>
                <a:cs typeface="Cambria"/>
                <a:sym typeface="Cambria"/>
              </a:rPr>
              <a:t>θ</a:t>
            </a:r>
            <a:r>
              <a:rPr lang="en-GB" sz="2000" b="0" i="0" u="none" strike="noStrike" cap="none" dirty="0">
                <a:solidFill>
                  <a:srgbClr val="25303B"/>
                </a:solidFill>
                <a:latin typeface="Cambria"/>
                <a:ea typeface="Cambria"/>
                <a:cs typeface="Cambria"/>
                <a:sym typeface="Cambria"/>
              </a:rPr>
              <a:t> = 0,   then the dependence is separable</a:t>
            </a: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9666d304ac_0_5"/>
          <p:cNvSpPr/>
          <p:nvPr/>
        </p:nvSpPr>
        <p:spPr>
          <a:xfrm>
            <a:off x="36360" y="1447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5303B"/>
                </a:solidFill>
                <a:latin typeface="Cambria"/>
                <a:ea typeface="Cambria"/>
                <a:cs typeface="Cambria"/>
                <a:sym typeface="Cambria"/>
              </a:rPr>
              <a:t>Results: </a:t>
            </a:r>
            <a:r>
              <a:rPr lang="en-GB" sz="3600" b="0" i="0" u="none" strike="noStrike" cap="none">
                <a:solidFill>
                  <a:srgbClr val="25303B"/>
                </a:solidFill>
                <a:latin typeface="Cambria"/>
                <a:ea typeface="Cambria"/>
                <a:cs typeface="Cambria"/>
                <a:sym typeface="Cambria"/>
              </a:rPr>
              <a:t>Example 2D Scan</a:t>
            </a:r>
            <a:endParaRPr sz="3600" b="0" i="0" u="none" strike="noStrike" cap="none">
              <a:solidFill>
                <a:srgbClr val="000000"/>
              </a:solidFill>
              <a:latin typeface="Arial"/>
              <a:ea typeface="Arial"/>
              <a:cs typeface="Arial"/>
              <a:sym typeface="Arial"/>
            </a:endParaRPr>
          </a:p>
        </p:txBody>
      </p:sp>
      <p:sp>
        <p:nvSpPr>
          <p:cNvPr id="189" name="Google Shape;189;g9666d304ac_0_5"/>
          <p:cNvSpPr/>
          <p:nvPr/>
        </p:nvSpPr>
        <p:spPr>
          <a:xfrm>
            <a:off x="18600" y="941050"/>
            <a:ext cx="9144000" cy="42072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a:solidFill>
                  <a:srgbClr val="25303B"/>
                </a:solidFill>
                <a:latin typeface="Cambria"/>
                <a:ea typeface="Cambria"/>
                <a:cs typeface="Cambria"/>
                <a:sym typeface="Cambria"/>
              </a:rPr>
              <a:t>Colour map of broadening as a function of beam waist and the width of the turbulence layer</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a:solidFill>
                  <a:srgbClr val="25303B"/>
                </a:solidFill>
                <a:latin typeface="Cambria"/>
                <a:ea typeface="Cambria"/>
                <a:cs typeface="Cambria"/>
                <a:sym typeface="Cambria"/>
              </a:rPr>
              <a:t>Dependence is separable</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chemeClr val="dk1"/>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chemeClr val="dk1"/>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90" name="Google Shape;190;g9666d304ac_0_5"/>
          <p:cNvPicPr preferRelativeResize="0"/>
          <p:nvPr/>
        </p:nvPicPr>
        <p:blipFill rotWithShape="1">
          <a:blip r:embed="rId3">
            <a:alphaModFix/>
          </a:blip>
          <a:srcRect/>
          <a:stretch/>
        </p:blipFill>
        <p:spPr>
          <a:xfrm>
            <a:off x="4215305" y="1407150"/>
            <a:ext cx="4947301" cy="37104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9666d304ac_0_49"/>
          <p:cNvSpPr/>
          <p:nvPr/>
        </p:nvSpPr>
        <p:spPr>
          <a:xfrm>
            <a:off x="18600" y="941050"/>
            <a:ext cx="9144000" cy="42072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a:solidFill>
                  <a:srgbClr val="25303B"/>
                </a:solidFill>
                <a:latin typeface="Cambria"/>
                <a:ea typeface="Cambria"/>
                <a:cs typeface="Cambria"/>
                <a:sym typeface="Cambria"/>
              </a:rPr>
              <a:t>Colour map of broadening as a function of turbulence correlation length</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a:solidFill>
                  <a:srgbClr val="25303B"/>
                </a:solidFill>
                <a:latin typeface="Cambria"/>
                <a:ea typeface="Cambria"/>
                <a:cs typeface="Cambria"/>
                <a:sym typeface="Cambria"/>
              </a:rPr>
              <a:t>Dependence is not separable</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chemeClr val="dk1"/>
              </a:buClr>
              <a:buSzPts val="2000"/>
              <a:buFont typeface="Arial"/>
              <a:buNone/>
            </a:pPr>
            <a:r>
              <a:rPr lang="en-GB" sz="2000" b="0" i="1" u="none" strike="noStrike" cap="none">
                <a:solidFill>
                  <a:srgbClr val="25303B"/>
                </a:solidFill>
                <a:latin typeface="Cambria"/>
                <a:ea typeface="Cambria"/>
                <a:cs typeface="Cambria"/>
                <a:sym typeface="Cambria"/>
              </a:rPr>
              <a:t>θ</a:t>
            </a:r>
            <a:r>
              <a:rPr lang="en-GB" sz="2000" b="0" i="0" u="none" strike="noStrike" cap="none">
                <a:solidFill>
                  <a:srgbClr val="25303B"/>
                </a:solidFill>
                <a:latin typeface="Cambria"/>
                <a:ea typeface="Cambria"/>
                <a:cs typeface="Cambria"/>
                <a:sym typeface="Cambria"/>
              </a:rPr>
              <a:t> = </a:t>
            </a:r>
            <a:r>
              <a:rPr lang="en-GB" sz="2000">
                <a:solidFill>
                  <a:srgbClr val="25303B"/>
                </a:solidFill>
                <a:latin typeface="Cambria"/>
                <a:ea typeface="Cambria"/>
                <a:cs typeface="Cambria"/>
                <a:sym typeface="Cambria"/>
              </a:rPr>
              <a:t>67</a:t>
            </a:r>
            <a:r>
              <a:rPr lang="en-GB" sz="2000" b="0" i="0" u="none" strike="noStrike" cap="none">
                <a:solidFill>
                  <a:srgbClr val="25303B"/>
                </a:solidFill>
                <a:latin typeface="Cambria"/>
                <a:ea typeface="Cambria"/>
                <a:cs typeface="Cambria"/>
                <a:sym typeface="Cambria"/>
              </a:rPr>
              <a:t>° ± </a:t>
            </a:r>
            <a:r>
              <a:rPr lang="en-GB" sz="2000">
                <a:solidFill>
                  <a:srgbClr val="25303B"/>
                </a:solidFill>
                <a:latin typeface="Cambria"/>
                <a:ea typeface="Cambria"/>
                <a:cs typeface="Cambria"/>
                <a:sym typeface="Cambria"/>
              </a:rPr>
              <a:t>2°</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chemeClr val="dk1"/>
              </a:buClr>
              <a:buSzPts val="2000"/>
              <a:buFont typeface="Arial"/>
              <a:buNone/>
            </a:pPr>
            <a:r>
              <a:rPr lang="en-GB" sz="2000" b="0" i="0" u="none" strike="noStrike" cap="none">
                <a:solidFill>
                  <a:srgbClr val="25303B"/>
                </a:solidFill>
                <a:latin typeface="Cambria"/>
                <a:ea typeface="Cambria"/>
                <a:cs typeface="Cambria"/>
                <a:sym typeface="Cambria"/>
              </a:rPr>
              <a:t>Noting log scale:</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chemeClr val="dk1"/>
              </a:buClr>
              <a:buSzPts val="2000"/>
              <a:buFont typeface="Arial"/>
              <a:buNone/>
            </a:pPr>
            <a:r>
              <a:rPr lang="en-GB" sz="2000" b="0" i="0" u="none" strike="noStrike" cap="none">
                <a:solidFill>
                  <a:srgbClr val="25303B"/>
                </a:solidFill>
                <a:latin typeface="Cambria"/>
                <a:ea typeface="Cambria"/>
                <a:cs typeface="Cambria"/>
                <a:sym typeface="Cambria"/>
              </a:rPr>
              <a:t>cos </a:t>
            </a:r>
            <a:r>
              <a:rPr lang="en-GB" sz="2000" b="0" i="1" u="none" strike="noStrike" cap="none">
                <a:solidFill>
                  <a:srgbClr val="25303B"/>
                </a:solidFill>
                <a:latin typeface="Cambria"/>
                <a:ea typeface="Cambria"/>
                <a:cs typeface="Cambria"/>
                <a:sym typeface="Cambria"/>
              </a:rPr>
              <a:t>θ</a:t>
            </a:r>
            <a:r>
              <a:rPr lang="en-GB" sz="2000" b="0" i="0" u="none" strike="noStrike" cap="none">
                <a:solidFill>
                  <a:srgbClr val="25303B"/>
                </a:solidFill>
                <a:latin typeface="Cambria"/>
                <a:ea typeface="Cambria"/>
                <a:cs typeface="Cambria"/>
                <a:sym typeface="Cambria"/>
              </a:rPr>
              <a:t> log </a:t>
            </a:r>
            <a:r>
              <a:rPr lang="en-GB" sz="2000" i="1">
                <a:solidFill>
                  <a:srgbClr val="25303B"/>
                </a:solidFill>
                <a:latin typeface="Cambria"/>
                <a:ea typeface="Cambria"/>
                <a:cs typeface="Cambria"/>
                <a:sym typeface="Cambria"/>
              </a:rPr>
              <a:t>L</a:t>
            </a:r>
            <a:r>
              <a:rPr lang="en-GB" sz="2000" i="1" baseline="-25000">
                <a:solidFill>
                  <a:srgbClr val="25303B"/>
                </a:solidFill>
                <a:latin typeface="Cambria"/>
                <a:ea typeface="Cambria"/>
                <a:cs typeface="Cambria"/>
                <a:sym typeface="Cambria"/>
              </a:rPr>
              <a:t>perp</a:t>
            </a:r>
            <a:r>
              <a:rPr lang="en-GB" sz="2000" b="0" i="0" u="none" strike="noStrike" cap="none">
                <a:solidFill>
                  <a:srgbClr val="25303B"/>
                </a:solidFill>
                <a:latin typeface="Cambria"/>
                <a:ea typeface="Cambria"/>
                <a:cs typeface="Cambria"/>
                <a:sym typeface="Cambria"/>
              </a:rPr>
              <a:t> - sin </a:t>
            </a:r>
            <a:r>
              <a:rPr lang="en-GB" sz="2000" b="0" i="1" u="none" strike="noStrike" cap="none">
                <a:solidFill>
                  <a:srgbClr val="25303B"/>
                </a:solidFill>
                <a:latin typeface="Cambria"/>
                <a:ea typeface="Cambria"/>
                <a:cs typeface="Cambria"/>
                <a:sym typeface="Cambria"/>
              </a:rPr>
              <a:t>θ</a:t>
            </a:r>
            <a:r>
              <a:rPr lang="en-GB" sz="2000" b="0" i="0" u="none" strike="noStrike" cap="none">
                <a:solidFill>
                  <a:srgbClr val="25303B"/>
                </a:solidFill>
                <a:latin typeface="Cambria"/>
                <a:ea typeface="Cambria"/>
                <a:cs typeface="Cambria"/>
                <a:sym typeface="Cambria"/>
              </a:rPr>
              <a:t> log </a:t>
            </a:r>
            <a:r>
              <a:rPr lang="en-GB" sz="2000" i="1">
                <a:solidFill>
                  <a:srgbClr val="25303B"/>
                </a:solidFill>
                <a:latin typeface="Cambria"/>
                <a:ea typeface="Cambria"/>
                <a:cs typeface="Cambria"/>
                <a:sym typeface="Cambria"/>
              </a:rPr>
              <a:t>L</a:t>
            </a:r>
            <a:r>
              <a:rPr lang="en-GB" sz="2000" i="1" baseline="-25000">
                <a:solidFill>
                  <a:srgbClr val="25303B"/>
                </a:solidFill>
                <a:latin typeface="Cambria"/>
                <a:ea typeface="Cambria"/>
                <a:cs typeface="Cambria"/>
                <a:sym typeface="Cambria"/>
              </a:rPr>
              <a:t>bin</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a:solidFill>
                  <a:schemeClr val="dk1"/>
                </a:solidFill>
                <a:latin typeface="Cambria"/>
                <a:ea typeface="Cambria"/>
                <a:cs typeface="Cambria"/>
                <a:sym typeface="Cambria"/>
              </a:rPr>
              <a:t>= log(</a:t>
            </a:r>
            <a:r>
              <a:rPr lang="en-GB" sz="2000" i="1">
                <a:solidFill>
                  <a:srgbClr val="25303B"/>
                </a:solidFill>
                <a:latin typeface="Cambria"/>
                <a:ea typeface="Cambria"/>
                <a:cs typeface="Cambria"/>
                <a:sym typeface="Cambria"/>
              </a:rPr>
              <a:t>L</a:t>
            </a:r>
            <a:r>
              <a:rPr lang="en-GB" sz="2000" i="1" baseline="-25000">
                <a:solidFill>
                  <a:srgbClr val="25303B"/>
                </a:solidFill>
                <a:latin typeface="Cambria"/>
                <a:ea typeface="Cambria"/>
                <a:cs typeface="Cambria"/>
                <a:sym typeface="Cambria"/>
              </a:rPr>
              <a:t>perp</a:t>
            </a:r>
            <a:r>
              <a:rPr lang="en-GB" sz="2000" b="0" i="0" u="none" strike="noStrike" cap="none" baseline="30000">
                <a:solidFill>
                  <a:schemeClr val="dk1"/>
                </a:solidFill>
                <a:latin typeface="Cambria"/>
                <a:ea typeface="Cambria"/>
                <a:cs typeface="Cambria"/>
                <a:sym typeface="Cambria"/>
              </a:rPr>
              <a:t>0.</a:t>
            </a:r>
            <a:r>
              <a:rPr lang="en-GB" sz="2000" baseline="30000">
                <a:solidFill>
                  <a:schemeClr val="dk1"/>
                </a:solidFill>
                <a:latin typeface="Cambria"/>
                <a:ea typeface="Cambria"/>
                <a:cs typeface="Cambria"/>
                <a:sym typeface="Cambria"/>
              </a:rPr>
              <a:t>4</a:t>
            </a:r>
            <a:r>
              <a:rPr lang="en-GB" sz="2000" b="0" i="1" u="none" strike="noStrike" cap="none">
                <a:solidFill>
                  <a:schemeClr val="dk1"/>
                </a:solidFill>
                <a:latin typeface="Cambria"/>
                <a:ea typeface="Cambria"/>
                <a:cs typeface="Cambria"/>
                <a:sym typeface="Cambria"/>
              </a:rPr>
              <a:t>/ </a:t>
            </a:r>
            <a:r>
              <a:rPr lang="en-GB" sz="2000" i="1">
                <a:solidFill>
                  <a:schemeClr val="dk1"/>
                </a:solidFill>
                <a:latin typeface="Cambria"/>
                <a:ea typeface="Cambria"/>
                <a:cs typeface="Cambria"/>
                <a:sym typeface="Cambria"/>
              </a:rPr>
              <a:t>L</a:t>
            </a:r>
            <a:r>
              <a:rPr lang="en-GB" sz="2000" i="1" baseline="-25000">
                <a:solidFill>
                  <a:schemeClr val="dk1"/>
                </a:solidFill>
                <a:latin typeface="Cambria"/>
                <a:ea typeface="Cambria"/>
                <a:cs typeface="Cambria"/>
                <a:sym typeface="Cambria"/>
              </a:rPr>
              <a:t>bin</a:t>
            </a:r>
            <a:r>
              <a:rPr lang="en-GB" sz="2000" b="0" i="0" u="none" strike="noStrike" cap="none" baseline="30000">
                <a:solidFill>
                  <a:schemeClr val="dk1"/>
                </a:solidFill>
                <a:latin typeface="Cambria"/>
                <a:ea typeface="Cambria"/>
                <a:cs typeface="Cambria"/>
                <a:sym typeface="Cambria"/>
              </a:rPr>
              <a:t>0.</a:t>
            </a:r>
            <a:r>
              <a:rPr lang="en-GB" sz="2000" baseline="30000">
                <a:solidFill>
                  <a:schemeClr val="dk1"/>
                </a:solidFill>
                <a:latin typeface="Cambria"/>
                <a:ea typeface="Cambria"/>
                <a:cs typeface="Cambria"/>
                <a:sym typeface="Cambria"/>
              </a:rPr>
              <a:t>9</a:t>
            </a:r>
            <a:r>
              <a:rPr lang="en-GB" sz="2000" b="0" i="0" u="none" strike="noStrike" cap="none">
                <a:solidFill>
                  <a:schemeClr val="dk1"/>
                </a:solidFill>
                <a:latin typeface="Cambria"/>
                <a:ea typeface="Cambria"/>
                <a:cs typeface="Cambria"/>
                <a:sym typeface="Cambria"/>
              </a:rPr>
              <a:t>) 	 for </a:t>
            </a:r>
            <a:r>
              <a:rPr lang="en-GB" sz="2000" b="0" i="1" u="none" strike="noStrike" cap="none">
                <a:solidFill>
                  <a:schemeClr val="dk1"/>
                </a:solidFill>
                <a:latin typeface="Cambria"/>
                <a:ea typeface="Cambria"/>
                <a:cs typeface="Cambria"/>
                <a:sym typeface="Cambria"/>
              </a:rPr>
              <a:t>θ </a:t>
            </a:r>
            <a:r>
              <a:rPr lang="en-GB" sz="2000" b="0" i="0" u="none" strike="noStrike" cap="none">
                <a:solidFill>
                  <a:schemeClr val="dk1"/>
                </a:solidFill>
                <a:latin typeface="Cambria"/>
                <a:ea typeface="Cambria"/>
                <a:cs typeface="Cambria"/>
                <a:sym typeface="Cambria"/>
              </a:rPr>
              <a:t>= </a:t>
            </a:r>
            <a:r>
              <a:rPr lang="en-GB" sz="2000">
                <a:solidFill>
                  <a:schemeClr val="dk1"/>
                </a:solidFill>
                <a:latin typeface="Cambria"/>
                <a:ea typeface="Cambria"/>
                <a:cs typeface="Cambria"/>
                <a:sym typeface="Cambria"/>
              </a:rPr>
              <a:t>67</a:t>
            </a:r>
            <a:r>
              <a:rPr lang="en-GB" sz="2000" b="0" i="0" u="none" strike="noStrike" cap="none">
                <a:solidFill>
                  <a:schemeClr val="dk1"/>
                </a:solidFill>
                <a:latin typeface="Cambria"/>
                <a:ea typeface="Cambria"/>
                <a:cs typeface="Cambria"/>
                <a:sym typeface="Cambria"/>
              </a:rPr>
              <a:t>°</a:t>
            </a:r>
            <a:endParaRPr sz="2000" b="0" i="0" u="none" strike="noStrike" cap="none">
              <a:solidFill>
                <a:srgbClr val="25303B"/>
              </a:solidFill>
              <a:latin typeface="Cambria"/>
              <a:ea typeface="Cambria"/>
              <a:cs typeface="Cambria"/>
              <a:sym typeface="Cambria"/>
            </a:endParaRPr>
          </a:p>
          <a:p>
            <a:pPr marL="457200" marR="0" lvl="0" indent="-355600" algn="l" rtl="0">
              <a:lnSpc>
                <a:spcPct val="100000"/>
              </a:lnSpc>
              <a:spcBef>
                <a:spcPts val="1134"/>
              </a:spcBef>
              <a:spcAft>
                <a:spcPts val="0"/>
              </a:spcAft>
              <a:buClr>
                <a:srgbClr val="25303B"/>
              </a:buClr>
              <a:buSzPts val="2000"/>
              <a:buFont typeface="Cambria"/>
              <a:buChar char="➔"/>
            </a:pPr>
            <a:r>
              <a:rPr lang="en-GB" sz="2000" b="0" i="0" u="none" strike="noStrike" cap="none">
                <a:solidFill>
                  <a:srgbClr val="25303B"/>
                </a:solidFill>
                <a:latin typeface="Cambria"/>
                <a:ea typeface="Cambria"/>
                <a:cs typeface="Cambria"/>
                <a:sym typeface="Cambria"/>
              </a:rPr>
              <a:t>ratio/product of correlation </a:t>
            </a:r>
            <a:endParaRPr sz="2000" b="0" i="0" u="none" strike="noStrike" cap="none">
              <a:solidFill>
                <a:srgbClr val="25303B"/>
              </a:solidFill>
              <a:latin typeface="Cambria"/>
              <a:ea typeface="Cambria"/>
              <a:cs typeface="Cambria"/>
              <a:sym typeface="Cambria"/>
            </a:endParaRPr>
          </a:p>
          <a:p>
            <a:pPr marL="45720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25303B"/>
                </a:solidFill>
                <a:latin typeface="Cambria"/>
                <a:ea typeface="Cambria"/>
                <a:cs typeface="Cambria"/>
                <a:sym typeface="Cambria"/>
              </a:rPr>
              <a:t>lengths  important</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96" name="Google Shape;196;g9666d304ac_0_49"/>
          <p:cNvPicPr preferRelativeResize="0"/>
          <p:nvPr/>
        </p:nvPicPr>
        <p:blipFill rotWithShape="1">
          <a:blip r:embed="rId3">
            <a:alphaModFix/>
          </a:blip>
          <a:srcRect/>
          <a:stretch/>
        </p:blipFill>
        <p:spPr>
          <a:xfrm>
            <a:off x="4240800" y="1483200"/>
            <a:ext cx="4903200" cy="3665050"/>
          </a:xfrm>
          <a:prstGeom prst="rect">
            <a:avLst/>
          </a:prstGeom>
          <a:noFill/>
          <a:ln>
            <a:noFill/>
          </a:ln>
        </p:spPr>
      </p:pic>
      <p:sp>
        <p:nvSpPr>
          <p:cNvPr id="197" name="Google Shape;197;g9666d304ac_0_49"/>
          <p:cNvSpPr/>
          <p:nvPr/>
        </p:nvSpPr>
        <p:spPr>
          <a:xfrm>
            <a:off x="36360" y="1447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5303B"/>
                </a:solidFill>
                <a:latin typeface="Cambria"/>
                <a:ea typeface="Cambria"/>
                <a:cs typeface="Cambria"/>
                <a:sym typeface="Cambria"/>
              </a:rPr>
              <a:t>Results: </a:t>
            </a:r>
            <a:r>
              <a:rPr lang="en-GB" sz="3600" b="0" i="0" u="none" strike="noStrike" cap="none">
                <a:solidFill>
                  <a:srgbClr val="25303B"/>
                </a:solidFill>
                <a:latin typeface="Cambria"/>
                <a:ea typeface="Cambria"/>
                <a:cs typeface="Cambria"/>
                <a:sym typeface="Cambria"/>
              </a:rPr>
              <a:t>Example 2D Scan</a:t>
            </a:r>
            <a:endParaRPr sz="3600">
              <a:solidFill>
                <a:srgbClr val="25303B"/>
              </a:solidFill>
              <a:latin typeface="Cambria"/>
              <a:ea typeface="Cambria"/>
              <a:cs typeface="Cambria"/>
              <a:sym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3f76c68f9_0_22"/>
          <p:cNvSpPr/>
          <p:nvPr/>
        </p:nvSpPr>
        <p:spPr>
          <a:xfrm>
            <a:off x="36360" y="1447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25303B"/>
                </a:solidFill>
                <a:latin typeface="Cambria"/>
                <a:ea typeface="Cambria"/>
                <a:cs typeface="Cambria"/>
                <a:sym typeface="Cambria"/>
              </a:rPr>
              <a:t>Results: </a:t>
            </a:r>
            <a:r>
              <a:rPr lang="en-GB" sz="3600" i="0" u="none" strike="noStrike" cap="none" dirty="0">
                <a:solidFill>
                  <a:srgbClr val="25303B"/>
                </a:solidFill>
                <a:latin typeface="Cambria"/>
                <a:ea typeface="Cambria"/>
                <a:cs typeface="Cambria"/>
                <a:sym typeface="Cambria"/>
              </a:rPr>
              <a:t>2D Scans</a:t>
            </a:r>
            <a:endParaRPr sz="3600" b="0" i="0" u="none" strike="noStrike" cap="none" dirty="0">
              <a:solidFill>
                <a:srgbClr val="000000"/>
              </a:solidFill>
              <a:latin typeface="Arial"/>
              <a:ea typeface="Arial"/>
              <a:cs typeface="Arial"/>
              <a:sym typeface="Arial"/>
            </a:endParaRPr>
          </a:p>
        </p:txBody>
      </p:sp>
      <p:sp>
        <p:nvSpPr>
          <p:cNvPr id="224" name="Google Shape;224;g33f76c68f9_0_22"/>
          <p:cNvSpPr/>
          <p:nvPr/>
        </p:nvSpPr>
        <p:spPr>
          <a:xfrm>
            <a:off x="18600" y="810725"/>
            <a:ext cx="9125400" cy="43374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lang="en-GB" sz="2000" dirty="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r>
              <a:rPr lang="en-GB" sz="2000" dirty="0">
                <a:solidFill>
                  <a:srgbClr val="25303B"/>
                </a:solidFill>
                <a:latin typeface="Cambria"/>
                <a:ea typeface="Cambria"/>
                <a:cs typeface="Cambria"/>
                <a:sym typeface="Cambria"/>
              </a:rPr>
              <a:t>It was found that:</a:t>
            </a:r>
            <a:endParaRPr sz="2000" dirty="0">
              <a:solidFill>
                <a:srgbClr val="25303B"/>
              </a:solidFill>
              <a:latin typeface="Cambria"/>
              <a:ea typeface="Cambria"/>
              <a:cs typeface="Cambria"/>
              <a:sym typeface="Cambria"/>
            </a:endParaRPr>
          </a:p>
          <a:p>
            <a:pPr marL="457200" marR="0" lvl="0" indent="-355600" algn="l" rtl="0">
              <a:lnSpc>
                <a:spcPct val="100000"/>
              </a:lnSpc>
              <a:spcBef>
                <a:spcPts val="0"/>
              </a:spcBef>
              <a:spcAft>
                <a:spcPts val="0"/>
              </a:spcAft>
              <a:buClr>
                <a:srgbClr val="25303B"/>
              </a:buClr>
              <a:buSzPts val="2000"/>
              <a:buFont typeface="Cambria"/>
              <a:buChar char="●"/>
            </a:pPr>
            <a:r>
              <a:rPr lang="en-GB" sz="2000" b="0" i="0" u="none" strike="noStrike" cap="none" dirty="0">
                <a:solidFill>
                  <a:srgbClr val="25303B"/>
                </a:solidFill>
                <a:latin typeface="Cambria"/>
                <a:ea typeface="Cambria"/>
                <a:cs typeface="Cambria"/>
                <a:sym typeface="Cambria"/>
              </a:rPr>
              <a:t>Dependence for</a:t>
            </a:r>
            <a:r>
              <a:rPr lang="en-GB" sz="2000" dirty="0">
                <a:solidFill>
                  <a:srgbClr val="25303B"/>
                </a:solidFill>
                <a:latin typeface="Cambria"/>
                <a:ea typeface="Cambria"/>
                <a:cs typeface="Cambria"/>
                <a:sym typeface="Cambria"/>
              </a:rPr>
              <a:t> </a:t>
            </a:r>
            <a:r>
              <a:rPr lang="en-GB" sz="2000" b="0" i="1" u="none" strike="noStrike" cap="none" dirty="0" err="1">
                <a:solidFill>
                  <a:srgbClr val="25303B"/>
                </a:solidFill>
                <a:latin typeface="Cambria"/>
                <a:ea typeface="Cambria"/>
                <a:cs typeface="Cambria"/>
                <a:sym typeface="Cambria"/>
              </a:rPr>
              <a:t>L</a:t>
            </a:r>
            <a:r>
              <a:rPr lang="en-GB" sz="2000" b="0" i="1" u="none" strike="noStrike" cap="none" baseline="-25000" dirty="0" err="1">
                <a:solidFill>
                  <a:srgbClr val="25303B"/>
                </a:solidFill>
                <a:latin typeface="Cambria"/>
                <a:ea typeface="Cambria"/>
                <a:cs typeface="Cambria"/>
                <a:sym typeface="Cambria"/>
              </a:rPr>
              <a:t>perp</a:t>
            </a:r>
            <a:r>
              <a:rPr lang="en-GB" sz="2000" b="0" i="0" u="none" strike="noStrike" cap="none" dirty="0">
                <a:solidFill>
                  <a:srgbClr val="25303B"/>
                </a:solidFill>
                <a:latin typeface="Cambria"/>
                <a:ea typeface="Cambria"/>
                <a:cs typeface="Cambria"/>
                <a:sym typeface="Cambria"/>
              </a:rPr>
              <a:t> and </a:t>
            </a:r>
            <a:r>
              <a:rPr lang="en-GB" sz="2000" b="0" i="1" u="none" strike="noStrike" cap="none" dirty="0" err="1">
                <a:solidFill>
                  <a:srgbClr val="25303B"/>
                </a:solidFill>
                <a:latin typeface="Cambria"/>
                <a:ea typeface="Cambria"/>
                <a:cs typeface="Cambria"/>
                <a:sym typeface="Cambria"/>
              </a:rPr>
              <a:t>L</a:t>
            </a:r>
            <a:r>
              <a:rPr lang="en-GB" sz="2000" b="0" i="1" u="none" strike="noStrike" cap="none" baseline="-25000" dirty="0" err="1">
                <a:solidFill>
                  <a:srgbClr val="25303B"/>
                </a:solidFill>
                <a:latin typeface="Cambria"/>
                <a:ea typeface="Cambria"/>
                <a:cs typeface="Cambria"/>
                <a:sym typeface="Cambria"/>
              </a:rPr>
              <a:t>bin</a:t>
            </a:r>
            <a:r>
              <a:rPr lang="en-GB" sz="2000" b="0" i="1" u="none" strike="noStrike" cap="none" dirty="0">
                <a:solidFill>
                  <a:srgbClr val="25303B"/>
                </a:solidFill>
                <a:latin typeface="Cambria"/>
                <a:ea typeface="Cambria"/>
                <a:cs typeface="Cambria"/>
                <a:sym typeface="Cambria"/>
              </a:rPr>
              <a:t> </a:t>
            </a:r>
            <a:r>
              <a:rPr lang="en-GB" sz="2000" b="0" i="0" u="none" strike="noStrike" cap="none" dirty="0">
                <a:solidFill>
                  <a:srgbClr val="25303B"/>
                </a:solidFill>
                <a:latin typeface="Cambria"/>
                <a:ea typeface="Cambria"/>
                <a:cs typeface="Cambria"/>
                <a:sym typeface="Cambria"/>
              </a:rPr>
              <a:t>is not separable</a:t>
            </a:r>
            <a:endParaRPr sz="2000" dirty="0">
              <a:solidFill>
                <a:srgbClr val="25303B"/>
              </a:solidFill>
              <a:latin typeface="Cambria"/>
              <a:ea typeface="Cambria"/>
              <a:cs typeface="Cambria"/>
              <a:sym typeface="Cambria"/>
            </a:endParaRPr>
          </a:p>
          <a:p>
            <a:pPr marL="457200" marR="0" lvl="0" indent="-355600" algn="l" rtl="0">
              <a:lnSpc>
                <a:spcPct val="100000"/>
              </a:lnSpc>
              <a:spcBef>
                <a:spcPts val="0"/>
              </a:spcBef>
              <a:spcAft>
                <a:spcPts val="0"/>
              </a:spcAft>
              <a:buClr>
                <a:srgbClr val="25303B"/>
              </a:buClr>
              <a:buSzPts val="2000"/>
              <a:buFont typeface="Cambria"/>
              <a:buChar char="●"/>
            </a:pPr>
            <a:r>
              <a:rPr lang="en-GB" sz="2000" dirty="0">
                <a:solidFill>
                  <a:srgbClr val="25303B"/>
                </a:solidFill>
                <a:latin typeface="Cambria"/>
                <a:ea typeface="Cambria"/>
                <a:cs typeface="Cambria"/>
                <a:sym typeface="Cambria"/>
              </a:rPr>
              <a:t>Dependence for </a:t>
            </a:r>
            <a:r>
              <a:rPr lang="en-GB" sz="2000" i="1" dirty="0" err="1">
                <a:solidFill>
                  <a:srgbClr val="25303B"/>
                </a:solidFill>
                <a:latin typeface="Cambria"/>
                <a:ea typeface="Cambria"/>
                <a:cs typeface="Cambria"/>
                <a:sym typeface="Cambria"/>
              </a:rPr>
              <a:t>dn</a:t>
            </a:r>
            <a:r>
              <a:rPr lang="en-GB" sz="2000" i="1" dirty="0">
                <a:solidFill>
                  <a:srgbClr val="25303B"/>
                </a:solidFill>
                <a:latin typeface="Cambria"/>
                <a:ea typeface="Cambria"/>
                <a:cs typeface="Cambria"/>
                <a:sym typeface="Cambria"/>
              </a:rPr>
              <a:t>/n</a:t>
            </a:r>
            <a:r>
              <a:rPr lang="en-GB" sz="2000" i="1" baseline="-25000" dirty="0">
                <a:solidFill>
                  <a:srgbClr val="25303B"/>
                </a:solidFill>
                <a:latin typeface="Cambria"/>
                <a:ea typeface="Cambria"/>
                <a:cs typeface="Cambria"/>
                <a:sym typeface="Cambria"/>
              </a:rPr>
              <a:t>0 </a:t>
            </a:r>
            <a:r>
              <a:rPr lang="en-GB" sz="2000" dirty="0">
                <a:solidFill>
                  <a:srgbClr val="25303B"/>
                </a:solidFill>
                <a:latin typeface="Cambria"/>
                <a:ea typeface="Cambria"/>
                <a:cs typeface="Cambria"/>
                <a:sym typeface="Cambria"/>
              </a:rPr>
              <a:t>and </a:t>
            </a:r>
            <a:r>
              <a:rPr lang="en-GB" sz="2000" i="1" dirty="0">
                <a:solidFill>
                  <a:srgbClr val="25303B"/>
                </a:solidFill>
                <a:latin typeface="Cambria"/>
                <a:ea typeface="Cambria"/>
                <a:cs typeface="Cambria"/>
                <a:sym typeface="Cambria"/>
              </a:rPr>
              <a:t>n</a:t>
            </a:r>
            <a:r>
              <a:rPr lang="en-GB" sz="2000" i="1" baseline="-25000" dirty="0">
                <a:solidFill>
                  <a:srgbClr val="25303B"/>
                </a:solidFill>
                <a:latin typeface="Cambria"/>
                <a:ea typeface="Cambria"/>
                <a:cs typeface="Cambria"/>
                <a:sym typeface="Cambria"/>
              </a:rPr>
              <a:t>0</a:t>
            </a:r>
            <a:r>
              <a:rPr lang="en-GB" sz="2000" i="1" dirty="0">
                <a:solidFill>
                  <a:srgbClr val="25303B"/>
                </a:solidFill>
                <a:latin typeface="Cambria"/>
                <a:ea typeface="Cambria"/>
                <a:cs typeface="Cambria"/>
                <a:sym typeface="Cambria"/>
              </a:rPr>
              <a:t>/</a:t>
            </a:r>
            <a:r>
              <a:rPr lang="en-GB" sz="2000" i="1" dirty="0" err="1">
                <a:solidFill>
                  <a:srgbClr val="25303B"/>
                </a:solidFill>
                <a:latin typeface="Cambria"/>
                <a:ea typeface="Cambria"/>
                <a:cs typeface="Cambria"/>
                <a:sym typeface="Cambria"/>
              </a:rPr>
              <a:t>n</a:t>
            </a:r>
            <a:r>
              <a:rPr lang="en-GB" sz="2000" i="1" baseline="-25000" dirty="0" err="1">
                <a:solidFill>
                  <a:srgbClr val="25303B"/>
                </a:solidFill>
                <a:latin typeface="Cambria"/>
                <a:ea typeface="Cambria"/>
                <a:cs typeface="Cambria"/>
                <a:sym typeface="Cambria"/>
              </a:rPr>
              <a:t>crit</a:t>
            </a:r>
            <a:r>
              <a:rPr lang="en-GB" sz="2000" dirty="0">
                <a:solidFill>
                  <a:srgbClr val="25303B"/>
                </a:solidFill>
                <a:latin typeface="Cambria"/>
                <a:ea typeface="Cambria"/>
                <a:cs typeface="Cambria"/>
                <a:sym typeface="Cambria"/>
              </a:rPr>
              <a:t> is not separable</a:t>
            </a:r>
            <a:endParaRPr sz="2000" dirty="0">
              <a:solidFill>
                <a:srgbClr val="25303B"/>
              </a:solidFill>
              <a:latin typeface="Cambria"/>
              <a:ea typeface="Cambria"/>
              <a:cs typeface="Cambria"/>
              <a:sym typeface="Cambria"/>
            </a:endParaRPr>
          </a:p>
          <a:p>
            <a:pPr marL="457200" marR="0" lvl="0" indent="-355600" algn="l" rtl="0">
              <a:lnSpc>
                <a:spcPct val="100000"/>
              </a:lnSpc>
              <a:spcBef>
                <a:spcPts val="0"/>
              </a:spcBef>
              <a:spcAft>
                <a:spcPts val="0"/>
              </a:spcAft>
              <a:buClr>
                <a:srgbClr val="25303B"/>
              </a:buClr>
              <a:buSzPts val="2000"/>
              <a:buFont typeface="Cambria"/>
              <a:buChar char="●"/>
            </a:pPr>
            <a:r>
              <a:rPr lang="en-GB" sz="2000" dirty="0">
                <a:solidFill>
                  <a:srgbClr val="25303B"/>
                </a:solidFill>
                <a:latin typeface="Cambria"/>
                <a:ea typeface="Cambria"/>
                <a:cs typeface="Cambria"/>
                <a:sym typeface="Cambria"/>
              </a:rPr>
              <a:t>All other dependences are separable</a:t>
            </a: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endParaRPr lang="en-GB" sz="2000" dirty="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r>
              <a:rPr lang="en-GB" sz="2000" dirty="0">
                <a:solidFill>
                  <a:srgbClr val="25303B"/>
                </a:solidFill>
                <a:latin typeface="Cambria"/>
                <a:ea typeface="Cambria"/>
                <a:cs typeface="Cambria"/>
                <a:sym typeface="Cambria"/>
              </a:rPr>
              <a:t>The resulting empirical equation for beam broadening is of the form</a:t>
            </a:r>
            <a:r>
              <a:rPr lang="en-GB" sz="2000" b="0" i="0" u="none" strike="noStrike" cap="none" dirty="0">
                <a:solidFill>
                  <a:srgbClr val="25303B"/>
                </a:solidFill>
                <a:latin typeface="Cambria"/>
                <a:ea typeface="Cambria"/>
                <a:cs typeface="Cambria"/>
                <a:sym typeface="Cambria"/>
              </a:rPr>
              <a:t>:</a:t>
            </a:r>
            <a:endParaRPr sz="2000" dirty="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endParaRPr sz="2000" dirty="0">
              <a:solidFill>
                <a:srgbClr val="25303B"/>
              </a:solidFill>
              <a:latin typeface="Cambria"/>
              <a:ea typeface="Cambria"/>
              <a:cs typeface="Cambria"/>
              <a:sym typeface="Cambria"/>
            </a:endParaRPr>
          </a:p>
          <a:p>
            <a:pPr marL="457200" marR="0" lvl="0" indent="0" algn="l" rtl="0">
              <a:lnSpc>
                <a:spcPct val="100000"/>
              </a:lnSpc>
              <a:spcBef>
                <a:spcPts val="0"/>
              </a:spcBef>
              <a:spcAft>
                <a:spcPts val="0"/>
              </a:spcAft>
              <a:buNone/>
            </a:pP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25303B"/>
              </a:solidFill>
              <a:latin typeface="Cambria"/>
              <a:ea typeface="Cambria"/>
              <a:cs typeface="Cambria"/>
              <a:sym typeface="Cambria"/>
            </a:endParaRPr>
          </a:p>
        </p:txBody>
      </p:sp>
      <p:pic>
        <p:nvPicPr>
          <p:cNvPr id="225" name="Google Shape;225;g33f76c68f9_0_22"/>
          <p:cNvPicPr preferRelativeResize="0"/>
          <p:nvPr/>
        </p:nvPicPr>
        <p:blipFill rotWithShape="1">
          <a:blip r:embed="rId3">
            <a:alphaModFix/>
          </a:blip>
          <a:srcRect r="36172"/>
          <a:stretch/>
        </p:blipFill>
        <p:spPr>
          <a:xfrm>
            <a:off x="36360" y="3438610"/>
            <a:ext cx="8664360" cy="573150"/>
          </a:xfrm>
          <a:prstGeom prst="rect">
            <a:avLst/>
          </a:prstGeom>
          <a:noFill/>
          <a:ln>
            <a:noFill/>
          </a:ln>
        </p:spPr>
      </p:pic>
      <p:pic>
        <p:nvPicPr>
          <p:cNvPr id="5" name="Google Shape;225;g33f76c68f9_0_22">
            <a:extLst>
              <a:ext uri="{FF2B5EF4-FFF2-40B4-BE49-F238E27FC236}">
                <a16:creationId xmlns:a16="http://schemas.microsoft.com/office/drawing/2014/main" id="{05E6F60A-B4A8-D1EC-672F-55FB7A12AAB5}"/>
              </a:ext>
            </a:extLst>
          </p:cNvPr>
          <p:cNvPicPr preferRelativeResize="0"/>
          <p:nvPr/>
        </p:nvPicPr>
        <p:blipFill rotWithShape="1">
          <a:blip r:embed="rId3">
            <a:alphaModFix/>
          </a:blip>
          <a:srcRect l="63851"/>
          <a:stretch/>
        </p:blipFill>
        <p:spPr>
          <a:xfrm>
            <a:off x="766293" y="4088985"/>
            <a:ext cx="4907048" cy="573149"/>
          </a:xfrm>
          <a:prstGeom prst="rect">
            <a:avLst/>
          </a:prstGeom>
          <a:noFill/>
          <a:ln>
            <a:noFill/>
          </a:ln>
        </p:spPr>
      </p:pic>
    </p:spTree>
    <p:extLst>
      <p:ext uri="{BB962C8B-B14F-4D97-AF65-F5344CB8AC3E}">
        <p14:creationId xmlns:p14="http://schemas.microsoft.com/office/powerpoint/2010/main" val="144016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96967908c1_0_17"/>
          <p:cNvSpPr/>
          <p:nvPr/>
        </p:nvSpPr>
        <p:spPr>
          <a:xfrm>
            <a:off x="18600" y="941050"/>
            <a:ext cx="9144000" cy="42072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2000"/>
              <a:buFont typeface="Arial"/>
              <a:buNone/>
            </a:pPr>
            <a:r>
              <a:rPr lang="en-GB" sz="2000" b="0" i="1" u="none" strike="noStrike" cap="none">
                <a:solidFill>
                  <a:srgbClr val="25303B"/>
                </a:solidFill>
                <a:latin typeface="Cambria"/>
                <a:ea typeface="Cambria"/>
                <a:cs typeface="Cambria"/>
                <a:sym typeface="Cambria"/>
              </a:rPr>
              <a:t>Beam waist (W</a:t>
            </a:r>
            <a:r>
              <a:rPr lang="en-GB" sz="2000" b="0" i="1" u="none" strike="noStrike" cap="none" baseline="-25000">
                <a:solidFill>
                  <a:srgbClr val="25303B"/>
                </a:solidFill>
                <a:latin typeface="Cambria"/>
                <a:ea typeface="Cambria"/>
                <a:cs typeface="Cambria"/>
                <a:sym typeface="Cambria"/>
              </a:rPr>
              <a:t>0</a:t>
            </a:r>
            <a:r>
              <a:rPr lang="en-GB" sz="2000" b="0" i="1" u="none" strike="noStrike" cap="none">
                <a:solidFill>
                  <a:srgbClr val="25303B"/>
                </a:solidFill>
                <a:latin typeface="Cambria"/>
                <a:ea typeface="Cambria"/>
                <a:cs typeface="Cambria"/>
                <a:sym typeface="Cambria"/>
              </a:rPr>
              <a:t>/λ</a:t>
            </a:r>
            <a:r>
              <a:rPr lang="en-GB" sz="2000" b="0" i="1" u="none" strike="noStrike" cap="none" baseline="-25000">
                <a:solidFill>
                  <a:srgbClr val="25303B"/>
                </a:solidFill>
                <a:latin typeface="Cambria"/>
                <a:ea typeface="Cambria"/>
                <a:cs typeface="Cambria"/>
                <a:sym typeface="Cambria"/>
              </a:rPr>
              <a:t>0</a:t>
            </a:r>
            <a:r>
              <a:rPr lang="en-GB" sz="2000" b="0" i="1" u="none" strike="noStrike" cap="none">
                <a:solidFill>
                  <a:srgbClr val="25303B"/>
                </a:solidFill>
                <a:latin typeface="Cambria"/>
                <a:ea typeface="Cambria"/>
                <a:cs typeface="Cambria"/>
                <a:sym typeface="Cambria"/>
              </a:rPr>
              <a:t>)</a:t>
            </a:r>
            <a:r>
              <a:rPr lang="en-GB" sz="2000" b="0" i="0" u="none" strike="noStrike" cap="none">
                <a:solidFill>
                  <a:srgbClr val="25303B"/>
                </a:solidFill>
                <a:latin typeface="Cambria"/>
                <a:ea typeface="Cambria"/>
                <a:cs typeface="Cambria"/>
                <a:sym typeface="Cambria"/>
              </a:rPr>
              <a:t> and </a:t>
            </a:r>
            <a:r>
              <a:rPr lang="en-GB" sz="2000" b="0" i="1" u="none" strike="noStrike" cap="none">
                <a:solidFill>
                  <a:srgbClr val="25303B"/>
                </a:solidFill>
                <a:latin typeface="Cambria"/>
                <a:ea typeface="Cambria"/>
                <a:cs typeface="Cambria"/>
                <a:sym typeface="Cambria"/>
              </a:rPr>
              <a:t>Width of Turbulence layer (W</a:t>
            </a:r>
            <a:r>
              <a:rPr lang="en-GB" sz="2000" b="0" i="1" u="none" strike="noStrike" cap="none" baseline="-25000">
                <a:solidFill>
                  <a:srgbClr val="25303B"/>
                </a:solidFill>
                <a:latin typeface="Cambria"/>
                <a:ea typeface="Cambria"/>
                <a:cs typeface="Cambria"/>
                <a:sym typeface="Cambria"/>
              </a:rPr>
              <a:t>turb</a:t>
            </a:r>
            <a:r>
              <a:rPr lang="en-GB" sz="2000" b="0" i="1" u="none" strike="noStrike" cap="none">
                <a:solidFill>
                  <a:srgbClr val="25303B"/>
                </a:solidFill>
                <a:latin typeface="Cambria"/>
                <a:ea typeface="Cambria"/>
                <a:cs typeface="Cambria"/>
                <a:sym typeface="Cambria"/>
              </a:rPr>
              <a:t>/λ</a:t>
            </a:r>
            <a:r>
              <a:rPr lang="en-GB" sz="2000" b="0" i="1" u="none" strike="noStrike" cap="none" baseline="-25000">
                <a:solidFill>
                  <a:srgbClr val="25303B"/>
                </a:solidFill>
                <a:latin typeface="Cambria"/>
                <a:ea typeface="Cambria"/>
                <a:cs typeface="Cambria"/>
                <a:sym typeface="Cambria"/>
              </a:rPr>
              <a:t>0</a:t>
            </a:r>
            <a:r>
              <a:rPr lang="en-GB" sz="2000" b="0" i="1" u="none" strike="noStrike" cap="none">
                <a:solidFill>
                  <a:srgbClr val="25303B"/>
                </a:solidFill>
                <a:latin typeface="Cambria"/>
                <a:ea typeface="Cambria"/>
                <a:cs typeface="Cambria"/>
                <a:sym typeface="Cambria"/>
              </a:rPr>
              <a:t>)</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3" name="Google Shape;203;g96967908c1_0_17"/>
          <p:cNvSpPr/>
          <p:nvPr/>
        </p:nvSpPr>
        <p:spPr>
          <a:xfrm>
            <a:off x="36360" y="1447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5303B"/>
                </a:solidFill>
                <a:latin typeface="Cambria"/>
                <a:ea typeface="Cambria"/>
                <a:cs typeface="Cambria"/>
                <a:sym typeface="Cambria"/>
              </a:rPr>
              <a:t>Results: </a:t>
            </a:r>
            <a:r>
              <a:rPr lang="en-GB" sz="3600" b="0" i="0" u="none" strike="noStrike" cap="none">
                <a:solidFill>
                  <a:srgbClr val="25303B"/>
                </a:solidFill>
                <a:latin typeface="Cambria"/>
                <a:ea typeface="Cambria"/>
                <a:cs typeface="Cambria"/>
                <a:sym typeface="Cambria"/>
              </a:rPr>
              <a:t>Normalized dependence</a:t>
            </a:r>
            <a:endParaRPr sz="3600" b="0" i="0" u="none" strike="noStrike" cap="none">
              <a:solidFill>
                <a:srgbClr val="000000"/>
              </a:solidFill>
              <a:latin typeface="Arial"/>
              <a:ea typeface="Arial"/>
              <a:cs typeface="Arial"/>
              <a:sym typeface="Arial"/>
            </a:endParaRPr>
          </a:p>
        </p:txBody>
      </p:sp>
      <p:pic>
        <p:nvPicPr>
          <p:cNvPr id="204" name="Google Shape;204;g96967908c1_0_17"/>
          <p:cNvPicPr preferRelativeResize="0"/>
          <p:nvPr/>
        </p:nvPicPr>
        <p:blipFill rotWithShape="1">
          <a:blip r:embed="rId3">
            <a:alphaModFix/>
          </a:blip>
          <a:srcRect t="66483"/>
          <a:stretch/>
        </p:blipFill>
        <p:spPr>
          <a:xfrm>
            <a:off x="496875" y="1548975"/>
            <a:ext cx="7589726" cy="3497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9666d304ac_0_40"/>
          <p:cNvSpPr/>
          <p:nvPr/>
        </p:nvSpPr>
        <p:spPr>
          <a:xfrm>
            <a:off x="18600" y="941050"/>
            <a:ext cx="9144000" cy="42072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2000"/>
              <a:buFont typeface="Arial"/>
              <a:buNone/>
            </a:pPr>
            <a:r>
              <a:rPr lang="en-GB" sz="2000" b="0" i="1" u="none" strike="noStrike" cap="none">
                <a:solidFill>
                  <a:srgbClr val="25303B"/>
                </a:solidFill>
                <a:latin typeface="Cambria"/>
                <a:ea typeface="Cambria"/>
                <a:cs typeface="Cambria"/>
                <a:sym typeface="Cambria"/>
              </a:rPr>
              <a:t>Perpendicular (L</a:t>
            </a:r>
            <a:r>
              <a:rPr lang="en-GB" sz="2000" b="0" i="1" u="none" strike="noStrike" cap="none" baseline="-25000">
                <a:solidFill>
                  <a:srgbClr val="25303B"/>
                </a:solidFill>
                <a:latin typeface="Cambria"/>
                <a:ea typeface="Cambria"/>
                <a:cs typeface="Cambria"/>
                <a:sym typeface="Cambria"/>
              </a:rPr>
              <a:t>perp</a:t>
            </a:r>
            <a:r>
              <a:rPr lang="en-GB" sz="2000" b="0" i="1" u="none" strike="noStrike" cap="none">
                <a:solidFill>
                  <a:srgbClr val="25303B"/>
                </a:solidFill>
                <a:latin typeface="Cambria"/>
                <a:ea typeface="Cambria"/>
                <a:cs typeface="Cambria"/>
                <a:sym typeface="Cambria"/>
              </a:rPr>
              <a:t>/λ</a:t>
            </a:r>
            <a:r>
              <a:rPr lang="en-GB" sz="2000" b="0" i="1" u="none" strike="noStrike" cap="none" baseline="-25000">
                <a:solidFill>
                  <a:srgbClr val="25303B"/>
                </a:solidFill>
                <a:latin typeface="Cambria"/>
                <a:ea typeface="Cambria"/>
                <a:cs typeface="Cambria"/>
                <a:sym typeface="Cambria"/>
              </a:rPr>
              <a:t>0</a:t>
            </a:r>
            <a:r>
              <a:rPr lang="en-GB" sz="2000" b="0" i="1" u="none" strike="noStrike" cap="none">
                <a:solidFill>
                  <a:srgbClr val="25303B"/>
                </a:solidFill>
                <a:latin typeface="Cambria"/>
                <a:ea typeface="Cambria"/>
                <a:cs typeface="Cambria"/>
                <a:sym typeface="Cambria"/>
              </a:rPr>
              <a:t>)</a:t>
            </a:r>
            <a:r>
              <a:rPr lang="en-GB" sz="2000" b="0" i="0" u="none" strike="noStrike" cap="none">
                <a:solidFill>
                  <a:srgbClr val="25303B"/>
                </a:solidFill>
                <a:latin typeface="Cambria"/>
                <a:ea typeface="Cambria"/>
                <a:cs typeface="Cambria"/>
                <a:sym typeface="Cambria"/>
              </a:rPr>
              <a:t> and </a:t>
            </a:r>
            <a:r>
              <a:rPr lang="en-GB" sz="2000" b="0" i="1" u="none" strike="noStrike" cap="none">
                <a:solidFill>
                  <a:srgbClr val="25303B"/>
                </a:solidFill>
                <a:latin typeface="Cambria"/>
                <a:ea typeface="Cambria"/>
                <a:cs typeface="Cambria"/>
                <a:sym typeface="Cambria"/>
              </a:rPr>
              <a:t>binormal (L</a:t>
            </a:r>
            <a:r>
              <a:rPr lang="en-GB" sz="2000" b="0" i="1" u="none" strike="noStrike" cap="none" baseline="-25000">
                <a:solidFill>
                  <a:srgbClr val="25303B"/>
                </a:solidFill>
                <a:latin typeface="Cambria"/>
                <a:ea typeface="Cambria"/>
                <a:cs typeface="Cambria"/>
                <a:sym typeface="Cambria"/>
              </a:rPr>
              <a:t>bin</a:t>
            </a:r>
            <a:r>
              <a:rPr lang="en-GB" sz="2000" b="0" i="1" u="none" strike="noStrike" cap="none">
                <a:solidFill>
                  <a:srgbClr val="25303B"/>
                </a:solidFill>
                <a:latin typeface="Cambria"/>
                <a:ea typeface="Cambria"/>
                <a:cs typeface="Cambria"/>
                <a:sym typeface="Cambria"/>
              </a:rPr>
              <a:t>/λ</a:t>
            </a:r>
            <a:r>
              <a:rPr lang="en-GB" sz="2000" b="0" i="1" u="none" strike="noStrike" cap="none" baseline="-25000">
                <a:solidFill>
                  <a:srgbClr val="25303B"/>
                </a:solidFill>
                <a:latin typeface="Cambria"/>
                <a:ea typeface="Cambria"/>
                <a:cs typeface="Cambria"/>
                <a:sym typeface="Cambria"/>
              </a:rPr>
              <a:t>0</a:t>
            </a:r>
            <a:r>
              <a:rPr lang="en-GB" sz="2000" b="0" i="1" u="none" strike="noStrike" cap="none">
                <a:solidFill>
                  <a:srgbClr val="25303B"/>
                </a:solidFill>
                <a:latin typeface="Cambria"/>
                <a:ea typeface="Cambria"/>
                <a:cs typeface="Cambria"/>
                <a:sym typeface="Cambria"/>
              </a:rPr>
              <a:t>) correlation length </a:t>
            </a:r>
            <a:endParaRPr sz="2000" b="0" i="1"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0" name="Google Shape;210;g9666d304ac_0_40"/>
          <p:cNvSpPr/>
          <p:nvPr/>
        </p:nvSpPr>
        <p:spPr>
          <a:xfrm>
            <a:off x="36360" y="1447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5303B"/>
                </a:solidFill>
                <a:latin typeface="Cambria"/>
                <a:ea typeface="Cambria"/>
                <a:cs typeface="Cambria"/>
                <a:sym typeface="Cambria"/>
              </a:rPr>
              <a:t>Results: </a:t>
            </a:r>
            <a:r>
              <a:rPr lang="en-GB" sz="3600" b="0" i="0" u="none" strike="noStrike" cap="none">
                <a:solidFill>
                  <a:srgbClr val="25303B"/>
                </a:solidFill>
                <a:latin typeface="Cambria"/>
                <a:ea typeface="Cambria"/>
                <a:cs typeface="Cambria"/>
                <a:sym typeface="Cambria"/>
              </a:rPr>
              <a:t>Normalized dependence</a:t>
            </a:r>
            <a:endParaRPr sz="3600" b="0" i="0" u="none" strike="noStrike" cap="none">
              <a:solidFill>
                <a:srgbClr val="000000"/>
              </a:solidFill>
              <a:latin typeface="Arial"/>
              <a:ea typeface="Arial"/>
              <a:cs typeface="Arial"/>
              <a:sym typeface="Arial"/>
            </a:endParaRPr>
          </a:p>
        </p:txBody>
      </p:sp>
      <p:pic>
        <p:nvPicPr>
          <p:cNvPr id="211" name="Google Shape;211;g9666d304ac_0_40"/>
          <p:cNvPicPr preferRelativeResize="0"/>
          <p:nvPr/>
        </p:nvPicPr>
        <p:blipFill rotWithShape="1">
          <a:blip r:embed="rId3">
            <a:alphaModFix/>
          </a:blip>
          <a:srcRect b="66273"/>
          <a:stretch/>
        </p:blipFill>
        <p:spPr>
          <a:xfrm>
            <a:off x="1008900" y="1657254"/>
            <a:ext cx="7163400" cy="33219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5f41c82eb0_0_1"/>
          <p:cNvSpPr/>
          <p:nvPr/>
        </p:nvSpPr>
        <p:spPr>
          <a:xfrm>
            <a:off x="36350" y="144725"/>
            <a:ext cx="77001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5303B"/>
                </a:solidFill>
                <a:latin typeface="Cambria"/>
                <a:ea typeface="Cambria"/>
                <a:cs typeface="Cambria"/>
                <a:sym typeface="Cambria"/>
              </a:rPr>
              <a:t>Motivation: </a:t>
            </a:r>
            <a:r>
              <a:rPr lang="en-GB" sz="3600" b="0" i="0" u="none" strike="noStrike" cap="none">
                <a:solidFill>
                  <a:srgbClr val="25303B"/>
                </a:solidFill>
                <a:latin typeface="Cambria"/>
                <a:ea typeface="Cambria"/>
                <a:cs typeface="Cambria"/>
                <a:sym typeface="Cambria"/>
              </a:rPr>
              <a:t>Turbulence Scattering</a:t>
            </a:r>
            <a:endParaRPr sz="3600" b="0" i="0" u="none" strike="noStrike" cap="none">
              <a:solidFill>
                <a:srgbClr val="000000"/>
              </a:solidFill>
              <a:latin typeface="Arial"/>
              <a:ea typeface="Arial"/>
              <a:cs typeface="Arial"/>
              <a:sym typeface="Arial"/>
            </a:endParaRPr>
          </a:p>
        </p:txBody>
      </p:sp>
      <p:sp>
        <p:nvSpPr>
          <p:cNvPr id="69" name="Google Shape;69;g5f41c82eb0_0_1"/>
          <p:cNvSpPr/>
          <p:nvPr/>
        </p:nvSpPr>
        <p:spPr>
          <a:xfrm>
            <a:off x="18600" y="941050"/>
            <a:ext cx="5089800" cy="19914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a:solidFill>
                  <a:srgbClr val="25303B"/>
                </a:solidFill>
                <a:latin typeface="Cambria"/>
                <a:ea typeface="Cambria"/>
                <a:cs typeface="Cambria"/>
                <a:sym typeface="Cambria"/>
              </a:rPr>
              <a:t>Layer of turbulence at plasma edge</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a:solidFill>
                  <a:srgbClr val="25303B"/>
                </a:solidFill>
                <a:latin typeface="Cambria"/>
                <a:ea typeface="Cambria"/>
                <a:cs typeface="Cambria"/>
                <a:sym typeface="Cambria"/>
              </a:rPr>
              <a:t>Density fluctuations on same length scale as microwave wavelength cause scattering</a:t>
            </a:r>
            <a:endParaRPr sz="2000" b="0" i="0" u="none" strike="noStrike" cap="none">
              <a:solidFill>
                <a:srgbClr val="25303B"/>
              </a:solidFill>
              <a:latin typeface="Cambria"/>
              <a:ea typeface="Cambria"/>
              <a:cs typeface="Cambria"/>
              <a:sym typeface="Cambria"/>
            </a:endParaRPr>
          </a:p>
        </p:txBody>
      </p:sp>
      <p:pic>
        <p:nvPicPr>
          <p:cNvPr id="70" name="Google Shape;70;g5f41c82eb0_0_1"/>
          <p:cNvPicPr preferRelativeResize="0"/>
          <p:nvPr/>
        </p:nvPicPr>
        <p:blipFill rotWithShape="1">
          <a:blip r:embed="rId3">
            <a:alphaModFix/>
          </a:blip>
          <a:srcRect l="13014" t="6407" r="20922" b="10265"/>
          <a:stretch/>
        </p:blipFill>
        <p:spPr>
          <a:xfrm rot="10800000">
            <a:off x="6082589" y="1419000"/>
            <a:ext cx="1631788" cy="1908229"/>
          </a:xfrm>
          <a:prstGeom prst="rect">
            <a:avLst/>
          </a:prstGeom>
          <a:noFill/>
          <a:ln>
            <a:noFill/>
          </a:ln>
        </p:spPr>
      </p:pic>
      <p:pic>
        <p:nvPicPr>
          <p:cNvPr id="71" name="Google Shape;71;g5f41c82eb0_0_1"/>
          <p:cNvPicPr preferRelativeResize="0"/>
          <p:nvPr/>
        </p:nvPicPr>
        <p:blipFill rotWithShape="1">
          <a:blip r:embed="rId4">
            <a:alphaModFix/>
          </a:blip>
          <a:srcRect l="11579" t="7919" r="17988" b="10092"/>
          <a:stretch/>
        </p:blipFill>
        <p:spPr>
          <a:xfrm rot="10800000">
            <a:off x="6084269" y="3269804"/>
            <a:ext cx="1628426" cy="1786215"/>
          </a:xfrm>
          <a:prstGeom prst="rect">
            <a:avLst/>
          </a:prstGeom>
          <a:noFill/>
          <a:ln>
            <a:noFill/>
          </a:ln>
        </p:spPr>
      </p:pic>
      <p:sp>
        <p:nvSpPr>
          <p:cNvPr id="72" name="Google Shape;72;g5f41c82eb0_0_1"/>
          <p:cNvSpPr txBox="1"/>
          <p:nvPr/>
        </p:nvSpPr>
        <p:spPr>
          <a:xfrm>
            <a:off x="7647404" y="1941244"/>
            <a:ext cx="1496700" cy="469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rgbClr val="434343"/>
                </a:solidFill>
                <a:latin typeface="Cambria"/>
                <a:ea typeface="Cambria"/>
                <a:cs typeface="Cambria"/>
                <a:sym typeface="Cambria"/>
              </a:rPr>
              <a:t>Turbulent density profile</a:t>
            </a:r>
            <a:endParaRPr sz="1500" b="0" i="0" u="none" strike="noStrike" cap="none">
              <a:solidFill>
                <a:srgbClr val="434343"/>
              </a:solidFill>
              <a:latin typeface="Cambria"/>
              <a:ea typeface="Cambria"/>
              <a:cs typeface="Cambria"/>
              <a:sym typeface="Cambria"/>
            </a:endParaRPr>
          </a:p>
        </p:txBody>
      </p:sp>
      <p:sp>
        <p:nvSpPr>
          <p:cNvPr id="73" name="Google Shape;73;g5f41c82eb0_0_1"/>
          <p:cNvSpPr txBox="1"/>
          <p:nvPr/>
        </p:nvSpPr>
        <p:spPr>
          <a:xfrm>
            <a:off x="7647404" y="3866953"/>
            <a:ext cx="1496700" cy="32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rgbClr val="434343"/>
                </a:solidFill>
                <a:latin typeface="Cambria"/>
                <a:ea typeface="Cambria"/>
                <a:cs typeface="Cambria"/>
                <a:sym typeface="Cambria"/>
              </a:rPr>
              <a:t>Microwave Beam</a:t>
            </a:r>
            <a:endParaRPr sz="1500" b="0" i="0" u="none" strike="noStrike" cap="none">
              <a:solidFill>
                <a:srgbClr val="434343"/>
              </a:solidFill>
              <a:latin typeface="Cambria"/>
              <a:ea typeface="Cambria"/>
              <a:cs typeface="Cambria"/>
              <a:sym typeface="Cambria"/>
            </a:endParaRPr>
          </a:p>
        </p:txBody>
      </p:sp>
      <p:pic>
        <p:nvPicPr>
          <p:cNvPr id="74" name="Google Shape;74;g5f41c82eb0_0_1"/>
          <p:cNvPicPr preferRelativeResize="0"/>
          <p:nvPr/>
        </p:nvPicPr>
        <p:blipFill rotWithShape="1">
          <a:blip r:embed="rId5">
            <a:alphaModFix/>
          </a:blip>
          <a:srcRect/>
          <a:stretch/>
        </p:blipFill>
        <p:spPr>
          <a:xfrm>
            <a:off x="2878050" y="2909685"/>
            <a:ext cx="3217919" cy="2238565"/>
          </a:xfrm>
          <a:prstGeom prst="rect">
            <a:avLst/>
          </a:prstGeom>
          <a:noFill/>
          <a:ln>
            <a:noFill/>
          </a:ln>
        </p:spPr>
      </p:pic>
      <p:sp>
        <p:nvSpPr>
          <p:cNvPr id="75" name="Google Shape;75;g5f41c82eb0_0_1"/>
          <p:cNvSpPr/>
          <p:nvPr/>
        </p:nvSpPr>
        <p:spPr>
          <a:xfrm rot="2950652">
            <a:off x="5593921" y="3484496"/>
            <a:ext cx="160161" cy="193155"/>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6" name="Google Shape;76;g5f41c82eb0_0_1"/>
          <p:cNvCxnSpPr>
            <a:stCxn id="75" idx="1"/>
          </p:cNvCxnSpPr>
          <p:nvPr/>
        </p:nvCxnSpPr>
        <p:spPr>
          <a:xfrm rot="10800000" flipH="1">
            <a:off x="5621652" y="1431274"/>
            <a:ext cx="474600" cy="2089200"/>
          </a:xfrm>
          <a:prstGeom prst="straightConnector1">
            <a:avLst/>
          </a:prstGeom>
          <a:noFill/>
          <a:ln w="19050" cap="flat" cmpd="sng">
            <a:solidFill>
              <a:srgbClr val="000000"/>
            </a:solidFill>
            <a:prstDash val="solid"/>
            <a:round/>
            <a:headEnd type="none" w="sm" len="sm"/>
            <a:tailEnd type="none" w="sm" len="sm"/>
          </a:ln>
        </p:spPr>
      </p:cxnSp>
      <p:cxnSp>
        <p:nvCxnSpPr>
          <p:cNvPr id="77" name="Google Shape;77;g5f41c82eb0_0_1"/>
          <p:cNvCxnSpPr>
            <a:stCxn id="75" idx="3"/>
          </p:cNvCxnSpPr>
          <p:nvPr/>
        </p:nvCxnSpPr>
        <p:spPr>
          <a:xfrm rot="10800000" flipH="1">
            <a:off x="5726352" y="3271474"/>
            <a:ext cx="382500" cy="370200"/>
          </a:xfrm>
          <a:prstGeom prst="straightConnector1">
            <a:avLst/>
          </a:prstGeom>
          <a:noFill/>
          <a:ln w="19050" cap="flat" cmpd="sng">
            <a:solidFill>
              <a:srgbClr val="000000"/>
            </a:solidFill>
            <a:prstDash val="solid"/>
            <a:round/>
            <a:headEnd type="none" w="sm" len="sm"/>
            <a:tailEnd type="none" w="sm" len="sm"/>
          </a:ln>
        </p:spPr>
      </p:cxnSp>
      <p:sp>
        <p:nvSpPr>
          <p:cNvPr id="78" name="Google Shape;78;g5f41c82eb0_0_1"/>
          <p:cNvSpPr/>
          <p:nvPr/>
        </p:nvSpPr>
        <p:spPr>
          <a:xfrm>
            <a:off x="0" y="2753650"/>
            <a:ext cx="3732600" cy="25470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chemeClr val="dk1"/>
              </a:buClr>
              <a:buSzPts val="2000"/>
              <a:buFont typeface="Arial"/>
              <a:buNone/>
            </a:pPr>
            <a:endParaRPr sz="200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chemeClr val="dk1"/>
              </a:buClr>
              <a:buSzPts val="2000"/>
              <a:buFont typeface="Arial"/>
              <a:buNone/>
            </a:pPr>
            <a:r>
              <a:rPr lang="en-GB" sz="2000" b="0" i="0" u="none" strike="noStrike" cap="none">
                <a:solidFill>
                  <a:srgbClr val="25303B"/>
                </a:solidFill>
                <a:latin typeface="Cambria"/>
                <a:ea typeface="Cambria"/>
                <a:cs typeface="Cambria"/>
                <a:sym typeface="Cambria"/>
              </a:rPr>
              <a:t>Beams substantially broadened by edge turbulence </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chemeClr val="dk1"/>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c5b13826ac_0_20"/>
          <p:cNvSpPr/>
          <p:nvPr/>
        </p:nvSpPr>
        <p:spPr>
          <a:xfrm>
            <a:off x="18600" y="941050"/>
            <a:ext cx="9144000" cy="42072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chemeClr val="dk1"/>
              </a:buClr>
              <a:buSzPts val="2000"/>
              <a:buFont typeface="Arial"/>
              <a:buNone/>
            </a:pPr>
            <a:r>
              <a:rPr lang="en-GB" sz="2000" b="0" i="1" u="none" strike="noStrike" cap="none">
                <a:solidFill>
                  <a:srgbClr val="25303B"/>
                </a:solidFill>
                <a:latin typeface="Cambria"/>
                <a:ea typeface="Cambria"/>
                <a:cs typeface="Cambria"/>
                <a:sym typeface="Cambria"/>
              </a:rPr>
              <a:t>Fluctuation Level (dn/n</a:t>
            </a:r>
            <a:r>
              <a:rPr lang="en-GB" sz="2000" b="0" i="1" u="none" strike="noStrike" cap="none" baseline="-25000">
                <a:solidFill>
                  <a:srgbClr val="25303B"/>
                </a:solidFill>
                <a:latin typeface="Cambria"/>
                <a:ea typeface="Cambria"/>
                <a:cs typeface="Cambria"/>
                <a:sym typeface="Cambria"/>
              </a:rPr>
              <a:t>0</a:t>
            </a:r>
            <a:r>
              <a:rPr lang="en-GB" sz="2000" b="0" i="1" u="none" strike="noStrike" cap="none">
                <a:solidFill>
                  <a:srgbClr val="25303B"/>
                </a:solidFill>
                <a:latin typeface="Cambria"/>
                <a:ea typeface="Cambria"/>
                <a:cs typeface="Cambria"/>
                <a:sym typeface="Cambria"/>
              </a:rPr>
              <a:t>)</a:t>
            </a:r>
            <a:r>
              <a:rPr lang="en-GB" sz="2000" b="0" i="0" u="none" strike="noStrike" cap="none">
                <a:solidFill>
                  <a:srgbClr val="25303B"/>
                </a:solidFill>
                <a:latin typeface="Cambria"/>
                <a:ea typeface="Cambria"/>
                <a:cs typeface="Cambria"/>
                <a:sym typeface="Cambria"/>
              </a:rPr>
              <a:t> and </a:t>
            </a:r>
            <a:r>
              <a:rPr lang="en-GB" sz="2000" b="0" i="1" u="none" strike="noStrike" cap="none">
                <a:solidFill>
                  <a:srgbClr val="25303B"/>
                </a:solidFill>
                <a:latin typeface="Cambria"/>
                <a:ea typeface="Cambria"/>
                <a:cs typeface="Cambria"/>
                <a:sym typeface="Cambria"/>
              </a:rPr>
              <a:t>Background Density (n</a:t>
            </a:r>
            <a:r>
              <a:rPr lang="en-GB" sz="2000" b="0" i="1" u="none" strike="noStrike" cap="none" baseline="-25000">
                <a:solidFill>
                  <a:srgbClr val="25303B"/>
                </a:solidFill>
                <a:latin typeface="Cambria"/>
                <a:ea typeface="Cambria"/>
                <a:cs typeface="Cambria"/>
                <a:sym typeface="Cambria"/>
              </a:rPr>
              <a:t>0</a:t>
            </a:r>
            <a:r>
              <a:rPr lang="en-GB" sz="2000" b="0" i="1" u="none" strike="noStrike" cap="none">
                <a:solidFill>
                  <a:srgbClr val="25303B"/>
                </a:solidFill>
                <a:latin typeface="Cambria"/>
                <a:ea typeface="Cambria"/>
                <a:cs typeface="Cambria"/>
                <a:sym typeface="Cambria"/>
              </a:rPr>
              <a:t>/n</a:t>
            </a:r>
            <a:r>
              <a:rPr lang="en-GB" sz="2000" b="0" i="1" u="none" strike="noStrike" cap="none" baseline="-25000">
                <a:solidFill>
                  <a:srgbClr val="25303B"/>
                </a:solidFill>
                <a:latin typeface="Cambria"/>
                <a:ea typeface="Cambria"/>
                <a:cs typeface="Cambria"/>
                <a:sym typeface="Cambria"/>
              </a:rPr>
              <a:t>crit</a:t>
            </a:r>
            <a:r>
              <a:rPr lang="en-GB" sz="2000" b="0" i="1" u="none" strike="noStrike" cap="none">
                <a:solidFill>
                  <a:srgbClr val="25303B"/>
                </a:solidFill>
                <a:latin typeface="Cambria"/>
                <a:ea typeface="Cambria"/>
                <a:cs typeface="Cambria"/>
                <a:sym typeface="Cambria"/>
              </a:rPr>
              <a:t>)</a:t>
            </a:r>
            <a:endParaRPr sz="2000" b="0" i="1"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7" name="Google Shape;217;gc5b13826ac_0_20"/>
          <p:cNvSpPr/>
          <p:nvPr/>
        </p:nvSpPr>
        <p:spPr>
          <a:xfrm>
            <a:off x="36360" y="1447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5303B"/>
                </a:solidFill>
                <a:latin typeface="Cambria"/>
                <a:ea typeface="Cambria"/>
                <a:cs typeface="Cambria"/>
                <a:sym typeface="Cambria"/>
              </a:rPr>
              <a:t>Results: </a:t>
            </a:r>
            <a:r>
              <a:rPr lang="en-GB" sz="3600" b="0" i="0" u="none" strike="noStrike" cap="none">
                <a:solidFill>
                  <a:srgbClr val="25303B"/>
                </a:solidFill>
                <a:latin typeface="Cambria"/>
                <a:ea typeface="Cambria"/>
                <a:cs typeface="Cambria"/>
                <a:sym typeface="Cambria"/>
              </a:rPr>
              <a:t>Normalized dependence</a:t>
            </a:r>
            <a:endParaRPr sz="3600" b="0" i="0" u="none" strike="noStrike" cap="none">
              <a:solidFill>
                <a:srgbClr val="000000"/>
              </a:solidFill>
              <a:latin typeface="Arial"/>
              <a:ea typeface="Arial"/>
              <a:cs typeface="Arial"/>
              <a:sym typeface="Arial"/>
            </a:endParaRPr>
          </a:p>
        </p:txBody>
      </p:sp>
      <p:pic>
        <p:nvPicPr>
          <p:cNvPr id="218" name="Google Shape;218;gc5b13826ac_0_20"/>
          <p:cNvPicPr preferRelativeResize="0"/>
          <p:nvPr/>
        </p:nvPicPr>
        <p:blipFill rotWithShape="1">
          <a:blip r:embed="rId3">
            <a:alphaModFix/>
          </a:blip>
          <a:srcRect l="3586" t="33727" b="33514"/>
          <a:stretch/>
        </p:blipFill>
        <p:spPr>
          <a:xfrm>
            <a:off x="1481225" y="1893092"/>
            <a:ext cx="6658076" cy="31104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3f76c68f9_0_22"/>
          <p:cNvSpPr/>
          <p:nvPr/>
        </p:nvSpPr>
        <p:spPr>
          <a:xfrm>
            <a:off x="36360" y="1447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5303B"/>
                </a:solidFill>
                <a:latin typeface="Cambria"/>
                <a:ea typeface="Cambria"/>
                <a:cs typeface="Cambria"/>
                <a:sym typeface="Cambria"/>
              </a:rPr>
              <a:t>Summary</a:t>
            </a:r>
            <a:endParaRPr sz="3600" b="0" i="0" u="none" strike="noStrike" cap="none">
              <a:solidFill>
                <a:srgbClr val="000000"/>
              </a:solidFill>
              <a:latin typeface="Arial"/>
              <a:ea typeface="Arial"/>
              <a:cs typeface="Arial"/>
              <a:sym typeface="Arial"/>
            </a:endParaRPr>
          </a:p>
        </p:txBody>
      </p:sp>
      <p:sp>
        <p:nvSpPr>
          <p:cNvPr id="224" name="Google Shape;224;g33f76c68f9_0_22"/>
          <p:cNvSpPr/>
          <p:nvPr/>
        </p:nvSpPr>
        <p:spPr>
          <a:xfrm>
            <a:off x="18600" y="810725"/>
            <a:ext cx="9125400" cy="43374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a:solidFill>
                  <a:srgbClr val="25303B"/>
                </a:solidFill>
                <a:latin typeface="Cambria"/>
                <a:ea typeface="Cambria"/>
                <a:cs typeface="Cambria"/>
                <a:sym typeface="Cambria"/>
              </a:rPr>
              <a:t>Series of 2D Parameter scans carried out to determine separability of the dependence of beam broadening on different plasma and beam parameters</a:t>
            </a:r>
            <a:endParaRPr sz="200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endParaRPr sz="200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r>
              <a:rPr lang="en-GB" sz="2000">
                <a:solidFill>
                  <a:srgbClr val="25303B"/>
                </a:solidFill>
                <a:latin typeface="Cambria"/>
                <a:ea typeface="Cambria"/>
                <a:cs typeface="Cambria"/>
                <a:sym typeface="Cambria"/>
              </a:rPr>
              <a:t>It was found that:</a:t>
            </a:r>
            <a:endParaRPr sz="2000">
              <a:solidFill>
                <a:srgbClr val="25303B"/>
              </a:solidFill>
              <a:latin typeface="Cambria"/>
              <a:ea typeface="Cambria"/>
              <a:cs typeface="Cambria"/>
              <a:sym typeface="Cambria"/>
            </a:endParaRPr>
          </a:p>
          <a:p>
            <a:pPr marL="457200" marR="0" lvl="0" indent="-355600" algn="l" rtl="0">
              <a:lnSpc>
                <a:spcPct val="100000"/>
              </a:lnSpc>
              <a:spcBef>
                <a:spcPts val="0"/>
              </a:spcBef>
              <a:spcAft>
                <a:spcPts val="0"/>
              </a:spcAft>
              <a:buClr>
                <a:srgbClr val="25303B"/>
              </a:buClr>
              <a:buSzPts val="2000"/>
              <a:buFont typeface="Cambria"/>
              <a:buChar char="●"/>
            </a:pPr>
            <a:r>
              <a:rPr lang="en-GB" sz="2000" b="0" i="0" u="none" strike="noStrike" cap="none">
                <a:solidFill>
                  <a:srgbClr val="25303B"/>
                </a:solidFill>
                <a:latin typeface="Cambria"/>
                <a:ea typeface="Cambria"/>
                <a:cs typeface="Cambria"/>
                <a:sym typeface="Cambria"/>
              </a:rPr>
              <a:t>Dependence for</a:t>
            </a:r>
            <a:r>
              <a:rPr lang="en-GB" sz="2000">
                <a:solidFill>
                  <a:srgbClr val="25303B"/>
                </a:solidFill>
                <a:latin typeface="Cambria"/>
                <a:ea typeface="Cambria"/>
                <a:cs typeface="Cambria"/>
                <a:sym typeface="Cambria"/>
              </a:rPr>
              <a:t> </a:t>
            </a:r>
            <a:r>
              <a:rPr lang="en-GB" sz="2000" b="0" i="1" u="none" strike="noStrike" cap="none">
                <a:solidFill>
                  <a:srgbClr val="25303B"/>
                </a:solidFill>
                <a:latin typeface="Cambria"/>
                <a:ea typeface="Cambria"/>
                <a:cs typeface="Cambria"/>
                <a:sym typeface="Cambria"/>
              </a:rPr>
              <a:t>L</a:t>
            </a:r>
            <a:r>
              <a:rPr lang="en-GB" sz="2000" b="0" i="1" u="none" strike="noStrike" cap="none" baseline="-25000">
                <a:solidFill>
                  <a:srgbClr val="25303B"/>
                </a:solidFill>
                <a:latin typeface="Cambria"/>
                <a:ea typeface="Cambria"/>
                <a:cs typeface="Cambria"/>
                <a:sym typeface="Cambria"/>
              </a:rPr>
              <a:t>perp</a:t>
            </a:r>
            <a:r>
              <a:rPr lang="en-GB" sz="2000" b="0" i="0" u="none" strike="noStrike" cap="none">
                <a:solidFill>
                  <a:srgbClr val="25303B"/>
                </a:solidFill>
                <a:latin typeface="Cambria"/>
                <a:ea typeface="Cambria"/>
                <a:cs typeface="Cambria"/>
                <a:sym typeface="Cambria"/>
              </a:rPr>
              <a:t> and </a:t>
            </a:r>
            <a:r>
              <a:rPr lang="en-GB" sz="2000" b="0" i="1" u="none" strike="noStrike" cap="none">
                <a:solidFill>
                  <a:srgbClr val="25303B"/>
                </a:solidFill>
                <a:latin typeface="Cambria"/>
                <a:ea typeface="Cambria"/>
                <a:cs typeface="Cambria"/>
                <a:sym typeface="Cambria"/>
              </a:rPr>
              <a:t>L</a:t>
            </a:r>
            <a:r>
              <a:rPr lang="en-GB" sz="2000" b="0" i="1" u="none" strike="noStrike" cap="none" baseline="-25000">
                <a:solidFill>
                  <a:srgbClr val="25303B"/>
                </a:solidFill>
                <a:latin typeface="Cambria"/>
                <a:ea typeface="Cambria"/>
                <a:cs typeface="Cambria"/>
                <a:sym typeface="Cambria"/>
              </a:rPr>
              <a:t>bin</a:t>
            </a:r>
            <a:r>
              <a:rPr lang="en-GB" sz="2000" b="0" i="1" u="none" strike="noStrike" cap="none">
                <a:solidFill>
                  <a:srgbClr val="25303B"/>
                </a:solidFill>
                <a:latin typeface="Cambria"/>
                <a:ea typeface="Cambria"/>
                <a:cs typeface="Cambria"/>
                <a:sym typeface="Cambria"/>
              </a:rPr>
              <a:t> </a:t>
            </a:r>
            <a:r>
              <a:rPr lang="en-GB" sz="2000" b="0" i="0" u="none" strike="noStrike" cap="none">
                <a:solidFill>
                  <a:srgbClr val="25303B"/>
                </a:solidFill>
                <a:latin typeface="Cambria"/>
                <a:ea typeface="Cambria"/>
                <a:cs typeface="Cambria"/>
                <a:sym typeface="Cambria"/>
              </a:rPr>
              <a:t>is not separable</a:t>
            </a:r>
            <a:endParaRPr sz="2000">
              <a:solidFill>
                <a:srgbClr val="25303B"/>
              </a:solidFill>
              <a:latin typeface="Cambria"/>
              <a:ea typeface="Cambria"/>
              <a:cs typeface="Cambria"/>
              <a:sym typeface="Cambria"/>
            </a:endParaRPr>
          </a:p>
          <a:p>
            <a:pPr marL="457200" marR="0" lvl="0" indent="-355600" algn="l" rtl="0">
              <a:lnSpc>
                <a:spcPct val="100000"/>
              </a:lnSpc>
              <a:spcBef>
                <a:spcPts val="0"/>
              </a:spcBef>
              <a:spcAft>
                <a:spcPts val="0"/>
              </a:spcAft>
              <a:buClr>
                <a:srgbClr val="25303B"/>
              </a:buClr>
              <a:buSzPts val="2000"/>
              <a:buFont typeface="Cambria"/>
              <a:buChar char="●"/>
            </a:pPr>
            <a:r>
              <a:rPr lang="en-GB" sz="2000">
                <a:solidFill>
                  <a:srgbClr val="25303B"/>
                </a:solidFill>
                <a:latin typeface="Cambria"/>
                <a:ea typeface="Cambria"/>
                <a:cs typeface="Cambria"/>
                <a:sym typeface="Cambria"/>
              </a:rPr>
              <a:t>Dependence for </a:t>
            </a:r>
            <a:r>
              <a:rPr lang="en-GB" sz="2000" i="1">
                <a:solidFill>
                  <a:srgbClr val="25303B"/>
                </a:solidFill>
                <a:latin typeface="Cambria"/>
                <a:ea typeface="Cambria"/>
                <a:cs typeface="Cambria"/>
                <a:sym typeface="Cambria"/>
              </a:rPr>
              <a:t>dn/n</a:t>
            </a:r>
            <a:r>
              <a:rPr lang="en-GB" sz="2000" i="1" baseline="-25000">
                <a:solidFill>
                  <a:srgbClr val="25303B"/>
                </a:solidFill>
                <a:latin typeface="Cambria"/>
                <a:ea typeface="Cambria"/>
                <a:cs typeface="Cambria"/>
                <a:sym typeface="Cambria"/>
              </a:rPr>
              <a:t>0 </a:t>
            </a:r>
            <a:r>
              <a:rPr lang="en-GB" sz="2000">
                <a:solidFill>
                  <a:srgbClr val="25303B"/>
                </a:solidFill>
                <a:latin typeface="Cambria"/>
                <a:ea typeface="Cambria"/>
                <a:cs typeface="Cambria"/>
                <a:sym typeface="Cambria"/>
              </a:rPr>
              <a:t>and </a:t>
            </a:r>
            <a:r>
              <a:rPr lang="en-GB" sz="2000" i="1">
                <a:solidFill>
                  <a:srgbClr val="25303B"/>
                </a:solidFill>
                <a:latin typeface="Cambria"/>
                <a:ea typeface="Cambria"/>
                <a:cs typeface="Cambria"/>
                <a:sym typeface="Cambria"/>
              </a:rPr>
              <a:t>n</a:t>
            </a:r>
            <a:r>
              <a:rPr lang="en-GB" sz="2000" i="1" baseline="-25000">
                <a:solidFill>
                  <a:srgbClr val="25303B"/>
                </a:solidFill>
                <a:latin typeface="Cambria"/>
                <a:ea typeface="Cambria"/>
                <a:cs typeface="Cambria"/>
                <a:sym typeface="Cambria"/>
              </a:rPr>
              <a:t>0</a:t>
            </a:r>
            <a:r>
              <a:rPr lang="en-GB" sz="2000" i="1">
                <a:solidFill>
                  <a:srgbClr val="25303B"/>
                </a:solidFill>
                <a:latin typeface="Cambria"/>
                <a:ea typeface="Cambria"/>
                <a:cs typeface="Cambria"/>
                <a:sym typeface="Cambria"/>
              </a:rPr>
              <a:t>/n</a:t>
            </a:r>
            <a:r>
              <a:rPr lang="en-GB" sz="2000" i="1" baseline="-25000">
                <a:solidFill>
                  <a:srgbClr val="25303B"/>
                </a:solidFill>
                <a:latin typeface="Cambria"/>
                <a:ea typeface="Cambria"/>
                <a:cs typeface="Cambria"/>
                <a:sym typeface="Cambria"/>
              </a:rPr>
              <a:t>crit</a:t>
            </a:r>
            <a:r>
              <a:rPr lang="en-GB" sz="2000">
                <a:solidFill>
                  <a:srgbClr val="25303B"/>
                </a:solidFill>
                <a:latin typeface="Cambria"/>
                <a:ea typeface="Cambria"/>
                <a:cs typeface="Cambria"/>
                <a:sym typeface="Cambria"/>
              </a:rPr>
              <a:t> is not separable</a:t>
            </a:r>
            <a:endParaRPr sz="2000">
              <a:solidFill>
                <a:srgbClr val="25303B"/>
              </a:solidFill>
              <a:latin typeface="Cambria"/>
              <a:ea typeface="Cambria"/>
              <a:cs typeface="Cambria"/>
              <a:sym typeface="Cambria"/>
            </a:endParaRPr>
          </a:p>
          <a:p>
            <a:pPr marL="457200" marR="0" lvl="0" indent="-355600" algn="l" rtl="0">
              <a:lnSpc>
                <a:spcPct val="100000"/>
              </a:lnSpc>
              <a:spcBef>
                <a:spcPts val="0"/>
              </a:spcBef>
              <a:spcAft>
                <a:spcPts val="0"/>
              </a:spcAft>
              <a:buClr>
                <a:srgbClr val="25303B"/>
              </a:buClr>
              <a:buSzPts val="2000"/>
              <a:buFont typeface="Cambria"/>
              <a:buChar char="●"/>
            </a:pPr>
            <a:r>
              <a:rPr lang="en-GB" sz="2000">
                <a:solidFill>
                  <a:srgbClr val="25303B"/>
                </a:solidFill>
                <a:latin typeface="Cambria"/>
                <a:ea typeface="Cambria"/>
                <a:cs typeface="Cambria"/>
                <a:sym typeface="Cambria"/>
              </a:rPr>
              <a:t>All other dependences are separable</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r>
              <a:rPr lang="en-GB" sz="2000">
                <a:solidFill>
                  <a:srgbClr val="25303B"/>
                </a:solidFill>
                <a:latin typeface="Cambria"/>
                <a:ea typeface="Cambria"/>
                <a:cs typeface="Cambria"/>
                <a:sym typeface="Cambria"/>
              </a:rPr>
              <a:t>The resulting empirical equation for beam broadening is of the form</a:t>
            </a:r>
            <a:r>
              <a:rPr lang="en-GB" sz="2000" b="0" i="0" u="none" strike="noStrike" cap="none">
                <a:solidFill>
                  <a:srgbClr val="25303B"/>
                </a:solidFill>
                <a:latin typeface="Cambria"/>
                <a:ea typeface="Cambria"/>
                <a:cs typeface="Cambria"/>
                <a:sym typeface="Cambria"/>
              </a:rPr>
              <a:t>:</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endParaRPr sz="200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endParaRPr sz="200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r>
              <a:rPr lang="en-GB" sz="2000">
                <a:solidFill>
                  <a:srgbClr val="25303B"/>
                </a:solidFill>
                <a:latin typeface="Cambria"/>
                <a:ea typeface="Cambria"/>
                <a:cs typeface="Cambria"/>
                <a:sym typeface="Cambria"/>
              </a:rPr>
              <a:t>This can then be used to predict microwave beam broadening based on plasma and beam parameters.</a:t>
            </a:r>
            <a:endParaRPr sz="2000">
              <a:solidFill>
                <a:srgbClr val="25303B"/>
              </a:solidFill>
              <a:latin typeface="Cambria"/>
              <a:ea typeface="Cambria"/>
              <a:cs typeface="Cambria"/>
              <a:sym typeface="Cambria"/>
            </a:endParaRPr>
          </a:p>
          <a:p>
            <a:pPr marL="457200" marR="0" lvl="0" indent="0" algn="l" rtl="0">
              <a:lnSpc>
                <a:spcPct val="100000"/>
              </a:lnSpc>
              <a:spcBef>
                <a:spcPts val="0"/>
              </a:spcBef>
              <a:spcAft>
                <a:spcPts val="0"/>
              </a:spcAft>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p:txBody>
      </p:sp>
      <p:pic>
        <p:nvPicPr>
          <p:cNvPr id="225" name="Google Shape;225;g33f76c68f9_0_22"/>
          <p:cNvPicPr preferRelativeResize="0"/>
          <p:nvPr/>
        </p:nvPicPr>
        <p:blipFill>
          <a:blip r:embed="rId3">
            <a:alphaModFix/>
          </a:blip>
          <a:stretch>
            <a:fillRect/>
          </a:stretch>
        </p:blipFill>
        <p:spPr>
          <a:xfrm>
            <a:off x="0" y="3702635"/>
            <a:ext cx="9144000" cy="3860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330fe8c8bc_0_6"/>
          <p:cNvSpPr/>
          <p:nvPr/>
        </p:nvSpPr>
        <p:spPr>
          <a:xfrm>
            <a:off x="36360" y="1447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25303B"/>
                </a:solidFill>
                <a:latin typeface="Cambria"/>
                <a:ea typeface="Cambria"/>
                <a:sym typeface="Cambria"/>
              </a:rPr>
              <a:t>Thanks for your attention</a:t>
            </a:r>
            <a:endParaRPr sz="3600" b="0" i="0" u="none" strike="noStrike" cap="none" dirty="0">
              <a:solidFill>
                <a:srgbClr val="000000"/>
              </a:solidFill>
              <a:latin typeface="Arial"/>
              <a:ea typeface="Arial"/>
              <a:cs typeface="Arial"/>
              <a:sym typeface="Arial"/>
            </a:endParaRPr>
          </a:p>
        </p:txBody>
      </p:sp>
      <p:sp>
        <p:nvSpPr>
          <p:cNvPr id="239" name="Google Shape;239;g1330fe8c8bc_0_6"/>
          <p:cNvSpPr/>
          <p:nvPr/>
        </p:nvSpPr>
        <p:spPr>
          <a:xfrm>
            <a:off x="18600" y="810725"/>
            <a:ext cx="9125400" cy="43374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a:solidFill>
                <a:srgbClr val="25303B"/>
              </a:solidFill>
              <a:latin typeface="Cambria"/>
              <a:ea typeface="Cambria"/>
              <a:cs typeface="Cambria"/>
              <a:sym typeface="Cambria"/>
            </a:endParaRPr>
          </a:p>
          <a:p>
            <a:pPr marL="457200" marR="0" lvl="0" indent="0" algn="l" rtl="0">
              <a:lnSpc>
                <a:spcPct val="100000"/>
              </a:lnSpc>
              <a:spcBef>
                <a:spcPts val="0"/>
              </a:spcBef>
              <a:spcAft>
                <a:spcPts val="0"/>
              </a:spcAft>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p:txBody>
      </p:sp>
      <p:pic>
        <p:nvPicPr>
          <p:cNvPr id="240" name="Google Shape;240;g1330fe8c8bc_0_6"/>
          <p:cNvPicPr preferRelativeResize="0"/>
          <p:nvPr/>
        </p:nvPicPr>
        <p:blipFill rotWithShape="1">
          <a:blip r:embed="rId3">
            <a:alphaModFix/>
          </a:blip>
          <a:srcRect r="36338" b="-10"/>
          <a:stretch/>
        </p:blipFill>
        <p:spPr>
          <a:xfrm>
            <a:off x="152400" y="4007425"/>
            <a:ext cx="5821326" cy="386100"/>
          </a:xfrm>
          <a:prstGeom prst="rect">
            <a:avLst/>
          </a:prstGeom>
          <a:noFill/>
          <a:ln>
            <a:noFill/>
          </a:ln>
        </p:spPr>
      </p:pic>
      <p:pic>
        <p:nvPicPr>
          <p:cNvPr id="241" name="Google Shape;241;g1330fe8c8bc_0_6" descr="1.50 &#10;1.25 &#10;1.00 &#10;α75 &#10;0.50 &#10;1&gt;25 &#10;0.00 &#10;1.0 &#10;Φ 0.8 &#10;0.6 &#10;0.4 &#10;1.8 &#10;1.6 &#10;1.2 &#10;1.0 &#10;—φ— &#10;— &#10;67.40± 1.60 &#10;θ = 79.90 3.40 &#10;—0.4 —0.3 —0,2 —0.1 0.0 &#10;1.6 &#10;1.4 &#10;1.2 &#10;1.0 &#10;0.8 &#10;3.0 &#10;2.5 &#10;2.0 &#10;1.5 &#10;1.0 &#10;0.5 &#10;0.0 &#10;1.2 &#10;1.0 &#10;0.8 &#10;0.6 &#10;0.4 &#10;0.2 &#10;15 &#10;20 &#10;25 &#10;ιο &#10;0.2 &#10;03 &#10;0.4 &#10;05 &#10;20 &#10;Wturb/•n Ο "/>
          <p:cNvPicPr preferRelativeResize="0"/>
          <p:nvPr/>
        </p:nvPicPr>
        <p:blipFill>
          <a:blip r:embed="rId4">
            <a:alphaModFix/>
          </a:blip>
          <a:stretch>
            <a:fillRect/>
          </a:stretch>
        </p:blipFill>
        <p:spPr>
          <a:xfrm>
            <a:off x="6076400" y="930850"/>
            <a:ext cx="3067600" cy="4215025"/>
          </a:xfrm>
          <a:prstGeom prst="rect">
            <a:avLst/>
          </a:prstGeom>
          <a:noFill/>
          <a:ln>
            <a:noFill/>
          </a:ln>
        </p:spPr>
      </p:pic>
      <p:pic>
        <p:nvPicPr>
          <p:cNvPr id="242" name="Google Shape;242;g1330fe8c8bc_0_6"/>
          <p:cNvPicPr preferRelativeResize="0"/>
          <p:nvPr/>
        </p:nvPicPr>
        <p:blipFill rotWithShape="1">
          <a:blip r:embed="rId5">
            <a:alphaModFix/>
          </a:blip>
          <a:srcRect l="5401" r="7619" b="3222"/>
          <a:stretch/>
        </p:blipFill>
        <p:spPr>
          <a:xfrm>
            <a:off x="3066225" y="1039349"/>
            <a:ext cx="3001525" cy="2504476"/>
          </a:xfrm>
          <a:prstGeom prst="rect">
            <a:avLst/>
          </a:prstGeom>
          <a:noFill/>
          <a:ln>
            <a:noFill/>
          </a:ln>
        </p:spPr>
      </p:pic>
      <p:pic>
        <p:nvPicPr>
          <p:cNvPr id="243" name="Google Shape;243;g1330fe8c8bc_0_6"/>
          <p:cNvPicPr preferRelativeResize="0"/>
          <p:nvPr/>
        </p:nvPicPr>
        <p:blipFill rotWithShape="1">
          <a:blip r:embed="rId6">
            <a:alphaModFix/>
          </a:blip>
          <a:srcRect l="5083" r="5893" b="2400"/>
          <a:stretch/>
        </p:blipFill>
        <p:spPr>
          <a:xfrm>
            <a:off x="0" y="1058475"/>
            <a:ext cx="3067600" cy="2522330"/>
          </a:xfrm>
          <a:prstGeom prst="rect">
            <a:avLst/>
          </a:prstGeom>
          <a:noFill/>
          <a:ln>
            <a:noFill/>
          </a:ln>
        </p:spPr>
      </p:pic>
      <p:pic>
        <p:nvPicPr>
          <p:cNvPr id="244" name="Google Shape;244;g1330fe8c8bc_0_6"/>
          <p:cNvPicPr preferRelativeResize="0"/>
          <p:nvPr/>
        </p:nvPicPr>
        <p:blipFill rotWithShape="1">
          <a:blip r:embed="rId3">
            <a:alphaModFix/>
          </a:blip>
          <a:srcRect l="63640" b="-10"/>
          <a:stretch/>
        </p:blipFill>
        <p:spPr>
          <a:xfrm>
            <a:off x="632149" y="4393525"/>
            <a:ext cx="3324825" cy="386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c5b13826ac_0_0"/>
          <p:cNvSpPr/>
          <p:nvPr/>
        </p:nvSpPr>
        <p:spPr>
          <a:xfrm>
            <a:off x="-25" y="1034425"/>
            <a:ext cx="9144000" cy="18693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5303B"/>
                </a:solidFill>
                <a:latin typeface="Cambria"/>
                <a:ea typeface="Cambria"/>
                <a:cs typeface="Cambria"/>
                <a:sym typeface="Cambria"/>
              </a:rPr>
              <a:t>Additional Slides</a:t>
            </a:r>
            <a:endParaRPr sz="4000" b="0" i="0" u="none" strike="noStrike" cap="none">
              <a:solidFill>
                <a:srgbClr val="000000"/>
              </a:solidFill>
              <a:latin typeface="Arial"/>
              <a:ea typeface="Arial"/>
              <a:cs typeface="Arial"/>
              <a:sym typeface="Arial"/>
            </a:endParaRPr>
          </a:p>
        </p:txBody>
      </p:sp>
      <p:sp>
        <p:nvSpPr>
          <p:cNvPr id="250" name="Google Shape;250;gc5b13826ac_0_0"/>
          <p:cNvSpPr/>
          <p:nvPr/>
        </p:nvSpPr>
        <p:spPr>
          <a:xfrm>
            <a:off x="452600" y="3119400"/>
            <a:ext cx="7456800" cy="13686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500" b="1" i="1" u="none" strike="noStrike" cap="none">
              <a:solidFill>
                <a:srgbClr val="25303B"/>
              </a:solidFill>
              <a:latin typeface="Cambria"/>
              <a:ea typeface="Cambria"/>
              <a:cs typeface="Cambria"/>
              <a:sym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3f76c68f9_0_22"/>
          <p:cNvSpPr/>
          <p:nvPr/>
        </p:nvSpPr>
        <p:spPr>
          <a:xfrm>
            <a:off x="36360" y="1447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dirty="0">
                <a:solidFill>
                  <a:srgbClr val="25303B"/>
                </a:solidFill>
                <a:latin typeface="Cambria"/>
                <a:ea typeface="Cambria"/>
                <a:cs typeface="Cambria"/>
                <a:sym typeface="Cambria"/>
              </a:rPr>
              <a:t>Method: </a:t>
            </a:r>
            <a:r>
              <a:rPr lang="en-GB" sz="3600" i="0" u="none" strike="noStrike" cap="none" dirty="0">
                <a:solidFill>
                  <a:srgbClr val="25303B"/>
                </a:solidFill>
                <a:latin typeface="Cambria"/>
                <a:ea typeface="Cambria"/>
                <a:cs typeface="Cambria"/>
                <a:sym typeface="Cambria"/>
              </a:rPr>
              <a:t>Turbulence Generation</a:t>
            </a:r>
            <a:endParaRPr sz="3600" i="0" u="none" strike="noStrike" cap="none" dirty="0">
              <a:solidFill>
                <a:srgbClr val="000000"/>
              </a:solidFill>
              <a:latin typeface="Arial"/>
              <a:ea typeface="Arial"/>
              <a:cs typeface="Arial"/>
              <a:sym typeface="Arial"/>
            </a:endParaRPr>
          </a:p>
        </p:txBody>
      </p:sp>
      <p:sp>
        <p:nvSpPr>
          <p:cNvPr id="224" name="Google Shape;224;g33f76c68f9_0_22"/>
          <p:cNvSpPr/>
          <p:nvPr/>
        </p:nvSpPr>
        <p:spPr>
          <a:xfrm>
            <a:off x="18600" y="810725"/>
            <a:ext cx="9125400" cy="43374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dirty="0">
                <a:solidFill>
                  <a:srgbClr val="25303B"/>
                </a:solidFill>
                <a:latin typeface="Cambria"/>
                <a:ea typeface="Cambria"/>
                <a:cs typeface="Cambria"/>
                <a:sym typeface="Cambria"/>
              </a:rPr>
              <a:t>The density fluctuations are generated using a truncated sum of Fourier-like modes</a:t>
            </a:r>
          </a:p>
          <a:p>
            <a:pPr marL="0" marR="0" lvl="0" indent="0" algn="l" rtl="0">
              <a:lnSpc>
                <a:spcPct val="100000"/>
              </a:lnSpc>
              <a:spcBef>
                <a:spcPts val="0"/>
              </a:spcBef>
              <a:spcAft>
                <a:spcPts val="0"/>
              </a:spcAft>
              <a:buClr>
                <a:srgbClr val="000000"/>
              </a:buClr>
              <a:buSzPts val="2000"/>
              <a:buFont typeface="Arial"/>
              <a:buNone/>
            </a:pPr>
            <a:endParaRPr lang="en-GB" sz="2000" dirty="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endParaRPr lang="en-GB" sz="2000" dirty="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r>
              <a:rPr lang="en-GB" sz="2000" dirty="0">
                <a:solidFill>
                  <a:srgbClr val="25303B"/>
                </a:solidFill>
                <a:latin typeface="Cambria"/>
                <a:ea typeface="Cambria"/>
                <a:cs typeface="Cambria"/>
                <a:sym typeface="Cambria"/>
              </a:rPr>
              <a:t>The random phases are uniformly distributed between 0 and 2π</a:t>
            </a:r>
          </a:p>
          <a:p>
            <a:pPr marL="0" marR="0" lvl="0" indent="0" algn="l" rtl="0">
              <a:lnSpc>
                <a:spcPct val="100000"/>
              </a:lnSpc>
              <a:spcBef>
                <a:spcPts val="0"/>
              </a:spcBef>
              <a:spcAft>
                <a:spcPts val="0"/>
              </a:spcAft>
              <a:buClr>
                <a:srgbClr val="000000"/>
              </a:buClr>
              <a:buSzPts val="2000"/>
              <a:buFont typeface="Arial"/>
              <a:buNone/>
            </a:pPr>
            <a:endParaRPr lang="en-GB" sz="2000" dirty="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r>
              <a:rPr lang="en-GB" sz="2000" dirty="0">
                <a:solidFill>
                  <a:srgbClr val="25303B"/>
                </a:solidFill>
                <a:latin typeface="Cambria"/>
                <a:ea typeface="Cambria"/>
                <a:cs typeface="Cambria"/>
                <a:sym typeface="Cambria"/>
              </a:rPr>
              <a:t>The amplitudes are related to the structure size by</a:t>
            </a:r>
          </a:p>
          <a:p>
            <a:pPr marL="0" marR="0" lvl="0" indent="0" algn="l" rtl="0">
              <a:lnSpc>
                <a:spcPct val="100000"/>
              </a:lnSpc>
              <a:spcBef>
                <a:spcPts val="0"/>
              </a:spcBef>
              <a:spcAft>
                <a:spcPts val="0"/>
              </a:spcAft>
              <a:buClr>
                <a:srgbClr val="000000"/>
              </a:buClr>
              <a:buSzPts val="2000"/>
              <a:buFont typeface="Arial"/>
              <a:buNone/>
            </a:pPr>
            <a:endParaRPr lang="en-GB" sz="2000" dirty="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endParaRPr lang="en-GB" sz="2000" dirty="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endParaRPr lang="en-GB" sz="2000" dirty="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r>
              <a:rPr lang="en-GB" sz="2000" dirty="0">
                <a:solidFill>
                  <a:srgbClr val="25303B"/>
                </a:solidFill>
                <a:latin typeface="Cambria"/>
                <a:ea typeface="Cambria"/>
                <a:cs typeface="Cambria"/>
                <a:sym typeface="Cambria"/>
              </a:rPr>
              <a:t>where</a:t>
            </a:r>
          </a:p>
          <a:p>
            <a:pPr marL="0" marR="0" lvl="0" indent="0" algn="l" rtl="0">
              <a:lnSpc>
                <a:spcPct val="100000"/>
              </a:lnSpc>
              <a:spcBef>
                <a:spcPts val="0"/>
              </a:spcBef>
              <a:spcAft>
                <a:spcPts val="0"/>
              </a:spcAft>
              <a:buClr>
                <a:srgbClr val="000000"/>
              </a:buClr>
              <a:buSzPts val="2000"/>
              <a:buFont typeface="Arial"/>
              <a:buNone/>
            </a:pPr>
            <a:endParaRPr sz="2000" dirty="0">
              <a:solidFill>
                <a:srgbClr val="25303B"/>
              </a:solidFill>
              <a:latin typeface="Cambria"/>
              <a:ea typeface="Cambria"/>
              <a:cs typeface="Cambria"/>
              <a:sym typeface="Cambria"/>
            </a:endParaRPr>
          </a:p>
          <a:p>
            <a:pPr marL="457200" marR="0" lvl="0" indent="0" algn="l" rtl="0">
              <a:lnSpc>
                <a:spcPct val="100000"/>
              </a:lnSpc>
              <a:spcBef>
                <a:spcPts val="0"/>
              </a:spcBef>
              <a:spcAft>
                <a:spcPts val="0"/>
              </a:spcAft>
              <a:buNone/>
            </a:pP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25303B"/>
              </a:solidFill>
              <a:latin typeface="Cambria"/>
              <a:ea typeface="Cambria"/>
              <a:cs typeface="Cambria"/>
              <a:sym typeface="Cambria"/>
            </a:endParaRPr>
          </a:p>
        </p:txBody>
      </p:sp>
      <p:pic>
        <p:nvPicPr>
          <p:cNvPr id="2050" name="Picture 2">
            <a:extLst>
              <a:ext uri="{FF2B5EF4-FFF2-40B4-BE49-F238E27FC236}">
                <a16:creationId xmlns:a16="http://schemas.microsoft.com/office/drawing/2014/main" id="{0AFF2997-90D8-C29D-A2C9-8300C6D75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493" y="1150960"/>
            <a:ext cx="6123904" cy="9845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5C4542A-96A8-E915-F889-FABF56D1F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446" y="3012264"/>
            <a:ext cx="5254580" cy="8340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BEB9295-F7AB-F870-ADB0-8312344529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7375" y="4454763"/>
            <a:ext cx="2129239" cy="35845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8B4BE773-7E67-404D-8B71-B94EE38471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1091" y="4449055"/>
            <a:ext cx="2206983" cy="35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081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96967908c1_0_1"/>
          <p:cNvSpPr/>
          <p:nvPr/>
        </p:nvSpPr>
        <p:spPr>
          <a:xfrm>
            <a:off x="36360" y="1447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i="0" u="none" strike="noStrike" cap="none">
                <a:solidFill>
                  <a:srgbClr val="25303B"/>
                </a:solidFill>
                <a:latin typeface="Cambria"/>
                <a:ea typeface="Cambria"/>
                <a:cs typeface="Cambria"/>
                <a:sym typeface="Cambria"/>
              </a:rPr>
              <a:t>Method: </a:t>
            </a:r>
            <a:r>
              <a:rPr lang="en-GB" sz="3600" b="0" i="0" u="none" strike="noStrike" cap="none">
                <a:solidFill>
                  <a:srgbClr val="25303B"/>
                </a:solidFill>
                <a:latin typeface="Cambria"/>
                <a:ea typeface="Cambria"/>
                <a:cs typeface="Cambria"/>
                <a:sym typeface="Cambria"/>
              </a:rPr>
              <a:t>Parameter Scans</a:t>
            </a:r>
            <a:endParaRPr sz="3600" b="0" i="0" u="none" strike="noStrike" cap="none">
              <a:solidFill>
                <a:srgbClr val="000000"/>
              </a:solidFill>
              <a:latin typeface="Arial"/>
              <a:ea typeface="Arial"/>
              <a:cs typeface="Arial"/>
              <a:sym typeface="Arial"/>
            </a:endParaRPr>
          </a:p>
        </p:txBody>
      </p:sp>
      <p:graphicFrame>
        <p:nvGraphicFramePr>
          <p:cNvPr id="256" name="Google Shape;256;g96967908c1_0_1"/>
          <p:cNvGraphicFramePr/>
          <p:nvPr/>
        </p:nvGraphicFramePr>
        <p:xfrm>
          <a:off x="185425" y="904935"/>
          <a:ext cx="7809600" cy="4243225"/>
        </p:xfrm>
        <a:graphic>
          <a:graphicData uri="http://schemas.openxmlformats.org/drawingml/2006/table">
            <a:tbl>
              <a:tblPr>
                <a:noFill/>
                <a:tableStyleId>{0E03A1CD-DE78-4385-9D5D-0544E86172CB}</a:tableStyleId>
              </a:tblPr>
              <a:tblGrid>
                <a:gridCol w="2714875">
                  <a:extLst>
                    <a:ext uri="{9D8B030D-6E8A-4147-A177-3AD203B41FA5}">
                      <a16:colId xmlns:a16="http://schemas.microsoft.com/office/drawing/2014/main" val="20000"/>
                    </a:ext>
                  </a:extLst>
                </a:gridCol>
                <a:gridCol w="1250875">
                  <a:extLst>
                    <a:ext uri="{9D8B030D-6E8A-4147-A177-3AD203B41FA5}">
                      <a16:colId xmlns:a16="http://schemas.microsoft.com/office/drawing/2014/main" val="20001"/>
                    </a:ext>
                  </a:extLst>
                </a:gridCol>
                <a:gridCol w="1016900">
                  <a:extLst>
                    <a:ext uri="{9D8B030D-6E8A-4147-A177-3AD203B41FA5}">
                      <a16:colId xmlns:a16="http://schemas.microsoft.com/office/drawing/2014/main" val="20002"/>
                    </a:ext>
                  </a:extLst>
                </a:gridCol>
                <a:gridCol w="1162125">
                  <a:extLst>
                    <a:ext uri="{9D8B030D-6E8A-4147-A177-3AD203B41FA5}">
                      <a16:colId xmlns:a16="http://schemas.microsoft.com/office/drawing/2014/main" val="20003"/>
                    </a:ext>
                  </a:extLst>
                </a:gridCol>
                <a:gridCol w="946525">
                  <a:extLst>
                    <a:ext uri="{9D8B030D-6E8A-4147-A177-3AD203B41FA5}">
                      <a16:colId xmlns:a16="http://schemas.microsoft.com/office/drawing/2014/main" val="20004"/>
                    </a:ext>
                  </a:extLst>
                </a:gridCol>
                <a:gridCol w="718300">
                  <a:extLst>
                    <a:ext uri="{9D8B030D-6E8A-4147-A177-3AD203B41FA5}">
                      <a16:colId xmlns:a16="http://schemas.microsoft.com/office/drawing/2014/main" val="20005"/>
                    </a:ext>
                  </a:extLst>
                </a:gridCol>
              </a:tblGrid>
              <a:tr h="606175">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latin typeface="Cambria"/>
                          <a:ea typeface="Cambria"/>
                          <a:cs typeface="Cambria"/>
                          <a:sym typeface="Cambria"/>
                        </a:rPr>
                        <a:t>Parameter</a:t>
                      </a:r>
                      <a:endParaRPr sz="1400" b="1"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latin typeface="Cambria"/>
                          <a:ea typeface="Cambria"/>
                          <a:cs typeface="Cambria"/>
                          <a:sym typeface="Cambria"/>
                        </a:rPr>
                        <a:t>Varied as</a:t>
                      </a:r>
                      <a:endParaRPr sz="1400" b="1"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latin typeface="Cambria"/>
                          <a:ea typeface="Cambria"/>
                          <a:cs typeface="Cambria"/>
                          <a:sym typeface="Cambria"/>
                        </a:rPr>
                        <a:t>Base case</a:t>
                      </a:r>
                      <a:endParaRPr sz="1400" b="1"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latin typeface="Cambria"/>
                          <a:ea typeface="Cambria"/>
                          <a:cs typeface="Cambria"/>
                          <a:sym typeface="Cambria"/>
                        </a:rPr>
                        <a:t>Range from</a:t>
                      </a:r>
                      <a:endParaRPr sz="1400" b="1"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latin typeface="Cambria"/>
                          <a:ea typeface="Cambria"/>
                          <a:cs typeface="Cambria"/>
                          <a:sym typeface="Cambria"/>
                        </a:rPr>
                        <a:t>Range to</a:t>
                      </a:r>
                      <a:endParaRPr sz="1400" b="1"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latin typeface="Cambria"/>
                          <a:ea typeface="Cambria"/>
                          <a:cs typeface="Cambria"/>
                          <a:sym typeface="Cambria"/>
                        </a:rPr>
                        <a:t>Step</a:t>
                      </a:r>
                      <a:endParaRPr sz="1400" b="1" u="none" strike="noStrike" cap="none">
                        <a:latin typeface="Cambria"/>
                        <a:ea typeface="Cambria"/>
                        <a:cs typeface="Cambria"/>
                        <a:sym typeface="Cambria"/>
                      </a:endParaRPr>
                    </a:p>
                  </a:txBody>
                  <a:tcPr marL="91425" marR="91425" marT="91425" marB="91425"/>
                </a:tc>
                <a:extLst>
                  <a:ext uri="{0D108BD9-81ED-4DB2-BD59-A6C34878D82A}">
                    <a16:rowId xmlns:a16="http://schemas.microsoft.com/office/drawing/2014/main" val="10000"/>
                  </a:ext>
                </a:extLst>
              </a:tr>
              <a:tr h="6061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Perpendicular correlation length</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log</a:t>
                      </a:r>
                      <a:r>
                        <a:rPr lang="en-GB" sz="1400" u="none" strike="noStrike" cap="none" baseline="-25000">
                          <a:latin typeface="Cambria"/>
                          <a:ea typeface="Cambria"/>
                          <a:cs typeface="Cambria"/>
                          <a:sym typeface="Cambria"/>
                        </a:rPr>
                        <a:t>2</a:t>
                      </a:r>
                      <a:r>
                        <a:rPr lang="en-GB" sz="1400" u="none" strike="noStrike" cap="none">
                          <a:latin typeface="Cambria"/>
                          <a:ea typeface="Cambria"/>
                          <a:cs typeface="Cambria"/>
                          <a:sym typeface="Cambria"/>
                        </a:rPr>
                        <a:t>(</a:t>
                      </a:r>
                      <a:r>
                        <a:rPr lang="en-GB" sz="1400" i="1" u="none" strike="noStrike" cap="none">
                          <a:latin typeface="Cambria"/>
                          <a:ea typeface="Cambria"/>
                          <a:cs typeface="Cambria"/>
                          <a:sym typeface="Cambria"/>
                        </a:rPr>
                        <a:t>L</a:t>
                      </a:r>
                      <a:r>
                        <a:rPr lang="en-GB" sz="1400" i="1" u="none" strike="noStrike" cap="none" baseline="-25000">
                          <a:latin typeface="Cambria"/>
                          <a:ea typeface="Cambria"/>
                          <a:cs typeface="Cambria"/>
                          <a:sym typeface="Cambria"/>
                        </a:rPr>
                        <a:t>perp</a:t>
                      </a:r>
                      <a:r>
                        <a:rPr lang="en-GB" sz="1400" u="none" strike="noStrike" cap="none">
                          <a:latin typeface="Cambria"/>
                          <a:ea typeface="Cambria"/>
                          <a:cs typeface="Cambria"/>
                          <a:sym typeface="Cambria"/>
                        </a:rPr>
                        <a:t> </a:t>
                      </a:r>
                      <a:r>
                        <a:rPr lang="en-GB" sz="1400" i="1" u="none" strike="noStrike" cap="none">
                          <a:latin typeface="Cambria"/>
                          <a:ea typeface="Cambria"/>
                          <a:cs typeface="Cambria"/>
                          <a:sym typeface="Cambria"/>
                        </a:rPr>
                        <a:t>/ λ</a:t>
                      </a:r>
                      <a:r>
                        <a:rPr lang="en-GB" sz="1400" i="1" u="none" strike="noStrike" cap="none" baseline="-25000">
                          <a:latin typeface="Cambria"/>
                          <a:ea typeface="Cambria"/>
                          <a:cs typeface="Cambria"/>
                          <a:sym typeface="Cambria"/>
                        </a:rPr>
                        <a:t>0</a:t>
                      </a:r>
                      <a:r>
                        <a:rPr lang="en-GB" sz="1400" u="none" strike="noStrike" cap="none">
                          <a:latin typeface="Cambria"/>
                          <a:ea typeface="Cambria"/>
                          <a:cs typeface="Cambria"/>
                          <a:sym typeface="Cambria"/>
                        </a:rPr>
                        <a:t>)</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2</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-1.5</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3</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0.5</a:t>
                      </a:r>
                      <a:endParaRPr sz="1400" u="none" strike="noStrike" cap="none">
                        <a:latin typeface="Cambria"/>
                        <a:ea typeface="Cambria"/>
                        <a:cs typeface="Cambria"/>
                        <a:sym typeface="Cambria"/>
                      </a:endParaRPr>
                    </a:p>
                  </a:txBody>
                  <a:tcPr marL="91425" marR="91425" marT="91425" marB="91425"/>
                </a:tc>
                <a:extLst>
                  <a:ext uri="{0D108BD9-81ED-4DB2-BD59-A6C34878D82A}">
                    <a16:rowId xmlns:a16="http://schemas.microsoft.com/office/drawing/2014/main" val="10001"/>
                  </a:ext>
                </a:extLst>
              </a:tr>
              <a:tr h="6061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Binormal correlation length</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chemeClr val="dk1"/>
                          </a:solidFill>
                          <a:latin typeface="Cambria"/>
                          <a:ea typeface="Cambria"/>
                          <a:cs typeface="Cambria"/>
                          <a:sym typeface="Cambria"/>
                        </a:rPr>
                        <a:t>log</a:t>
                      </a:r>
                      <a:r>
                        <a:rPr lang="en-GB" sz="1400" u="none" strike="noStrike" cap="none" baseline="-25000">
                          <a:solidFill>
                            <a:schemeClr val="dk1"/>
                          </a:solidFill>
                          <a:latin typeface="Cambria"/>
                          <a:ea typeface="Cambria"/>
                          <a:cs typeface="Cambria"/>
                          <a:sym typeface="Cambria"/>
                        </a:rPr>
                        <a:t>2</a:t>
                      </a:r>
                      <a:r>
                        <a:rPr lang="en-GB" sz="1400" u="none" strike="noStrike" cap="none">
                          <a:solidFill>
                            <a:schemeClr val="dk1"/>
                          </a:solidFill>
                          <a:latin typeface="Cambria"/>
                          <a:ea typeface="Cambria"/>
                          <a:cs typeface="Cambria"/>
                          <a:sym typeface="Cambria"/>
                        </a:rPr>
                        <a:t>(</a:t>
                      </a:r>
                      <a:r>
                        <a:rPr lang="en-GB" sz="1400" i="1" u="none" strike="noStrike" cap="none">
                          <a:solidFill>
                            <a:schemeClr val="dk1"/>
                          </a:solidFill>
                          <a:latin typeface="Cambria"/>
                          <a:ea typeface="Cambria"/>
                          <a:cs typeface="Cambria"/>
                          <a:sym typeface="Cambria"/>
                        </a:rPr>
                        <a:t>L</a:t>
                      </a:r>
                      <a:r>
                        <a:rPr lang="en-GB" sz="1400" i="1" u="none" strike="noStrike" cap="none" baseline="-25000">
                          <a:solidFill>
                            <a:schemeClr val="dk1"/>
                          </a:solidFill>
                          <a:latin typeface="Cambria"/>
                          <a:ea typeface="Cambria"/>
                          <a:cs typeface="Cambria"/>
                          <a:sym typeface="Cambria"/>
                        </a:rPr>
                        <a:t>bin</a:t>
                      </a:r>
                      <a:r>
                        <a:rPr lang="en-GB" sz="1400" u="none" strike="noStrike" cap="none">
                          <a:solidFill>
                            <a:schemeClr val="dk1"/>
                          </a:solidFill>
                          <a:latin typeface="Cambria"/>
                          <a:ea typeface="Cambria"/>
                          <a:cs typeface="Cambria"/>
                          <a:sym typeface="Cambria"/>
                        </a:rPr>
                        <a:t> </a:t>
                      </a:r>
                      <a:r>
                        <a:rPr lang="en-GB" sz="1400" i="1" u="none" strike="noStrike" cap="none">
                          <a:solidFill>
                            <a:schemeClr val="dk1"/>
                          </a:solidFill>
                          <a:latin typeface="Cambria"/>
                          <a:ea typeface="Cambria"/>
                          <a:cs typeface="Cambria"/>
                          <a:sym typeface="Cambria"/>
                        </a:rPr>
                        <a:t>/ λ</a:t>
                      </a:r>
                      <a:r>
                        <a:rPr lang="en-GB" sz="1400" i="1" u="none" strike="noStrike" cap="none" baseline="-25000">
                          <a:solidFill>
                            <a:schemeClr val="dk1"/>
                          </a:solidFill>
                          <a:latin typeface="Cambria"/>
                          <a:ea typeface="Cambria"/>
                          <a:cs typeface="Cambria"/>
                          <a:sym typeface="Cambria"/>
                        </a:rPr>
                        <a:t>0</a:t>
                      </a:r>
                      <a:r>
                        <a:rPr lang="en-GB" sz="1400" u="none" strike="noStrike" cap="none">
                          <a:solidFill>
                            <a:schemeClr val="dk1"/>
                          </a:solidFill>
                          <a:latin typeface="Cambria"/>
                          <a:ea typeface="Cambria"/>
                          <a:cs typeface="Cambria"/>
                          <a:sym typeface="Cambria"/>
                        </a:rPr>
                        <a:t>)</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2</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-2.5</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2</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0.5</a:t>
                      </a:r>
                      <a:endParaRPr sz="1400" u="none" strike="noStrike" cap="none">
                        <a:latin typeface="Cambria"/>
                        <a:ea typeface="Cambria"/>
                        <a:cs typeface="Cambria"/>
                        <a:sym typeface="Cambria"/>
                      </a:endParaRPr>
                    </a:p>
                  </a:txBody>
                  <a:tcPr marL="91425" marR="91425" marT="91425" marB="91425"/>
                </a:tc>
                <a:extLst>
                  <a:ext uri="{0D108BD9-81ED-4DB2-BD59-A6C34878D82A}">
                    <a16:rowId xmlns:a16="http://schemas.microsoft.com/office/drawing/2014/main" val="10002"/>
                  </a:ext>
                </a:extLst>
              </a:tr>
              <a:tr h="6061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Beam waist radius</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i="1" u="none" strike="noStrike" cap="none">
                          <a:latin typeface="Cambria"/>
                          <a:ea typeface="Cambria"/>
                          <a:cs typeface="Cambria"/>
                          <a:sym typeface="Cambria"/>
                        </a:rPr>
                        <a:t>w</a:t>
                      </a:r>
                      <a:r>
                        <a:rPr lang="en-GB" sz="1400" i="1" u="none" strike="noStrike" cap="none" baseline="-25000">
                          <a:latin typeface="Cambria"/>
                          <a:ea typeface="Cambria"/>
                          <a:cs typeface="Cambria"/>
                          <a:sym typeface="Cambria"/>
                        </a:rPr>
                        <a:t>0 </a:t>
                      </a:r>
                      <a:r>
                        <a:rPr lang="en-GB" sz="1400" i="1" u="none" strike="noStrike" cap="none">
                          <a:solidFill>
                            <a:schemeClr val="dk1"/>
                          </a:solidFill>
                          <a:latin typeface="Cambria"/>
                          <a:ea typeface="Cambria"/>
                          <a:cs typeface="Cambria"/>
                          <a:sym typeface="Cambria"/>
                        </a:rPr>
                        <a:t>/ λ</a:t>
                      </a:r>
                      <a:r>
                        <a:rPr lang="en-GB" sz="1400" i="1" u="none" strike="noStrike" cap="none" baseline="-25000">
                          <a:solidFill>
                            <a:schemeClr val="dk1"/>
                          </a:solidFill>
                          <a:latin typeface="Cambria"/>
                          <a:ea typeface="Cambria"/>
                          <a:cs typeface="Cambria"/>
                          <a:sym typeface="Cambria"/>
                        </a:rPr>
                        <a:t>0</a:t>
                      </a:r>
                      <a:endParaRPr sz="1400" i="1" u="none" strike="noStrike" cap="none" baseline="-25000">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20</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2.5</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25</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2.5</a:t>
                      </a:r>
                      <a:endParaRPr sz="1400" u="none" strike="noStrike" cap="none">
                        <a:latin typeface="Cambria"/>
                        <a:ea typeface="Cambria"/>
                        <a:cs typeface="Cambria"/>
                        <a:sym typeface="Cambria"/>
                      </a:endParaRPr>
                    </a:p>
                  </a:txBody>
                  <a:tcPr marL="91425" marR="91425" marT="91425" marB="91425"/>
                </a:tc>
                <a:extLst>
                  <a:ext uri="{0D108BD9-81ED-4DB2-BD59-A6C34878D82A}">
                    <a16:rowId xmlns:a16="http://schemas.microsoft.com/office/drawing/2014/main" val="10003"/>
                  </a:ext>
                </a:extLst>
              </a:tr>
              <a:tr h="6061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Fluctuation level</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i="1" u="none" strike="noStrike" cap="none">
                          <a:latin typeface="Cambria"/>
                          <a:ea typeface="Cambria"/>
                          <a:cs typeface="Cambria"/>
                          <a:sym typeface="Cambria"/>
                        </a:rPr>
                        <a:t>𝛿n</a:t>
                      </a:r>
                      <a:r>
                        <a:rPr lang="en-GB" sz="1400" i="1" u="none" strike="noStrike" cap="none" baseline="-25000">
                          <a:latin typeface="Cambria"/>
                          <a:ea typeface="Cambria"/>
                          <a:cs typeface="Cambria"/>
                          <a:sym typeface="Cambria"/>
                        </a:rPr>
                        <a:t>e</a:t>
                      </a:r>
                      <a:r>
                        <a:rPr lang="en-GB" sz="1400" i="1" u="none" strike="noStrike" cap="none">
                          <a:latin typeface="Cambria"/>
                          <a:ea typeface="Cambria"/>
                          <a:cs typeface="Cambria"/>
                          <a:sym typeface="Cambria"/>
                        </a:rPr>
                        <a:t> / n</a:t>
                      </a:r>
                      <a:r>
                        <a:rPr lang="en-GB" sz="1400" i="1" u="none" strike="noStrike" cap="none" baseline="-25000">
                          <a:latin typeface="Cambria"/>
                          <a:ea typeface="Cambria"/>
                          <a:cs typeface="Cambria"/>
                          <a:sym typeface="Cambria"/>
                        </a:rPr>
                        <a:t>e,0</a:t>
                      </a:r>
                      <a:endParaRPr sz="1400" i="1" u="none" strike="noStrike" cap="none" baseline="-25000">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0.3</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0.05</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0.5</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0.05</a:t>
                      </a:r>
                      <a:endParaRPr sz="1400" u="none" strike="noStrike" cap="none">
                        <a:latin typeface="Cambria"/>
                        <a:ea typeface="Cambria"/>
                        <a:cs typeface="Cambria"/>
                        <a:sym typeface="Cambria"/>
                      </a:endParaRPr>
                    </a:p>
                  </a:txBody>
                  <a:tcPr marL="91425" marR="91425" marT="91425" marB="91425"/>
                </a:tc>
                <a:extLst>
                  <a:ext uri="{0D108BD9-81ED-4DB2-BD59-A6C34878D82A}">
                    <a16:rowId xmlns:a16="http://schemas.microsoft.com/office/drawing/2014/main" val="10004"/>
                  </a:ext>
                </a:extLst>
              </a:tr>
              <a:tr h="6061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Background density</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i="1" u="none" strike="noStrike" cap="none">
                          <a:latin typeface="Cambria"/>
                          <a:ea typeface="Cambria"/>
                          <a:cs typeface="Cambria"/>
                          <a:sym typeface="Cambria"/>
                        </a:rPr>
                        <a:t>X = n</a:t>
                      </a:r>
                      <a:r>
                        <a:rPr lang="en-GB" sz="1400" i="1" u="none" strike="noStrike" cap="none" baseline="-25000">
                          <a:latin typeface="Cambria"/>
                          <a:ea typeface="Cambria"/>
                          <a:cs typeface="Cambria"/>
                          <a:sym typeface="Cambria"/>
                        </a:rPr>
                        <a:t>e</a:t>
                      </a:r>
                      <a:r>
                        <a:rPr lang="en-GB" sz="1400" i="1" u="none" strike="noStrike" cap="none">
                          <a:latin typeface="Cambria"/>
                          <a:ea typeface="Cambria"/>
                          <a:cs typeface="Cambria"/>
                          <a:sym typeface="Cambria"/>
                        </a:rPr>
                        <a:t>  / n</a:t>
                      </a:r>
                      <a:r>
                        <a:rPr lang="en-GB" sz="1400" i="1" u="none" strike="noStrike" cap="none" baseline="-25000">
                          <a:latin typeface="Cambria"/>
                          <a:ea typeface="Cambria"/>
                          <a:cs typeface="Cambria"/>
                          <a:sym typeface="Cambria"/>
                        </a:rPr>
                        <a:t>crit</a:t>
                      </a:r>
                      <a:r>
                        <a:rPr lang="en-GB" sz="1400" u="none" strike="noStrike" cap="none">
                          <a:latin typeface="Cambria"/>
                          <a:ea typeface="Cambria"/>
                          <a:cs typeface="Cambria"/>
                          <a:sym typeface="Cambria"/>
                        </a:rPr>
                        <a:t> </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0.2</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0.05</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0.</a:t>
                      </a:r>
                      <a:r>
                        <a:rPr lang="en-GB">
                          <a:latin typeface="Cambria"/>
                          <a:ea typeface="Cambria"/>
                          <a:cs typeface="Cambria"/>
                          <a:sym typeface="Cambria"/>
                        </a:rPr>
                        <a:t>45</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0.05</a:t>
                      </a:r>
                      <a:endParaRPr sz="1400" u="none" strike="noStrike" cap="none">
                        <a:latin typeface="Cambria"/>
                        <a:ea typeface="Cambria"/>
                        <a:cs typeface="Cambria"/>
                        <a:sym typeface="Cambria"/>
                      </a:endParaRPr>
                    </a:p>
                  </a:txBody>
                  <a:tcPr marL="91425" marR="91425" marT="91425" marB="91425"/>
                </a:tc>
                <a:extLst>
                  <a:ext uri="{0D108BD9-81ED-4DB2-BD59-A6C34878D82A}">
                    <a16:rowId xmlns:a16="http://schemas.microsoft.com/office/drawing/2014/main" val="10005"/>
                  </a:ext>
                </a:extLst>
              </a:tr>
              <a:tr h="6061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Width of turbulence layer</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i="1" u="none" strike="noStrike" cap="none">
                          <a:latin typeface="Cambria"/>
                          <a:ea typeface="Cambria"/>
                          <a:cs typeface="Cambria"/>
                          <a:sym typeface="Cambria"/>
                        </a:rPr>
                        <a:t>W</a:t>
                      </a:r>
                      <a:r>
                        <a:rPr lang="en-GB" sz="1400" i="1" u="none" strike="noStrike" cap="none" baseline="-25000">
                          <a:latin typeface="Cambria"/>
                          <a:ea typeface="Cambria"/>
                          <a:cs typeface="Cambria"/>
                          <a:sym typeface="Cambria"/>
                        </a:rPr>
                        <a:t>turb </a:t>
                      </a:r>
                      <a:r>
                        <a:rPr lang="en-GB" sz="1400" i="1" u="none" strike="noStrike" cap="none">
                          <a:solidFill>
                            <a:schemeClr val="dk1"/>
                          </a:solidFill>
                          <a:latin typeface="Cambria"/>
                          <a:ea typeface="Cambria"/>
                          <a:cs typeface="Cambria"/>
                          <a:sym typeface="Cambria"/>
                        </a:rPr>
                        <a:t>/ λ</a:t>
                      </a:r>
                      <a:r>
                        <a:rPr lang="en-GB" sz="1400" i="1" u="none" strike="noStrike" cap="none" baseline="-25000">
                          <a:solidFill>
                            <a:schemeClr val="dk1"/>
                          </a:solidFill>
                          <a:latin typeface="Cambria"/>
                          <a:ea typeface="Cambria"/>
                          <a:cs typeface="Cambria"/>
                          <a:sym typeface="Cambria"/>
                        </a:rPr>
                        <a:t>0</a:t>
                      </a:r>
                      <a:endParaRPr sz="1400" i="1" u="none" strike="noStrike" cap="none" baseline="-25000">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30</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5</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50</a:t>
                      </a:r>
                      <a:endParaRPr sz="1400" u="none" strike="noStrike" cap="none">
                        <a:latin typeface="Cambria"/>
                        <a:ea typeface="Cambria"/>
                        <a:cs typeface="Cambria"/>
                        <a:sym typeface="Cambri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ambria"/>
                          <a:ea typeface="Cambria"/>
                          <a:cs typeface="Cambria"/>
                          <a:sym typeface="Cambria"/>
                        </a:rPr>
                        <a:t>5</a:t>
                      </a:r>
                      <a:endParaRPr sz="1400" u="none" strike="noStrike" cap="none">
                        <a:latin typeface="Cambria"/>
                        <a:ea typeface="Cambria"/>
                        <a:cs typeface="Cambria"/>
                        <a:sym typeface="Cambria"/>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61838a89e0_0_0"/>
          <p:cNvSpPr/>
          <p:nvPr/>
        </p:nvSpPr>
        <p:spPr>
          <a:xfrm>
            <a:off x="36360" y="2209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5303B"/>
                </a:solidFill>
                <a:latin typeface="Cambria"/>
                <a:ea typeface="Cambria"/>
                <a:cs typeface="Cambria"/>
                <a:sym typeface="Cambria"/>
              </a:rPr>
              <a:t>Motivation: </a:t>
            </a:r>
            <a:r>
              <a:rPr lang="en-GB" sz="3600">
                <a:solidFill>
                  <a:srgbClr val="25303B"/>
                </a:solidFill>
                <a:latin typeface="Cambria"/>
                <a:ea typeface="Cambria"/>
                <a:cs typeface="Cambria"/>
                <a:sym typeface="Cambria"/>
              </a:rPr>
              <a:t>Power Injection</a:t>
            </a:r>
            <a:endParaRPr sz="3600" b="0" i="0" u="none" strike="noStrike" cap="none">
              <a:solidFill>
                <a:srgbClr val="000000"/>
              </a:solidFill>
              <a:latin typeface="Arial"/>
              <a:ea typeface="Arial"/>
              <a:cs typeface="Arial"/>
              <a:sym typeface="Arial"/>
            </a:endParaRPr>
          </a:p>
        </p:txBody>
      </p:sp>
      <p:sp>
        <p:nvSpPr>
          <p:cNvPr id="84" name="Google Shape;84;g61838a89e0_0_0"/>
          <p:cNvSpPr/>
          <p:nvPr/>
        </p:nvSpPr>
        <p:spPr>
          <a:xfrm>
            <a:off x="0" y="886925"/>
            <a:ext cx="4655700" cy="20892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1800"/>
              <a:buFont typeface="Arial"/>
              <a:buNone/>
            </a:pPr>
            <a:r>
              <a:rPr lang="en-GB" sz="2000" b="0" i="0" u="none" strike="noStrike" cap="none">
                <a:solidFill>
                  <a:srgbClr val="25303B"/>
                </a:solidFill>
                <a:latin typeface="Cambria"/>
                <a:ea typeface="Cambria"/>
                <a:cs typeface="Cambria"/>
                <a:sym typeface="Cambria"/>
              </a:rPr>
              <a:t>Microwave beams used to heat plasma</a:t>
            </a:r>
            <a:r>
              <a:rPr lang="en-GB" sz="2000">
                <a:solidFill>
                  <a:srgbClr val="25303B"/>
                </a:solidFill>
                <a:latin typeface="Cambria"/>
                <a:ea typeface="Cambria"/>
                <a:cs typeface="Cambria"/>
                <a:sym typeface="Cambria"/>
              </a:rPr>
              <a:t> </a:t>
            </a:r>
            <a:r>
              <a:rPr lang="en-GB" sz="2000" b="0" i="0" u="none" strike="noStrike" cap="none">
                <a:solidFill>
                  <a:srgbClr val="25303B"/>
                </a:solidFill>
                <a:latin typeface="Cambria"/>
                <a:ea typeface="Cambria"/>
                <a:cs typeface="Cambria"/>
                <a:sym typeface="Cambria"/>
              </a:rPr>
              <a:t>and drive current </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2000" b="0" i="0" u="none" strike="noStrike" cap="none">
              <a:solidFill>
                <a:srgbClr val="25303B"/>
              </a:solidFill>
              <a:latin typeface="Cambria"/>
              <a:ea typeface="Cambria"/>
              <a:cs typeface="Cambria"/>
              <a:sym typeface="Cambria"/>
            </a:endParaRPr>
          </a:p>
        </p:txBody>
      </p:sp>
      <p:pic>
        <p:nvPicPr>
          <p:cNvPr id="85" name="Google Shape;85;g61838a89e0_0_0"/>
          <p:cNvPicPr preferRelativeResize="0"/>
          <p:nvPr/>
        </p:nvPicPr>
        <p:blipFill rotWithShape="1">
          <a:blip r:embed="rId3">
            <a:alphaModFix/>
          </a:blip>
          <a:srcRect l="30460"/>
          <a:stretch/>
        </p:blipFill>
        <p:spPr>
          <a:xfrm>
            <a:off x="689021" y="1727825"/>
            <a:ext cx="1423998" cy="777900"/>
          </a:xfrm>
          <a:prstGeom prst="rect">
            <a:avLst/>
          </a:prstGeom>
          <a:noFill/>
          <a:ln>
            <a:noFill/>
          </a:ln>
        </p:spPr>
      </p:pic>
      <p:pic>
        <p:nvPicPr>
          <p:cNvPr id="86" name="Google Shape;86;g61838a89e0_0_0"/>
          <p:cNvPicPr preferRelativeResize="0"/>
          <p:nvPr/>
        </p:nvPicPr>
        <p:blipFill rotWithShape="1">
          <a:blip r:embed="rId4">
            <a:alphaModFix/>
          </a:blip>
          <a:srcRect l="13014" t="6407" r="20922" b="10265"/>
          <a:stretch/>
        </p:blipFill>
        <p:spPr>
          <a:xfrm rot="10800000">
            <a:off x="6082589" y="1419000"/>
            <a:ext cx="1631788" cy="1908229"/>
          </a:xfrm>
          <a:prstGeom prst="rect">
            <a:avLst/>
          </a:prstGeom>
          <a:noFill/>
          <a:ln>
            <a:noFill/>
          </a:ln>
        </p:spPr>
      </p:pic>
      <p:pic>
        <p:nvPicPr>
          <p:cNvPr id="87" name="Google Shape;87;g61838a89e0_0_0"/>
          <p:cNvPicPr preferRelativeResize="0"/>
          <p:nvPr/>
        </p:nvPicPr>
        <p:blipFill rotWithShape="1">
          <a:blip r:embed="rId5">
            <a:alphaModFix/>
          </a:blip>
          <a:srcRect l="11579" t="7919" r="17988" b="10092"/>
          <a:stretch/>
        </p:blipFill>
        <p:spPr>
          <a:xfrm rot="10800000">
            <a:off x="6084269" y="3269804"/>
            <a:ext cx="1628426" cy="1786215"/>
          </a:xfrm>
          <a:prstGeom prst="rect">
            <a:avLst/>
          </a:prstGeom>
          <a:noFill/>
          <a:ln>
            <a:noFill/>
          </a:ln>
        </p:spPr>
      </p:pic>
      <p:sp>
        <p:nvSpPr>
          <p:cNvPr id="88" name="Google Shape;88;g61838a89e0_0_0"/>
          <p:cNvSpPr txBox="1"/>
          <p:nvPr/>
        </p:nvSpPr>
        <p:spPr>
          <a:xfrm>
            <a:off x="7647404" y="1941244"/>
            <a:ext cx="1496700" cy="469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rgbClr val="434343"/>
                </a:solidFill>
                <a:latin typeface="Cambria"/>
                <a:ea typeface="Cambria"/>
                <a:cs typeface="Cambria"/>
                <a:sym typeface="Cambria"/>
              </a:rPr>
              <a:t>Turbulent density profile</a:t>
            </a:r>
            <a:endParaRPr sz="1500" b="0" i="0" u="none" strike="noStrike" cap="none">
              <a:solidFill>
                <a:srgbClr val="434343"/>
              </a:solidFill>
              <a:latin typeface="Cambria"/>
              <a:ea typeface="Cambria"/>
              <a:cs typeface="Cambria"/>
              <a:sym typeface="Cambria"/>
            </a:endParaRPr>
          </a:p>
        </p:txBody>
      </p:sp>
      <p:sp>
        <p:nvSpPr>
          <p:cNvPr id="89" name="Google Shape;89;g61838a89e0_0_0"/>
          <p:cNvSpPr txBox="1"/>
          <p:nvPr/>
        </p:nvSpPr>
        <p:spPr>
          <a:xfrm>
            <a:off x="7647404" y="3866953"/>
            <a:ext cx="1496700" cy="32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rgbClr val="434343"/>
                </a:solidFill>
                <a:latin typeface="Cambria"/>
                <a:ea typeface="Cambria"/>
                <a:cs typeface="Cambria"/>
                <a:sym typeface="Cambria"/>
              </a:rPr>
              <a:t>Microwave Beam</a:t>
            </a:r>
            <a:endParaRPr sz="1500" b="0" i="0" u="none" strike="noStrike" cap="none">
              <a:solidFill>
                <a:srgbClr val="434343"/>
              </a:solidFill>
              <a:latin typeface="Cambria"/>
              <a:ea typeface="Cambria"/>
              <a:cs typeface="Cambria"/>
              <a:sym typeface="Cambria"/>
            </a:endParaRPr>
          </a:p>
        </p:txBody>
      </p:sp>
      <p:pic>
        <p:nvPicPr>
          <p:cNvPr id="90" name="Google Shape;90;g61838a89e0_0_0"/>
          <p:cNvPicPr preferRelativeResize="0"/>
          <p:nvPr/>
        </p:nvPicPr>
        <p:blipFill rotWithShape="1">
          <a:blip r:embed="rId6">
            <a:alphaModFix/>
          </a:blip>
          <a:srcRect/>
          <a:stretch/>
        </p:blipFill>
        <p:spPr>
          <a:xfrm>
            <a:off x="2878050" y="2909685"/>
            <a:ext cx="3217919" cy="2238565"/>
          </a:xfrm>
          <a:prstGeom prst="rect">
            <a:avLst/>
          </a:prstGeom>
          <a:noFill/>
          <a:ln>
            <a:noFill/>
          </a:ln>
        </p:spPr>
      </p:pic>
      <p:sp>
        <p:nvSpPr>
          <p:cNvPr id="91" name="Google Shape;91;g61838a89e0_0_0"/>
          <p:cNvSpPr/>
          <p:nvPr/>
        </p:nvSpPr>
        <p:spPr>
          <a:xfrm rot="2950652">
            <a:off x="5593921" y="3484496"/>
            <a:ext cx="160161" cy="193155"/>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2" name="Google Shape;92;g61838a89e0_0_0"/>
          <p:cNvCxnSpPr>
            <a:stCxn id="91" idx="1"/>
          </p:cNvCxnSpPr>
          <p:nvPr/>
        </p:nvCxnSpPr>
        <p:spPr>
          <a:xfrm rot="10800000" flipH="1">
            <a:off x="5621652" y="1431274"/>
            <a:ext cx="474600" cy="2089200"/>
          </a:xfrm>
          <a:prstGeom prst="straightConnector1">
            <a:avLst/>
          </a:prstGeom>
          <a:noFill/>
          <a:ln w="19050" cap="flat" cmpd="sng">
            <a:solidFill>
              <a:srgbClr val="000000"/>
            </a:solidFill>
            <a:prstDash val="solid"/>
            <a:round/>
            <a:headEnd type="none" w="sm" len="sm"/>
            <a:tailEnd type="none" w="sm" len="sm"/>
          </a:ln>
        </p:spPr>
      </p:cxnSp>
      <p:cxnSp>
        <p:nvCxnSpPr>
          <p:cNvPr id="93" name="Google Shape;93;g61838a89e0_0_0"/>
          <p:cNvCxnSpPr>
            <a:stCxn id="91" idx="3"/>
          </p:cNvCxnSpPr>
          <p:nvPr/>
        </p:nvCxnSpPr>
        <p:spPr>
          <a:xfrm rot="10800000" flipH="1">
            <a:off x="5726352" y="3271474"/>
            <a:ext cx="382500" cy="370200"/>
          </a:xfrm>
          <a:prstGeom prst="straightConnector1">
            <a:avLst/>
          </a:prstGeom>
          <a:noFill/>
          <a:ln w="19050" cap="flat" cmpd="sng">
            <a:solidFill>
              <a:srgbClr val="000000"/>
            </a:solidFill>
            <a:prstDash val="solid"/>
            <a:round/>
            <a:headEnd type="none" w="sm" len="sm"/>
            <a:tailEnd type="none" w="sm" len="sm"/>
          </a:ln>
        </p:spPr>
      </p:cxnSp>
      <p:sp>
        <p:nvSpPr>
          <p:cNvPr id="94" name="Google Shape;94;g61838a89e0_0_0"/>
          <p:cNvSpPr/>
          <p:nvPr/>
        </p:nvSpPr>
        <p:spPr>
          <a:xfrm>
            <a:off x="0" y="2505725"/>
            <a:ext cx="4409400" cy="26535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1800"/>
              <a:buFont typeface="Arial"/>
              <a:buNone/>
            </a:pPr>
            <a:r>
              <a:rPr lang="en-GB" sz="2000" dirty="0">
                <a:solidFill>
                  <a:srgbClr val="25303B"/>
                </a:solidFill>
                <a:latin typeface="Cambria"/>
                <a:ea typeface="Cambria"/>
                <a:cs typeface="Cambria"/>
                <a:sym typeface="Cambria"/>
              </a:rPr>
              <a:t>Broadening by turbulence can result in power being wasted, affecting efficiency of machine</a:t>
            </a:r>
            <a:endParaRPr sz="2000"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2000"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r>
              <a:rPr lang="en-GB" sz="2000" dirty="0">
                <a:solidFill>
                  <a:srgbClr val="25303B"/>
                </a:solidFill>
                <a:latin typeface="Cambria"/>
                <a:ea typeface="Cambria"/>
                <a:cs typeface="Cambria"/>
                <a:sym typeface="Cambria"/>
              </a:rPr>
              <a:t>Other applications in diagnostics using microwaves, but I’ve been focussing on beams used for power injection</a:t>
            </a:r>
            <a:endParaRPr sz="2000"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r>
              <a:rPr lang="en-GB" sz="2000" b="0" i="0" u="none" strike="noStrike" cap="none" dirty="0">
                <a:solidFill>
                  <a:srgbClr val="25303B"/>
                </a:solidFill>
                <a:latin typeface="Cambria"/>
                <a:ea typeface="Cambria"/>
                <a:cs typeface="Cambria"/>
                <a:sym typeface="Cambria"/>
              </a:rPr>
              <a:t> </a:t>
            </a:r>
            <a:endParaRPr sz="2000" b="1"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400"/>
              </a:spcBef>
              <a:spcAft>
                <a:spcPts val="0"/>
              </a:spcAft>
              <a:buClr>
                <a:srgbClr val="000000"/>
              </a:buClr>
              <a:buSzPts val="1800"/>
              <a:buFont typeface="Arial"/>
              <a:buNone/>
            </a:pP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400"/>
              </a:spcBef>
              <a:spcAft>
                <a:spcPts val="0"/>
              </a:spcAft>
              <a:buClr>
                <a:srgbClr val="000000"/>
              </a:buClr>
              <a:buSzPts val="1800"/>
              <a:buFont typeface="Arial"/>
              <a:buNone/>
            </a:pPr>
            <a:endParaRPr sz="2000" b="0" i="0" u="none" strike="noStrike" cap="none" dirty="0">
              <a:solidFill>
                <a:srgbClr val="25303B"/>
              </a:solidFill>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9666d304ac_0_10"/>
          <p:cNvSpPr/>
          <p:nvPr/>
        </p:nvSpPr>
        <p:spPr>
          <a:xfrm>
            <a:off x="36350" y="144725"/>
            <a:ext cx="77001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5303B"/>
                </a:solidFill>
                <a:latin typeface="Cambria"/>
                <a:ea typeface="Cambria"/>
                <a:cs typeface="Cambria"/>
                <a:sym typeface="Cambria"/>
              </a:rPr>
              <a:t>Motivation: </a:t>
            </a:r>
            <a:r>
              <a:rPr lang="en-GB" sz="3600" b="0" i="0" u="none" strike="noStrike" cap="none">
                <a:solidFill>
                  <a:srgbClr val="25303B"/>
                </a:solidFill>
                <a:latin typeface="Cambria"/>
                <a:ea typeface="Cambria"/>
                <a:cs typeface="Cambria"/>
                <a:sym typeface="Cambria"/>
              </a:rPr>
              <a:t>Predictive Capability</a:t>
            </a:r>
            <a:endParaRPr sz="3600" b="0" i="0" u="none" strike="noStrike" cap="none">
              <a:solidFill>
                <a:srgbClr val="000000"/>
              </a:solidFill>
              <a:latin typeface="Arial"/>
              <a:ea typeface="Arial"/>
              <a:cs typeface="Arial"/>
              <a:sym typeface="Arial"/>
            </a:endParaRPr>
          </a:p>
        </p:txBody>
      </p:sp>
      <p:graphicFrame>
        <p:nvGraphicFramePr>
          <p:cNvPr id="2" name="Diagram 1">
            <a:extLst>
              <a:ext uri="{FF2B5EF4-FFF2-40B4-BE49-F238E27FC236}">
                <a16:creationId xmlns:a16="http://schemas.microsoft.com/office/drawing/2014/main" id="{FF2A68C9-D12A-F11A-3B0C-F648AB998399}"/>
              </a:ext>
            </a:extLst>
          </p:cNvPr>
          <p:cNvGraphicFramePr/>
          <p:nvPr>
            <p:extLst>
              <p:ext uri="{D42A27DB-BD31-4B8C-83A1-F6EECF244321}">
                <p14:modId xmlns:p14="http://schemas.microsoft.com/office/powerpoint/2010/main" val="651196469"/>
              </p:ext>
            </p:extLst>
          </p:nvPr>
        </p:nvGraphicFramePr>
        <p:xfrm>
          <a:off x="158838" y="939537"/>
          <a:ext cx="8779099" cy="4208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5f41c82eb0_0_50"/>
          <p:cNvSpPr/>
          <p:nvPr/>
        </p:nvSpPr>
        <p:spPr>
          <a:xfrm>
            <a:off x="36350" y="144725"/>
            <a:ext cx="76578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5303B"/>
                </a:solidFill>
                <a:latin typeface="Cambria"/>
                <a:ea typeface="Cambria"/>
                <a:cs typeface="Cambria"/>
                <a:sym typeface="Cambria"/>
              </a:rPr>
              <a:t>Method: </a:t>
            </a:r>
            <a:r>
              <a:rPr lang="en-GB" sz="3600" b="0" i="0" u="none" strike="noStrike" cap="none">
                <a:solidFill>
                  <a:srgbClr val="25303B"/>
                </a:solidFill>
                <a:latin typeface="Cambria"/>
                <a:ea typeface="Cambria"/>
                <a:cs typeface="Cambria"/>
                <a:sym typeface="Cambria"/>
              </a:rPr>
              <a:t>EMIT-2D</a:t>
            </a:r>
            <a:endParaRPr sz="3600" b="0" i="0" u="none" strike="noStrike" cap="none">
              <a:solidFill>
                <a:srgbClr val="000000"/>
              </a:solidFill>
              <a:latin typeface="Arial"/>
              <a:ea typeface="Arial"/>
              <a:cs typeface="Arial"/>
              <a:sym typeface="Arial"/>
            </a:endParaRPr>
          </a:p>
        </p:txBody>
      </p:sp>
      <p:sp>
        <p:nvSpPr>
          <p:cNvPr id="106" name="Google Shape;106;g5f41c82eb0_0_50"/>
          <p:cNvSpPr/>
          <p:nvPr/>
        </p:nvSpPr>
        <p:spPr>
          <a:xfrm>
            <a:off x="0" y="904250"/>
            <a:ext cx="9106800" cy="42072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a:solidFill>
                  <a:srgbClr val="25303B"/>
                </a:solidFill>
                <a:latin typeface="Cambria"/>
                <a:ea typeface="Cambria"/>
                <a:cs typeface="Cambria"/>
                <a:sym typeface="Cambria"/>
              </a:rPr>
              <a:t>Full-wave cold plasma code developed at University of York</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a:solidFill>
                  <a:srgbClr val="25303B"/>
                </a:solidFill>
                <a:latin typeface="Cambria"/>
                <a:ea typeface="Cambria"/>
                <a:cs typeface="Cambria"/>
                <a:sym typeface="Cambria"/>
              </a:rPr>
              <a:t>Solves Maxwell’s equations with a cold plasma response on Yee lattice using 2nd order leap-frog algorithm</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4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7" name="Google Shape;107;g5f41c82eb0_0_50"/>
          <p:cNvPicPr preferRelativeResize="0"/>
          <p:nvPr/>
        </p:nvPicPr>
        <p:blipFill rotWithShape="1">
          <a:blip r:embed="rId3">
            <a:alphaModFix/>
          </a:blip>
          <a:srcRect/>
          <a:stretch/>
        </p:blipFill>
        <p:spPr>
          <a:xfrm>
            <a:off x="826584" y="3229963"/>
            <a:ext cx="3278416" cy="800775"/>
          </a:xfrm>
          <a:prstGeom prst="rect">
            <a:avLst/>
          </a:prstGeom>
          <a:noFill/>
          <a:ln>
            <a:noFill/>
          </a:ln>
        </p:spPr>
      </p:pic>
      <p:pic>
        <p:nvPicPr>
          <p:cNvPr id="108" name="Google Shape;108;g5f41c82eb0_0_50"/>
          <p:cNvPicPr preferRelativeResize="0"/>
          <p:nvPr/>
        </p:nvPicPr>
        <p:blipFill rotWithShape="1">
          <a:blip r:embed="rId4">
            <a:alphaModFix/>
          </a:blip>
          <a:srcRect/>
          <a:stretch/>
        </p:blipFill>
        <p:spPr>
          <a:xfrm>
            <a:off x="826575" y="2295750"/>
            <a:ext cx="2555400" cy="728162"/>
          </a:xfrm>
          <a:prstGeom prst="rect">
            <a:avLst/>
          </a:prstGeom>
          <a:noFill/>
          <a:ln>
            <a:noFill/>
          </a:ln>
        </p:spPr>
      </p:pic>
      <p:sp>
        <p:nvSpPr>
          <p:cNvPr id="110" name="Google Shape;110;g5f41c82eb0_0_50"/>
          <p:cNvSpPr/>
          <p:nvPr/>
        </p:nvSpPr>
        <p:spPr>
          <a:xfrm>
            <a:off x="6040415" y="4388113"/>
            <a:ext cx="2555400" cy="574200"/>
          </a:xfrm>
          <a:prstGeom prst="rect">
            <a:avLst/>
          </a:prstGeom>
          <a:noFill/>
          <a:ln>
            <a:noFill/>
          </a:ln>
        </p:spPr>
        <p:txBody>
          <a:bodyPr spcFirstLastPara="1" wrap="square" lIns="81700" tIns="40675" rIns="81700" bIns="40675"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GB" sz="1600" b="0" i="1" u="none" strike="noStrike" cap="none">
                <a:solidFill>
                  <a:srgbClr val="25303B"/>
                </a:solidFill>
                <a:latin typeface="Cambria"/>
                <a:ea typeface="Cambria"/>
                <a:cs typeface="Cambria"/>
                <a:sym typeface="Cambria"/>
              </a:rPr>
              <a:t>The Yee cell showing displaced </a:t>
            </a:r>
            <a:r>
              <a:rPr lang="en-GB" sz="1600" b="1" i="1" u="none" strike="noStrike" cap="none">
                <a:solidFill>
                  <a:srgbClr val="25303B"/>
                </a:solidFill>
                <a:latin typeface="Cambria"/>
                <a:ea typeface="Cambria"/>
                <a:cs typeface="Cambria"/>
                <a:sym typeface="Cambria"/>
              </a:rPr>
              <a:t>E</a:t>
            </a:r>
            <a:r>
              <a:rPr lang="en-GB" sz="1600" b="0" i="1" u="none" strike="noStrike" cap="none">
                <a:solidFill>
                  <a:srgbClr val="25303B"/>
                </a:solidFill>
                <a:latin typeface="Cambria"/>
                <a:ea typeface="Cambria"/>
                <a:cs typeface="Cambria"/>
                <a:sym typeface="Cambria"/>
              </a:rPr>
              <a:t> &amp; </a:t>
            </a:r>
            <a:r>
              <a:rPr lang="en-GB" sz="1600" b="1" i="1" u="none" strike="noStrike" cap="none">
                <a:solidFill>
                  <a:srgbClr val="25303B"/>
                </a:solidFill>
                <a:latin typeface="Cambria"/>
                <a:ea typeface="Cambria"/>
                <a:cs typeface="Cambria"/>
                <a:sym typeface="Cambria"/>
              </a:rPr>
              <a:t>H</a:t>
            </a:r>
            <a:r>
              <a:rPr lang="en-GB" sz="1600" b="0" i="1" u="none" strike="noStrike" cap="none">
                <a:solidFill>
                  <a:srgbClr val="25303B"/>
                </a:solidFill>
                <a:latin typeface="Cambria"/>
                <a:ea typeface="Cambria"/>
                <a:cs typeface="Cambria"/>
                <a:sym typeface="Cambria"/>
              </a:rPr>
              <a:t> grids.</a:t>
            </a:r>
            <a:endParaRPr sz="1600" b="0" i="0" u="none" strike="noStrike" cap="none">
              <a:solidFill>
                <a:srgbClr val="000000"/>
              </a:solidFill>
              <a:latin typeface="Arial"/>
              <a:ea typeface="Arial"/>
              <a:cs typeface="Arial"/>
              <a:sym typeface="Arial"/>
            </a:endParaRPr>
          </a:p>
        </p:txBody>
      </p:sp>
      <p:pic>
        <p:nvPicPr>
          <p:cNvPr id="111" name="Google Shape;111;g5f41c82eb0_0_50"/>
          <p:cNvPicPr preferRelativeResize="0"/>
          <p:nvPr/>
        </p:nvPicPr>
        <p:blipFill rotWithShape="1">
          <a:blip r:embed="rId5">
            <a:alphaModFix/>
          </a:blip>
          <a:srcRect/>
          <a:stretch/>
        </p:blipFill>
        <p:spPr>
          <a:xfrm>
            <a:off x="5808275" y="1893775"/>
            <a:ext cx="3204501" cy="2845299"/>
          </a:xfrm>
          <a:prstGeom prst="rect">
            <a:avLst/>
          </a:prstGeom>
          <a:noFill/>
          <a:ln>
            <a:noFill/>
          </a:ln>
        </p:spPr>
      </p:pic>
      <p:pic>
        <p:nvPicPr>
          <p:cNvPr id="1028" name="Picture 4">
            <a:extLst>
              <a:ext uri="{FF2B5EF4-FFF2-40B4-BE49-F238E27FC236}">
                <a16:creationId xmlns:a16="http://schemas.microsoft.com/office/drawing/2014/main" id="{A42D87DF-D8BA-3C4B-D868-043CEE6F58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575" y="4074652"/>
            <a:ext cx="4041639" cy="8141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5f41c82eb0_0_76"/>
          <p:cNvSpPr/>
          <p:nvPr/>
        </p:nvSpPr>
        <p:spPr>
          <a:xfrm>
            <a:off x="36360" y="1447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5303B"/>
                </a:solidFill>
                <a:latin typeface="Cambria"/>
                <a:ea typeface="Cambria"/>
                <a:cs typeface="Cambria"/>
                <a:sym typeface="Cambria"/>
              </a:rPr>
              <a:t>Method: </a:t>
            </a:r>
            <a:r>
              <a:rPr lang="en-GB" sz="3600" b="0" i="0" u="none" strike="noStrike" cap="none">
                <a:solidFill>
                  <a:srgbClr val="25303B"/>
                </a:solidFill>
                <a:latin typeface="Cambria"/>
                <a:ea typeface="Cambria"/>
                <a:cs typeface="Cambria"/>
                <a:sym typeface="Cambria"/>
              </a:rPr>
              <a:t>Turbulence Generation</a:t>
            </a:r>
            <a:endParaRPr sz="3600" b="0" i="0" u="none" strike="noStrike" cap="none">
              <a:solidFill>
                <a:srgbClr val="000000"/>
              </a:solidFill>
              <a:latin typeface="Arial"/>
              <a:ea typeface="Arial"/>
              <a:cs typeface="Arial"/>
              <a:sym typeface="Arial"/>
            </a:endParaRPr>
          </a:p>
        </p:txBody>
      </p:sp>
      <p:sp>
        <p:nvSpPr>
          <p:cNvPr id="117" name="Google Shape;117;g5f41c82eb0_0_76"/>
          <p:cNvSpPr/>
          <p:nvPr/>
        </p:nvSpPr>
        <p:spPr>
          <a:xfrm>
            <a:off x="18600" y="941050"/>
            <a:ext cx="4720500" cy="42072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dirty="0">
                <a:solidFill>
                  <a:srgbClr val="25303B"/>
                </a:solidFill>
                <a:latin typeface="Cambria"/>
                <a:ea typeface="Cambria"/>
                <a:cs typeface="Cambria"/>
                <a:sym typeface="Cambria"/>
              </a:rPr>
              <a:t>Generate ensembles of turbulent density profiles using synthetic turbulence</a:t>
            </a: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lang="en-GB"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dirty="0">
                <a:solidFill>
                  <a:srgbClr val="25303B"/>
                </a:solidFill>
                <a:latin typeface="Cambria"/>
                <a:ea typeface="Cambria"/>
                <a:cs typeface="Cambria"/>
                <a:sym typeface="Cambria"/>
              </a:rPr>
              <a:t>Use background density profile shown above</a:t>
            </a: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lang="en-GB"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dirty="0">
                <a:solidFill>
                  <a:srgbClr val="25303B"/>
                </a:solidFill>
                <a:latin typeface="Cambria"/>
                <a:ea typeface="Cambria"/>
                <a:cs typeface="Cambria"/>
                <a:sym typeface="Cambria"/>
              </a:rPr>
              <a:t>Use envelope of density fluctuation level shown below</a:t>
            </a:r>
          </a:p>
          <a:p>
            <a:pPr marL="0" marR="0" lvl="0" indent="0" algn="l" rtl="0">
              <a:lnSpc>
                <a:spcPct val="100000"/>
              </a:lnSpc>
              <a:spcBef>
                <a:spcPts val="1134"/>
              </a:spcBef>
              <a:spcAft>
                <a:spcPts val="0"/>
              </a:spcAft>
              <a:buClr>
                <a:srgbClr val="000000"/>
              </a:buClr>
              <a:buSzPts val="2000"/>
              <a:buFont typeface="Arial"/>
              <a:buNone/>
            </a:pPr>
            <a:endParaRPr lang="en-GB" sz="2000"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dirty="0">
                <a:solidFill>
                  <a:srgbClr val="25303B"/>
                </a:solidFill>
                <a:latin typeface="Cambria"/>
                <a:ea typeface="Cambria"/>
                <a:cs typeface="Cambria"/>
                <a:sym typeface="Cambria"/>
              </a:rPr>
              <a:t>Turbulence is electrostatic</a:t>
            </a: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pic>
        <p:nvPicPr>
          <p:cNvPr id="118" name="Google Shape;118;g5f41c82eb0_0_76"/>
          <p:cNvPicPr preferRelativeResize="0"/>
          <p:nvPr/>
        </p:nvPicPr>
        <p:blipFill rotWithShape="1">
          <a:blip r:embed="rId3">
            <a:alphaModFix/>
          </a:blip>
          <a:srcRect/>
          <a:stretch/>
        </p:blipFill>
        <p:spPr>
          <a:xfrm>
            <a:off x="4891500" y="963120"/>
            <a:ext cx="4100103" cy="38939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9666d304ac_0_25"/>
          <p:cNvSpPr/>
          <p:nvPr/>
        </p:nvSpPr>
        <p:spPr>
          <a:xfrm>
            <a:off x="36360" y="1447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5303B"/>
                </a:solidFill>
                <a:latin typeface="Cambria"/>
                <a:ea typeface="Cambria"/>
                <a:cs typeface="Cambria"/>
                <a:sym typeface="Cambria"/>
              </a:rPr>
              <a:t>Method: </a:t>
            </a:r>
            <a:r>
              <a:rPr lang="en-GB" sz="3600" b="0" i="0" u="none" strike="noStrike" cap="none">
                <a:solidFill>
                  <a:srgbClr val="25303B"/>
                </a:solidFill>
                <a:latin typeface="Cambria"/>
                <a:ea typeface="Cambria"/>
                <a:cs typeface="Cambria"/>
                <a:sym typeface="Cambria"/>
              </a:rPr>
              <a:t>Turbulence Generation</a:t>
            </a:r>
            <a:endParaRPr sz="3600" b="0" i="0" u="none" strike="noStrike" cap="none">
              <a:solidFill>
                <a:srgbClr val="000000"/>
              </a:solidFill>
              <a:latin typeface="Arial"/>
              <a:ea typeface="Arial"/>
              <a:cs typeface="Arial"/>
              <a:sym typeface="Arial"/>
            </a:endParaRPr>
          </a:p>
        </p:txBody>
      </p:sp>
      <p:pic>
        <p:nvPicPr>
          <p:cNvPr id="124" name="Google Shape;124;g9666d304ac_0_25"/>
          <p:cNvPicPr preferRelativeResize="0"/>
          <p:nvPr/>
        </p:nvPicPr>
        <p:blipFill rotWithShape="1">
          <a:blip r:embed="rId3">
            <a:alphaModFix/>
          </a:blip>
          <a:srcRect l="5023" t="7441" r="7761"/>
          <a:stretch/>
        </p:blipFill>
        <p:spPr>
          <a:xfrm>
            <a:off x="4516075" y="1306075"/>
            <a:ext cx="4556250" cy="3626600"/>
          </a:xfrm>
          <a:prstGeom prst="rect">
            <a:avLst/>
          </a:prstGeom>
          <a:noFill/>
          <a:ln>
            <a:noFill/>
          </a:ln>
        </p:spPr>
      </p:pic>
      <p:sp>
        <p:nvSpPr>
          <p:cNvPr id="125" name="Google Shape;125;g9666d304ac_0_25"/>
          <p:cNvSpPr/>
          <p:nvPr/>
        </p:nvSpPr>
        <p:spPr>
          <a:xfrm>
            <a:off x="18600" y="941050"/>
            <a:ext cx="4720500" cy="42072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2000"/>
              <a:buFont typeface="Arial"/>
              <a:buNone/>
            </a:pPr>
            <a:r>
              <a:rPr lang="en-US" sz="2000" b="0" i="0" u="none" strike="noStrike" cap="none" dirty="0">
                <a:solidFill>
                  <a:srgbClr val="25303B"/>
                </a:solidFill>
                <a:latin typeface="Cambria"/>
                <a:ea typeface="Cambria"/>
                <a:cs typeface="Cambria"/>
                <a:sym typeface="Cambria"/>
              </a:rPr>
              <a:t>Generate ensembles of turbulent density profiles using synthetic turbulence</a:t>
            </a:r>
          </a:p>
          <a:p>
            <a:pPr marL="0" marR="0" lvl="0" indent="0" algn="l" rtl="0">
              <a:lnSpc>
                <a:spcPct val="100000"/>
              </a:lnSpc>
              <a:spcBef>
                <a:spcPts val="1134"/>
              </a:spcBef>
              <a:spcAft>
                <a:spcPts val="0"/>
              </a:spcAft>
              <a:buClr>
                <a:srgbClr val="000000"/>
              </a:buClr>
              <a:buSzPts val="2000"/>
              <a:buFont typeface="Arial"/>
              <a:buNone/>
            </a:pPr>
            <a:endParaRPr lang="en-US"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r>
              <a:rPr lang="en-US" sz="2000" b="0" i="0" u="none" strike="noStrike" cap="none" dirty="0">
                <a:solidFill>
                  <a:srgbClr val="25303B"/>
                </a:solidFill>
                <a:latin typeface="Cambria"/>
                <a:ea typeface="Cambria"/>
                <a:cs typeface="Cambria"/>
                <a:sym typeface="Cambria"/>
              </a:rPr>
              <a:t>Use background density profile shown above</a:t>
            </a:r>
          </a:p>
          <a:p>
            <a:pPr marL="0" marR="0" lvl="0" indent="0" algn="l" rtl="0">
              <a:lnSpc>
                <a:spcPct val="100000"/>
              </a:lnSpc>
              <a:spcBef>
                <a:spcPts val="1134"/>
              </a:spcBef>
              <a:spcAft>
                <a:spcPts val="0"/>
              </a:spcAft>
              <a:buClr>
                <a:srgbClr val="000000"/>
              </a:buClr>
              <a:buSzPts val="2000"/>
              <a:buFont typeface="Arial"/>
              <a:buNone/>
            </a:pPr>
            <a:endParaRPr lang="en-US"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r>
              <a:rPr lang="en-US" sz="2000" b="0" i="0" u="none" strike="noStrike" cap="none" dirty="0">
                <a:solidFill>
                  <a:srgbClr val="25303B"/>
                </a:solidFill>
                <a:latin typeface="Cambria"/>
                <a:ea typeface="Cambria"/>
                <a:cs typeface="Cambria"/>
                <a:sym typeface="Cambria"/>
              </a:rPr>
              <a:t>Use envelope of density fluctuation level shown below</a:t>
            </a:r>
          </a:p>
          <a:p>
            <a:pPr marL="0" marR="0" lvl="0" indent="0" algn="l" rtl="0">
              <a:lnSpc>
                <a:spcPct val="100000"/>
              </a:lnSpc>
              <a:spcBef>
                <a:spcPts val="1134"/>
              </a:spcBef>
              <a:spcAft>
                <a:spcPts val="0"/>
              </a:spcAft>
              <a:buClr>
                <a:srgbClr val="000000"/>
              </a:buClr>
              <a:buSzPts val="2000"/>
              <a:buFont typeface="Arial"/>
              <a:buNone/>
            </a:pPr>
            <a:endParaRPr lang="en-US" sz="2000"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r>
              <a:rPr lang="en-US" sz="2000" b="0" i="0" u="none" strike="noStrike" cap="none" dirty="0">
                <a:solidFill>
                  <a:srgbClr val="25303B"/>
                </a:solidFill>
                <a:latin typeface="Cambria"/>
                <a:ea typeface="Cambria"/>
                <a:cs typeface="Cambria"/>
                <a:sym typeface="Cambria"/>
              </a:rPr>
              <a:t>Turbulence is electrostatic</a:t>
            </a:r>
          </a:p>
          <a:p>
            <a:pPr marL="0" marR="0" lvl="0" indent="0" algn="l" rtl="0">
              <a:lnSpc>
                <a:spcPct val="100000"/>
              </a:lnSpc>
              <a:spcBef>
                <a:spcPts val="1134"/>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64f7212193_0_0"/>
          <p:cNvSpPr/>
          <p:nvPr/>
        </p:nvSpPr>
        <p:spPr>
          <a:xfrm>
            <a:off x="36360" y="1447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5303B"/>
                </a:solidFill>
                <a:latin typeface="Cambria"/>
                <a:ea typeface="Cambria"/>
                <a:cs typeface="Cambria"/>
                <a:sym typeface="Cambria"/>
              </a:rPr>
              <a:t>Method: </a:t>
            </a:r>
            <a:r>
              <a:rPr lang="en-GB" sz="3600" b="0" i="0" u="none" strike="noStrike" cap="none">
                <a:solidFill>
                  <a:srgbClr val="25303B"/>
                </a:solidFill>
                <a:latin typeface="Cambria"/>
                <a:ea typeface="Cambria"/>
                <a:cs typeface="Cambria"/>
                <a:sym typeface="Cambria"/>
              </a:rPr>
              <a:t>Parameter Scans</a:t>
            </a:r>
            <a:endParaRPr sz="3600" b="0" i="0" u="none" strike="noStrike" cap="none">
              <a:solidFill>
                <a:srgbClr val="000000"/>
              </a:solidFill>
              <a:latin typeface="Arial"/>
              <a:ea typeface="Arial"/>
              <a:cs typeface="Arial"/>
              <a:sym typeface="Arial"/>
            </a:endParaRPr>
          </a:p>
        </p:txBody>
      </p:sp>
      <p:sp>
        <p:nvSpPr>
          <p:cNvPr id="131" name="Google Shape;131;g64f7212193_0_0"/>
          <p:cNvSpPr/>
          <p:nvPr/>
        </p:nvSpPr>
        <p:spPr>
          <a:xfrm>
            <a:off x="18600" y="941050"/>
            <a:ext cx="4736700" cy="42072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dirty="0">
                <a:solidFill>
                  <a:srgbClr val="25303B"/>
                </a:solidFill>
                <a:latin typeface="Cambria"/>
                <a:ea typeface="Cambria"/>
                <a:cs typeface="Cambria"/>
                <a:sym typeface="Cambria"/>
              </a:rPr>
              <a:t>Parameters of interest:</a:t>
            </a:r>
            <a:endParaRPr sz="2000" b="0" i="0" u="none" strike="noStrike" cap="none" dirty="0">
              <a:solidFill>
                <a:srgbClr val="25303B"/>
              </a:solidFill>
              <a:latin typeface="Cambria"/>
              <a:ea typeface="Cambria"/>
              <a:cs typeface="Cambria"/>
              <a:sym typeface="Cambria"/>
            </a:endParaRPr>
          </a:p>
          <a:p>
            <a:pPr marL="457200" marR="0" lvl="0" indent="-355600" algn="l" rtl="0">
              <a:lnSpc>
                <a:spcPct val="100000"/>
              </a:lnSpc>
              <a:spcBef>
                <a:spcPts val="1134"/>
              </a:spcBef>
              <a:spcAft>
                <a:spcPts val="0"/>
              </a:spcAft>
              <a:buClr>
                <a:srgbClr val="25303B"/>
              </a:buClr>
              <a:buSzPts val="2000"/>
              <a:buFont typeface="Cambria"/>
              <a:buChar char="●"/>
            </a:pPr>
            <a:r>
              <a:rPr lang="en-GB" sz="2000" b="0" i="0" u="none" strike="noStrike" cap="none" dirty="0">
                <a:solidFill>
                  <a:srgbClr val="25303B"/>
                </a:solidFill>
                <a:latin typeface="Cambria"/>
                <a:ea typeface="Cambria"/>
                <a:cs typeface="Cambria"/>
                <a:sym typeface="Cambria"/>
              </a:rPr>
              <a:t>Background density</a:t>
            </a:r>
            <a:endParaRPr sz="2000" b="0" i="0" u="none" strike="noStrike" cap="none" dirty="0">
              <a:solidFill>
                <a:srgbClr val="25303B"/>
              </a:solidFill>
              <a:latin typeface="Cambria"/>
              <a:ea typeface="Cambria"/>
              <a:cs typeface="Cambria"/>
              <a:sym typeface="Cambria"/>
            </a:endParaRPr>
          </a:p>
          <a:p>
            <a:pPr marL="457200" marR="0" lvl="0" indent="-355600" algn="l" rtl="0">
              <a:lnSpc>
                <a:spcPct val="100000"/>
              </a:lnSpc>
              <a:spcBef>
                <a:spcPts val="0"/>
              </a:spcBef>
              <a:spcAft>
                <a:spcPts val="0"/>
              </a:spcAft>
              <a:buClr>
                <a:srgbClr val="25303B"/>
              </a:buClr>
              <a:buSzPts val="2000"/>
              <a:buFont typeface="Cambria"/>
              <a:buChar char="●"/>
            </a:pPr>
            <a:r>
              <a:rPr lang="en-GB" sz="2000" b="0" i="0" u="none" strike="noStrike" cap="none" dirty="0">
                <a:solidFill>
                  <a:srgbClr val="25303B"/>
                </a:solidFill>
                <a:latin typeface="Cambria"/>
                <a:ea typeface="Cambria"/>
                <a:cs typeface="Cambria"/>
                <a:sym typeface="Cambria"/>
              </a:rPr>
              <a:t>Fluctuation level</a:t>
            </a:r>
            <a:endParaRPr sz="2000" b="0" i="0" u="none" strike="noStrike" cap="none" dirty="0">
              <a:solidFill>
                <a:srgbClr val="25303B"/>
              </a:solidFill>
              <a:latin typeface="Cambria"/>
              <a:ea typeface="Cambria"/>
              <a:cs typeface="Cambria"/>
              <a:sym typeface="Cambria"/>
            </a:endParaRPr>
          </a:p>
          <a:p>
            <a:pPr marL="457200" marR="0" lvl="0" indent="-355600" algn="l" rtl="0">
              <a:lnSpc>
                <a:spcPct val="100000"/>
              </a:lnSpc>
              <a:spcBef>
                <a:spcPts val="0"/>
              </a:spcBef>
              <a:spcAft>
                <a:spcPts val="0"/>
              </a:spcAft>
              <a:buClr>
                <a:srgbClr val="25303B"/>
              </a:buClr>
              <a:buSzPts val="2000"/>
              <a:buFont typeface="Cambria"/>
              <a:buChar char="●"/>
            </a:pPr>
            <a:r>
              <a:rPr lang="en-GB" sz="2000" b="0" i="0" u="none" strike="noStrike" cap="none" dirty="0">
                <a:solidFill>
                  <a:srgbClr val="25303B"/>
                </a:solidFill>
                <a:latin typeface="Cambria"/>
                <a:ea typeface="Cambria"/>
                <a:cs typeface="Cambria"/>
                <a:sym typeface="Cambria"/>
              </a:rPr>
              <a:t>Width of turbulence layer</a:t>
            </a:r>
            <a:endParaRPr sz="2000" b="0" i="0" u="none" strike="noStrike" cap="none" dirty="0">
              <a:solidFill>
                <a:srgbClr val="25303B"/>
              </a:solidFill>
              <a:latin typeface="Cambria"/>
              <a:ea typeface="Cambria"/>
              <a:cs typeface="Cambria"/>
              <a:sym typeface="Cambria"/>
            </a:endParaRPr>
          </a:p>
          <a:p>
            <a:pPr marL="457200" marR="0" lvl="0" indent="-355600" algn="l" rtl="0">
              <a:lnSpc>
                <a:spcPct val="100000"/>
              </a:lnSpc>
              <a:spcBef>
                <a:spcPts val="0"/>
              </a:spcBef>
              <a:spcAft>
                <a:spcPts val="0"/>
              </a:spcAft>
              <a:buClr>
                <a:srgbClr val="25303B"/>
              </a:buClr>
              <a:buSzPts val="2000"/>
              <a:buFont typeface="Cambria"/>
              <a:buChar char="●"/>
            </a:pPr>
            <a:r>
              <a:rPr lang="en-GB" sz="2000" b="0" i="0" u="none" strike="noStrike" cap="none" dirty="0">
                <a:solidFill>
                  <a:srgbClr val="25303B"/>
                </a:solidFill>
                <a:latin typeface="Cambria"/>
                <a:ea typeface="Cambria"/>
                <a:cs typeface="Cambria"/>
                <a:sym typeface="Cambria"/>
              </a:rPr>
              <a:t>Perpendicular correlation length</a:t>
            </a:r>
            <a:endParaRPr sz="2000" b="0" i="0" u="none" strike="noStrike" cap="none" dirty="0">
              <a:solidFill>
                <a:srgbClr val="25303B"/>
              </a:solidFill>
              <a:latin typeface="Cambria"/>
              <a:ea typeface="Cambria"/>
              <a:cs typeface="Cambria"/>
              <a:sym typeface="Cambria"/>
            </a:endParaRPr>
          </a:p>
          <a:p>
            <a:pPr marL="457200" marR="0" lvl="0" indent="-355600" algn="l" rtl="0">
              <a:lnSpc>
                <a:spcPct val="100000"/>
              </a:lnSpc>
              <a:spcBef>
                <a:spcPts val="0"/>
              </a:spcBef>
              <a:spcAft>
                <a:spcPts val="0"/>
              </a:spcAft>
              <a:buClr>
                <a:srgbClr val="25303B"/>
              </a:buClr>
              <a:buSzPts val="2000"/>
              <a:buFont typeface="Cambria"/>
              <a:buChar char="●"/>
            </a:pPr>
            <a:r>
              <a:rPr lang="en-GB" sz="2000" b="0" i="0" u="none" strike="noStrike" cap="none" dirty="0">
                <a:solidFill>
                  <a:srgbClr val="25303B"/>
                </a:solidFill>
                <a:latin typeface="Cambria"/>
                <a:ea typeface="Cambria"/>
                <a:cs typeface="Cambria"/>
                <a:sym typeface="Cambria"/>
              </a:rPr>
              <a:t>Binormal correlation length</a:t>
            </a:r>
            <a:endParaRPr sz="2000" b="0" i="0" u="none" strike="noStrike" cap="none" dirty="0">
              <a:solidFill>
                <a:srgbClr val="25303B"/>
              </a:solidFill>
              <a:latin typeface="Cambria"/>
              <a:ea typeface="Cambria"/>
              <a:cs typeface="Cambria"/>
              <a:sym typeface="Cambria"/>
            </a:endParaRPr>
          </a:p>
          <a:p>
            <a:pPr marL="457200" marR="0" lvl="0" indent="-355600" algn="l" rtl="0">
              <a:lnSpc>
                <a:spcPct val="100000"/>
              </a:lnSpc>
              <a:spcBef>
                <a:spcPts val="0"/>
              </a:spcBef>
              <a:spcAft>
                <a:spcPts val="0"/>
              </a:spcAft>
              <a:buClr>
                <a:srgbClr val="25303B"/>
              </a:buClr>
              <a:buSzPts val="2000"/>
              <a:buFont typeface="Cambria"/>
              <a:buChar char="●"/>
            </a:pPr>
            <a:r>
              <a:rPr lang="en-GB" sz="2000" b="0" i="0" u="none" strike="noStrike" cap="none" dirty="0">
                <a:solidFill>
                  <a:srgbClr val="25303B"/>
                </a:solidFill>
                <a:latin typeface="Cambria"/>
                <a:ea typeface="Cambria"/>
                <a:cs typeface="Cambria"/>
                <a:sym typeface="Cambria"/>
              </a:rPr>
              <a:t>Microwave beam waist</a:t>
            </a: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dirty="0">
                <a:solidFill>
                  <a:srgbClr val="25303B"/>
                </a:solidFill>
                <a:latin typeface="Cambria"/>
                <a:ea typeface="Cambria"/>
                <a:cs typeface="Cambria"/>
                <a:sym typeface="Cambria"/>
              </a:rPr>
              <a:t>To determine if the dependence of each parameter is separable, conduct 2D parameter scans in pairwise combinations </a:t>
            </a:r>
            <a:r>
              <a:rPr lang="en-GB" sz="2000" dirty="0">
                <a:solidFill>
                  <a:srgbClr val="25303B"/>
                </a:solidFill>
                <a:latin typeface="Cambria"/>
                <a:ea typeface="Cambria"/>
                <a:cs typeface="Cambria"/>
                <a:sym typeface="Cambria"/>
              </a:rPr>
              <a:t>⇾ 15 2D scans</a:t>
            </a: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dirty="0">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pic>
        <p:nvPicPr>
          <p:cNvPr id="132" name="Google Shape;132;g64f7212193_0_0"/>
          <p:cNvPicPr preferRelativeResize="0"/>
          <p:nvPr/>
        </p:nvPicPr>
        <p:blipFill rotWithShape="1">
          <a:blip r:embed="rId3">
            <a:alphaModFix/>
          </a:blip>
          <a:srcRect/>
          <a:stretch/>
        </p:blipFill>
        <p:spPr>
          <a:xfrm>
            <a:off x="4755300" y="980237"/>
            <a:ext cx="4388702" cy="4168009"/>
          </a:xfrm>
          <a:prstGeom prst="rect">
            <a:avLst/>
          </a:prstGeom>
          <a:noFill/>
          <a:ln>
            <a:noFill/>
          </a:ln>
        </p:spPr>
      </p:pic>
      <p:cxnSp>
        <p:nvCxnSpPr>
          <p:cNvPr id="3" name="Straight Arrow Connector 2">
            <a:extLst>
              <a:ext uri="{FF2B5EF4-FFF2-40B4-BE49-F238E27FC236}">
                <a16:creationId xmlns:a16="http://schemas.microsoft.com/office/drawing/2014/main" id="{FDE8BC51-0DE3-5C66-0B56-D02F0748FF1C}"/>
              </a:ext>
            </a:extLst>
          </p:cNvPr>
          <p:cNvCxnSpPr/>
          <p:nvPr/>
        </p:nvCxnSpPr>
        <p:spPr>
          <a:xfrm>
            <a:off x="6986789" y="1133342"/>
            <a:ext cx="0" cy="1809481"/>
          </a:xfrm>
          <a:prstGeom prst="straightConnector1">
            <a:avLst/>
          </a:prstGeom>
          <a:ln w="190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B4DE6CB-B7E8-4ABB-F821-8D9CCD7E665E}"/>
              </a:ext>
            </a:extLst>
          </p:cNvPr>
          <p:cNvSpPr txBox="1"/>
          <p:nvPr/>
        </p:nvSpPr>
        <p:spPr>
          <a:xfrm>
            <a:off x="6928837" y="1732211"/>
            <a:ext cx="1745083" cy="307777"/>
          </a:xfrm>
          <a:prstGeom prst="rect">
            <a:avLst/>
          </a:prstGeom>
          <a:noFill/>
        </p:spPr>
        <p:txBody>
          <a:bodyPr wrap="square" rtlCol="0">
            <a:spAutoFit/>
          </a:bodyPr>
          <a:lstStyle/>
          <a:p>
            <a:r>
              <a:rPr lang="en-GB" sz="1400" b="0" i="0" u="none" strike="noStrike" cap="none">
                <a:solidFill>
                  <a:schemeClr val="accent3"/>
                </a:solidFill>
                <a:latin typeface="Cambria"/>
                <a:ea typeface="Cambria"/>
                <a:cs typeface="Cambria"/>
                <a:sym typeface="Cambria"/>
              </a:rPr>
              <a:t>Background density</a:t>
            </a:r>
            <a:endParaRPr lang="en-GB" sz="1400" b="0" i="0" u="none" strike="noStrike" cap="none" dirty="0">
              <a:solidFill>
                <a:schemeClr val="accent3"/>
              </a:solidFill>
              <a:latin typeface="Cambria"/>
              <a:ea typeface="Cambria"/>
              <a:cs typeface="Cambria"/>
              <a:sym typeface="Cambria"/>
            </a:endParaRPr>
          </a:p>
        </p:txBody>
      </p:sp>
      <p:cxnSp>
        <p:nvCxnSpPr>
          <p:cNvPr id="9" name="Straight Arrow Connector 8">
            <a:extLst>
              <a:ext uri="{FF2B5EF4-FFF2-40B4-BE49-F238E27FC236}">
                <a16:creationId xmlns:a16="http://schemas.microsoft.com/office/drawing/2014/main" id="{33A73F2E-5E25-DD31-51A3-E1B2487AF0FE}"/>
              </a:ext>
            </a:extLst>
          </p:cNvPr>
          <p:cNvCxnSpPr/>
          <p:nvPr/>
        </p:nvCxnSpPr>
        <p:spPr>
          <a:xfrm>
            <a:off x="5690315" y="3043708"/>
            <a:ext cx="0" cy="1809481"/>
          </a:xfrm>
          <a:prstGeom prst="straightConnector1">
            <a:avLst/>
          </a:prstGeom>
          <a:ln w="190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DC031C-90F7-F89A-7400-B7962D58C459}"/>
              </a:ext>
            </a:extLst>
          </p:cNvPr>
          <p:cNvSpPr txBox="1"/>
          <p:nvPr/>
        </p:nvSpPr>
        <p:spPr>
          <a:xfrm>
            <a:off x="5632363" y="3146741"/>
            <a:ext cx="1515409" cy="523220"/>
          </a:xfrm>
          <a:prstGeom prst="rect">
            <a:avLst/>
          </a:prstGeom>
          <a:noFill/>
        </p:spPr>
        <p:txBody>
          <a:bodyPr wrap="square" rtlCol="0">
            <a:spAutoFit/>
          </a:bodyPr>
          <a:lstStyle/>
          <a:p>
            <a:r>
              <a:rPr lang="en-GB" dirty="0">
                <a:solidFill>
                  <a:schemeClr val="accent2"/>
                </a:solidFill>
                <a:latin typeface="Cambria"/>
                <a:ea typeface="Cambria"/>
                <a:cs typeface="Cambria"/>
                <a:sym typeface="Cambria"/>
              </a:rPr>
              <a:t>Fluctuation level</a:t>
            </a:r>
            <a:endParaRPr lang="en-GB" sz="1400" b="0" i="0" u="none" strike="noStrike" cap="none" dirty="0">
              <a:solidFill>
                <a:schemeClr val="accent2"/>
              </a:solidFill>
              <a:latin typeface="Cambria"/>
              <a:ea typeface="Cambria"/>
              <a:cs typeface="Cambria"/>
              <a:sym typeface="Cambria"/>
            </a:endParaRPr>
          </a:p>
          <a:p>
            <a:endParaRPr lang="en-GB" dirty="0">
              <a:solidFill>
                <a:schemeClr val="accent2"/>
              </a:solidFill>
            </a:endParaRPr>
          </a:p>
        </p:txBody>
      </p:sp>
      <p:cxnSp>
        <p:nvCxnSpPr>
          <p:cNvPr id="11" name="Straight Arrow Connector 10">
            <a:extLst>
              <a:ext uri="{FF2B5EF4-FFF2-40B4-BE49-F238E27FC236}">
                <a16:creationId xmlns:a16="http://schemas.microsoft.com/office/drawing/2014/main" id="{5E0ABAA8-76D0-3B70-6654-2E208D41447F}"/>
              </a:ext>
            </a:extLst>
          </p:cNvPr>
          <p:cNvCxnSpPr>
            <a:cxnSpLocks/>
          </p:cNvCxnSpPr>
          <p:nvPr/>
        </p:nvCxnSpPr>
        <p:spPr>
          <a:xfrm flipH="1">
            <a:off x="5422006" y="3844344"/>
            <a:ext cx="553791" cy="0"/>
          </a:xfrm>
          <a:prstGeom prst="straightConnector1">
            <a:avLst/>
          </a:prstGeom>
          <a:ln w="190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95E20C3-17AA-64AD-F4E4-E1CC33CF065D}"/>
              </a:ext>
            </a:extLst>
          </p:cNvPr>
          <p:cNvSpPr txBox="1"/>
          <p:nvPr/>
        </p:nvSpPr>
        <p:spPr>
          <a:xfrm>
            <a:off x="5921911" y="3467828"/>
            <a:ext cx="1120463" cy="954107"/>
          </a:xfrm>
          <a:prstGeom prst="rect">
            <a:avLst/>
          </a:prstGeom>
          <a:noFill/>
        </p:spPr>
        <p:txBody>
          <a:bodyPr wrap="square" rtlCol="0">
            <a:spAutoFit/>
          </a:bodyPr>
          <a:lstStyle/>
          <a:p>
            <a:r>
              <a:rPr lang="en-GB" sz="1400" b="0" i="0" u="none" strike="noStrike" cap="none" dirty="0">
                <a:solidFill>
                  <a:schemeClr val="accent6"/>
                </a:solidFill>
                <a:latin typeface="Cambria"/>
                <a:ea typeface="Cambria"/>
                <a:cs typeface="Cambria"/>
                <a:sym typeface="Cambria"/>
              </a:rPr>
              <a:t>Width of turbulence layer</a:t>
            </a:r>
          </a:p>
          <a:p>
            <a:endParaRPr lang="en-GB" dirty="0">
              <a:solidFill>
                <a:schemeClr val="accent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61f94a4547_0_0"/>
          <p:cNvSpPr/>
          <p:nvPr/>
        </p:nvSpPr>
        <p:spPr>
          <a:xfrm>
            <a:off x="18600" y="941050"/>
            <a:ext cx="9144000" cy="1032000"/>
          </a:xfrm>
          <a:prstGeom prst="rect">
            <a:avLst/>
          </a:prstGeom>
          <a:noFill/>
          <a:ln>
            <a:noFill/>
          </a:ln>
        </p:spPr>
        <p:txBody>
          <a:bodyPr spcFirstLastPara="1" wrap="square" lIns="81700" tIns="40675" rIns="81700" bIns="40675" anchor="t" anchorCtr="0">
            <a:noAutofit/>
          </a:bodyPr>
          <a:lstStyle/>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a:solidFill>
                  <a:srgbClr val="25303B"/>
                </a:solidFill>
                <a:latin typeface="Cambria"/>
                <a:ea typeface="Cambria"/>
                <a:cs typeface="Cambria"/>
                <a:sym typeface="Cambria"/>
              </a:rPr>
              <a:t>Turbulence evolves slowly compared to microwave propagation</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r>
              <a:rPr lang="en-GB" sz="2000" b="0" i="0" u="none" strike="noStrike" cap="none">
                <a:solidFill>
                  <a:srgbClr val="25303B"/>
                </a:solidFill>
                <a:latin typeface="Cambria"/>
                <a:ea typeface="Cambria"/>
                <a:cs typeface="Cambria"/>
                <a:sym typeface="Cambria"/>
              </a:rPr>
              <a:t>Treat turbulence as “frozen” and average over a series of snapshots</a:t>
            </a: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2000"/>
              <a:buFont typeface="Arial"/>
              <a:buNone/>
            </a:pPr>
            <a:endParaRPr sz="2000" b="0" i="0" u="none" strike="noStrike" cap="none">
              <a:solidFill>
                <a:srgbClr val="25303B"/>
              </a:solidFill>
              <a:latin typeface="Cambria"/>
              <a:ea typeface="Cambria"/>
              <a:cs typeface="Cambria"/>
              <a:sym typeface="Cambria"/>
            </a:endParaRPr>
          </a:p>
          <a:p>
            <a:pPr marL="0" marR="0" lvl="0" indent="0" algn="l" rtl="0">
              <a:lnSpc>
                <a:spcPct val="100000"/>
              </a:lnSpc>
              <a:spcBef>
                <a:spcPts val="1134"/>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8" name="Google Shape;138;g61f94a4547_0_0"/>
          <p:cNvSpPr/>
          <p:nvPr/>
        </p:nvSpPr>
        <p:spPr>
          <a:xfrm>
            <a:off x="36360" y="144720"/>
            <a:ext cx="7163400" cy="666000"/>
          </a:xfrm>
          <a:prstGeom prst="rect">
            <a:avLst/>
          </a:prstGeom>
          <a:noFill/>
          <a:ln>
            <a:noFill/>
          </a:ln>
        </p:spPr>
        <p:txBody>
          <a:bodyPr spcFirstLastPara="1" wrap="square" lIns="81700" tIns="40675" rIns="81700" bIns="4067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5303B"/>
                </a:solidFill>
                <a:latin typeface="Cambria"/>
                <a:ea typeface="Cambria"/>
                <a:cs typeface="Cambria"/>
                <a:sym typeface="Cambria"/>
              </a:rPr>
              <a:t>Method: </a:t>
            </a:r>
            <a:r>
              <a:rPr lang="en-GB" sz="3600" b="0" i="0" u="none" strike="noStrike" cap="none">
                <a:solidFill>
                  <a:srgbClr val="25303B"/>
                </a:solidFill>
                <a:latin typeface="Cambria"/>
                <a:ea typeface="Cambria"/>
                <a:cs typeface="Cambria"/>
                <a:sym typeface="Cambria"/>
              </a:rPr>
              <a:t>Calculate Broadening</a:t>
            </a:r>
            <a:endParaRPr sz="3600" b="0" i="0" u="none" strike="noStrike" cap="none">
              <a:solidFill>
                <a:srgbClr val="000000"/>
              </a:solidFill>
              <a:latin typeface="Arial"/>
              <a:ea typeface="Arial"/>
              <a:cs typeface="Arial"/>
              <a:sym typeface="Arial"/>
            </a:endParaRPr>
          </a:p>
        </p:txBody>
      </p:sp>
      <p:grpSp>
        <p:nvGrpSpPr>
          <p:cNvPr id="139" name="Google Shape;139;g61f94a4547_0_0"/>
          <p:cNvGrpSpPr/>
          <p:nvPr/>
        </p:nvGrpSpPr>
        <p:grpSpPr>
          <a:xfrm>
            <a:off x="0" y="1814744"/>
            <a:ext cx="9086400" cy="3263782"/>
            <a:chOff x="0" y="1814744"/>
            <a:chExt cx="9086400" cy="3263782"/>
          </a:xfrm>
        </p:grpSpPr>
        <p:pic>
          <p:nvPicPr>
            <p:cNvPr id="140" name="Google Shape;140;g61f94a4547_0_0"/>
            <p:cNvPicPr preferRelativeResize="0"/>
            <p:nvPr/>
          </p:nvPicPr>
          <p:blipFill rotWithShape="1">
            <a:blip r:embed="rId3">
              <a:alphaModFix/>
            </a:blip>
            <a:srcRect l="3016" r="23770" b="5302"/>
            <a:stretch/>
          </p:blipFill>
          <p:spPr>
            <a:xfrm>
              <a:off x="3126825" y="1814744"/>
              <a:ext cx="3279226" cy="3181105"/>
            </a:xfrm>
            <a:prstGeom prst="rect">
              <a:avLst/>
            </a:prstGeom>
            <a:noFill/>
            <a:ln>
              <a:noFill/>
            </a:ln>
          </p:spPr>
        </p:pic>
        <p:pic>
          <p:nvPicPr>
            <p:cNvPr id="141" name="Google Shape;141;g61f94a4547_0_0"/>
            <p:cNvPicPr preferRelativeResize="0"/>
            <p:nvPr/>
          </p:nvPicPr>
          <p:blipFill rotWithShape="1">
            <a:blip r:embed="rId4">
              <a:alphaModFix/>
            </a:blip>
            <a:srcRect l="2841" t="3909" r="23530" b="4522"/>
            <a:stretch/>
          </p:blipFill>
          <p:spPr>
            <a:xfrm>
              <a:off x="0" y="1950975"/>
              <a:ext cx="3144730" cy="3044875"/>
            </a:xfrm>
            <a:prstGeom prst="rect">
              <a:avLst/>
            </a:prstGeom>
            <a:noFill/>
            <a:ln>
              <a:noFill/>
            </a:ln>
          </p:spPr>
        </p:pic>
        <p:cxnSp>
          <p:nvCxnSpPr>
            <p:cNvPr id="142" name="Google Shape;142;g61f94a4547_0_0"/>
            <p:cNvCxnSpPr/>
            <p:nvPr/>
          </p:nvCxnSpPr>
          <p:spPr>
            <a:xfrm>
              <a:off x="6297300" y="2183400"/>
              <a:ext cx="0" cy="2670900"/>
            </a:xfrm>
            <a:prstGeom prst="straightConnector1">
              <a:avLst/>
            </a:prstGeom>
            <a:noFill/>
            <a:ln w="28575" cap="flat" cmpd="sng">
              <a:solidFill>
                <a:srgbClr val="FF0000"/>
              </a:solidFill>
              <a:prstDash val="lgDash"/>
              <a:round/>
              <a:headEnd type="none" w="sm" len="sm"/>
              <a:tailEnd type="none" w="sm" len="sm"/>
            </a:ln>
          </p:spPr>
        </p:cxnSp>
        <p:pic>
          <p:nvPicPr>
            <p:cNvPr id="143" name="Google Shape;143;g61f94a4547_0_0"/>
            <p:cNvPicPr preferRelativeResize="0"/>
            <p:nvPr/>
          </p:nvPicPr>
          <p:blipFill rotWithShape="1">
            <a:blip r:embed="rId5">
              <a:alphaModFix/>
            </a:blip>
            <a:srcRect l="13612" t="7976" r="4237" b="12501"/>
            <a:stretch/>
          </p:blipFill>
          <p:spPr>
            <a:xfrm rot="5400000">
              <a:off x="6346162" y="2338288"/>
              <a:ext cx="3175101" cy="2305375"/>
            </a:xfrm>
            <a:prstGeom prst="rect">
              <a:avLst/>
            </a:prstGeom>
            <a:noFill/>
            <a:ln>
              <a:noFill/>
            </a:ln>
          </p:spPr>
        </p:pic>
        <p:cxnSp>
          <p:nvCxnSpPr>
            <p:cNvPr id="144" name="Google Shape;144;g61f94a4547_0_0"/>
            <p:cNvCxnSpPr/>
            <p:nvPr/>
          </p:nvCxnSpPr>
          <p:spPr>
            <a:xfrm rot="10800000" flipH="1">
              <a:off x="6322175" y="1951700"/>
              <a:ext cx="537600" cy="254700"/>
            </a:xfrm>
            <a:prstGeom prst="straightConnector1">
              <a:avLst/>
            </a:prstGeom>
            <a:noFill/>
            <a:ln w="9525" cap="flat" cmpd="sng">
              <a:solidFill>
                <a:srgbClr val="FF0000"/>
              </a:solidFill>
              <a:prstDash val="solid"/>
              <a:round/>
              <a:headEnd type="none" w="sm" len="sm"/>
              <a:tailEnd type="none" w="sm" len="sm"/>
            </a:ln>
          </p:spPr>
        </p:cxnSp>
        <p:cxnSp>
          <p:nvCxnSpPr>
            <p:cNvPr id="145" name="Google Shape;145;g61f94a4547_0_0"/>
            <p:cNvCxnSpPr/>
            <p:nvPr/>
          </p:nvCxnSpPr>
          <p:spPr>
            <a:xfrm>
              <a:off x="6293875" y="4851225"/>
              <a:ext cx="523200" cy="155700"/>
            </a:xfrm>
            <a:prstGeom prst="straightConnector1">
              <a:avLst/>
            </a:prstGeom>
            <a:noFill/>
            <a:ln w="9525" cap="flat" cmpd="sng">
              <a:solidFill>
                <a:srgbClr val="FF0000"/>
              </a:solidFill>
              <a:prstDash val="solid"/>
              <a:round/>
              <a:headEnd type="none" w="sm" len="sm"/>
              <a:tailEnd type="none" w="sm" len="sm"/>
            </a:ln>
          </p:spPr>
        </p:cxn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E3E6E5"/>
      </a:dk2>
      <a:lt2>
        <a:srgbClr val="00627D"/>
      </a:lt2>
      <a:accent1>
        <a:srgbClr val="5AB031"/>
      </a:accent1>
      <a:accent2>
        <a:srgbClr val="9067A9"/>
      </a:accent2>
      <a:accent3>
        <a:srgbClr val="E2388C"/>
      </a:accent3>
      <a:accent4>
        <a:srgbClr val="E62A32"/>
      </a:accent4>
      <a:accent5>
        <a:srgbClr val="F18626"/>
      </a:accent5>
      <a:accent6>
        <a:srgbClr val="00ABAA"/>
      </a:accent6>
      <a:hlink>
        <a:srgbClr val="0096D6"/>
      </a:hlink>
      <a:folHlink>
        <a:srgbClr val="E238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3153</Words>
  <Application>Microsoft Office PowerPoint</Application>
  <PresentationFormat>Custom</PresentationFormat>
  <Paragraphs>271</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Lock</dc:creator>
  <cp:lastModifiedBy>Lucy Holland</cp:lastModifiedBy>
  <cp:revision>14</cp:revision>
  <dcterms:created xsi:type="dcterms:W3CDTF">2016-10-03T14:02:25Z</dcterms:created>
  <dcterms:modified xsi:type="dcterms:W3CDTF">2022-06-22T04:37:25Z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The University of York</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3</vt:i4>
  </property>
  <property fmtid="{D5CDD505-2E9C-101B-9397-08002B2CF9AE}" pid="8" name="Notes">
    <vt:i4>3</vt:i4>
  </property>
  <property fmtid="{D5CDD505-2E9C-101B-9397-08002B2CF9AE}" pid="9" name="PresentationFormat">
    <vt:lpwstr>Custom</vt:lpwstr>
  </property>
  <property fmtid="{D5CDD505-2E9C-101B-9397-08002B2CF9AE}" pid="10" name="ScaleCrop">
    <vt:bool>false</vt:bool>
  </property>
  <property fmtid="{D5CDD505-2E9C-101B-9397-08002B2CF9AE}" pid="11" name="ShareDoc">
    <vt:bool>false</vt:bool>
  </property>
  <property fmtid="{D5CDD505-2E9C-101B-9397-08002B2CF9AE}" pid="12" name="Slides">
    <vt:i4>21</vt:i4>
  </property>
</Properties>
</file>