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1"/>
  </p:notesMasterIdLst>
  <p:sldIdLst>
    <p:sldId id="289" r:id="rId2"/>
    <p:sldId id="499" r:id="rId3"/>
    <p:sldId id="481" r:id="rId4"/>
    <p:sldId id="395" r:id="rId5"/>
    <p:sldId id="556" r:id="rId6"/>
    <p:sldId id="554" r:id="rId7"/>
    <p:sldId id="557" r:id="rId8"/>
    <p:sldId id="283" r:id="rId9"/>
    <p:sldId id="545" r:id="rId10"/>
    <p:sldId id="284" r:id="rId11"/>
    <p:sldId id="501" r:id="rId12"/>
    <p:sldId id="548" r:id="rId13"/>
    <p:sldId id="550" r:id="rId14"/>
    <p:sldId id="413" r:id="rId15"/>
    <p:sldId id="560" r:id="rId16"/>
    <p:sldId id="561" r:id="rId17"/>
    <p:sldId id="531" r:id="rId18"/>
    <p:sldId id="553" r:id="rId19"/>
    <p:sldId id="5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D0EAFA-1A28-4EF1-A7F7-EE6278A44773}">
          <p14:sldIdLst>
            <p14:sldId id="289"/>
            <p14:sldId id="499"/>
            <p14:sldId id="481"/>
            <p14:sldId id="395"/>
            <p14:sldId id="556"/>
            <p14:sldId id="554"/>
            <p14:sldId id="557"/>
            <p14:sldId id="283"/>
            <p14:sldId id="545"/>
            <p14:sldId id="284"/>
            <p14:sldId id="501"/>
            <p14:sldId id="548"/>
            <p14:sldId id="550"/>
            <p14:sldId id="413"/>
            <p14:sldId id="560"/>
            <p14:sldId id="561"/>
            <p14:sldId id="531"/>
            <p14:sldId id="553"/>
            <p14:sldId id="5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  <a:srgbClr val="DE5410"/>
    <a:srgbClr val="9437FF"/>
    <a:srgbClr val="7C7C7C"/>
    <a:srgbClr val="005493"/>
    <a:srgbClr val="FF9300"/>
    <a:srgbClr val="942093"/>
    <a:srgbClr val="A5A5A5"/>
    <a:srgbClr val="00B165"/>
    <a:srgbClr val="0B2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76923"/>
  </p:normalViewPr>
  <p:slideViewPr>
    <p:cSldViewPr snapToGrid="0">
      <p:cViewPr varScale="1">
        <p:scale>
          <a:sx n="83" d="100"/>
          <a:sy n="83" d="100"/>
        </p:scale>
        <p:origin x="1592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69363-B0F7-4545-B819-8A46973602FC}" type="datetimeFigureOut">
              <a:rPr lang="en-US" smtClean="0"/>
              <a:t>6/21/22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81DEE-E434-4249-9885-CF0585F14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9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90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ECRH steps from L-mode up to I-mode transition</a:t>
                </a:r>
              </a:p>
              <a:p>
                <a:r>
                  <a:rPr lang="en-US" dirty="0"/>
                  <a:t>H1 density: </a:t>
                </a:r>
                <a:r>
                  <a:rPr lang="en-US" i="0">
                    <a:latin typeface="Cambria Math" panose="02040503050406030204" pitchFamily="18" charset="0"/>
                  </a:rPr>
                  <a:t>4.5×10^19  m^(−</a:t>
                </a:r>
                <a:r>
                  <a:rPr lang="en-US" b="0" i="0">
                    <a:latin typeface="Cambria Math" panose="02040503050406030204" pitchFamily="18" charset="0"/>
                  </a:rPr>
                  <a:t>2)</a:t>
                </a:r>
                <a:endParaRPr lang="en-US" dirty="0"/>
              </a:p>
              <a:p>
                <a:r>
                  <a:rPr lang="en-US" dirty="0"/>
                  <a:t>Pedestal top (</a:t>
                </a:r>
                <a:r>
                  <a:rPr lang="en-US" b="0" i="0">
                    <a:latin typeface="Cambria Math" panose="02040503050406030204" pitchFamily="18" charset="0"/>
                  </a:rPr>
                  <a:t>𝜌_𝑝𝑜𝑙=0.96</a:t>
                </a:r>
                <a:r>
                  <a:rPr lang="en-US" dirty="0"/>
                  <a:t>) </a:t>
                </a:r>
                <a:r>
                  <a:rPr lang="en-US" dirty="0" err="1"/>
                  <a:t>collisionality</a:t>
                </a:r>
                <a:r>
                  <a:rPr lang="en-US" dirty="0"/>
                  <a:t>* </a:t>
                </a:r>
              </a:p>
              <a:p>
                <a:pPr lvl="1"/>
                <a:r>
                  <a:rPr lang="en-US" b="0" dirty="0"/>
                  <a:t>L-mode </a:t>
                </a:r>
                <a:r>
                  <a:rPr lang="en-US" b="0" i="0">
                    <a:latin typeface="Cambria Math" panose="02040503050406030204" pitchFamily="18" charset="0"/>
                  </a:rPr>
                  <a:t>𝜈_𝑒𝑓𝑓=5.6</a:t>
                </a:r>
                <a:endParaRPr lang="en-US" dirty="0"/>
              </a:p>
              <a:p>
                <a:pPr lvl="1"/>
                <a:r>
                  <a:rPr lang="en-US" dirty="0"/>
                  <a:t>I-mode </a:t>
                </a:r>
                <a:r>
                  <a:rPr lang="en-US" i="0">
                    <a:latin typeface="Cambria Math" panose="02040503050406030204" pitchFamily="18" charset="0"/>
                  </a:rPr>
                  <a:t>𝜈_𝑒𝑓𝑓=</a:t>
                </a:r>
                <a:r>
                  <a:rPr lang="en-US" b="0" i="0">
                    <a:latin typeface="Cambria Math" panose="02040503050406030204" pitchFamily="18" charset="0"/>
                  </a:rPr>
                  <a:t>1.1</a:t>
                </a:r>
                <a:endParaRPr lang="en-US" dirty="0"/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8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40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33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5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0A675-1EAF-AB46-BCBA-01A03CF0BC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5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4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3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31159-C48D-0240-8313-76B0AD2E90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2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81DEE-E434-4249-9885-CF0585F14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7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48E28-119F-C948-BB89-3509DC8A8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963"/>
          <a:stretch/>
        </p:blipFill>
        <p:spPr>
          <a:xfrm>
            <a:off x="0" y="0"/>
            <a:ext cx="12192000" cy="4640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122" y="359012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68003-3A2B-D14D-8164-4F6F5C19E355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CE2D-2DE5-5549-8ED3-F27B2421E8E5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323E-6705-BF4A-9C85-8295F781B3B5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5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3C29B1-578D-A747-B7E4-8B96E2801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963"/>
          <a:stretch/>
        </p:blipFill>
        <p:spPr>
          <a:xfrm>
            <a:off x="-59379" y="-28596"/>
            <a:ext cx="12379715" cy="116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541"/>
            <a:ext cx="10515600" cy="1045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2C8C2-BB8C-7043-AB8C-E85028B7C27F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8231" y="6460525"/>
            <a:ext cx="2743200" cy="365125"/>
          </a:xfrm>
        </p:spPr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F79-D26C-6248-820E-8CEEA2641E22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4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6BBC-EF03-C344-9048-EFA62A1F8A76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9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5CB77-E2DE-1349-85D6-C28468FE53D0}" type="datetime1">
              <a:rPr lang="en-US" smtClean="0"/>
              <a:t>6/21/22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8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90809-B441-2C45-93CE-56696B172AAF}" type="datetime1">
              <a:rPr lang="en-US" smtClean="0"/>
              <a:t>6/21/22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BD44-AE2D-D34D-A226-546AF0575CBD}" type="datetime1">
              <a:rPr lang="en-US" smtClean="0"/>
              <a:t>6/21/22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09FE-15D9-5F4A-9EE0-CA95BE776462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2D8-D535-0F46-BF21-807E2D246F54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8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4733F-E04A-9343-A066-42EC2499FB69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9662-3FAB-4F6F-87FE-EFCF3D7B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4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9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00.png"/><Relationship Id="rId9" Type="http://schemas.openxmlformats.org/officeDocument/2006/relationships/image" Target="../media/image3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25E-3459-AC43-9226-91AF55B64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27" y="843559"/>
            <a:ext cx="1205022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temperature fluctuation measurements with Correlation Electron Cyclotron Emission in L-mode and I-mode plasmas at ASDEX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174BA-3902-944A-9D30-BA5C34C7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0813" y="3444885"/>
            <a:ext cx="8551357" cy="10132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R. Bielajew</a:t>
            </a:r>
            <a:r>
              <a:rPr lang="en-US" baseline="30000" dirty="0"/>
              <a:t>1</a:t>
            </a:r>
            <a:r>
              <a:rPr lang="en-US" dirty="0"/>
              <a:t>, G. D. Conway</a:t>
            </a:r>
            <a:r>
              <a:rPr lang="en-US" baseline="30000" dirty="0"/>
              <a:t>2</a:t>
            </a:r>
            <a:r>
              <a:rPr lang="en-US" dirty="0"/>
              <a:t>, T. Happel</a:t>
            </a:r>
            <a:r>
              <a:rPr lang="en-US" baseline="30000" dirty="0"/>
              <a:t>2</a:t>
            </a:r>
            <a:r>
              <a:rPr lang="en-US" dirty="0"/>
              <a:t>, K. Höfler</a:t>
            </a:r>
            <a:r>
              <a:rPr lang="en-US" baseline="30000" dirty="0"/>
              <a:t>3,2</a:t>
            </a:r>
            <a:r>
              <a:rPr lang="en-US" dirty="0"/>
              <a:t>, P.A. Molina Cabrera</a:t>
            </a:r>
            <a:r>
              <a:rPr lang="en-US" baseline="30000" dirty="0"/>
              <a:t>2</a:t>
            </a:r>
            <a:r>
              <a:rPr lang="en-US" dirty="0"/>
              <a:t>, U. Plank</a:t>
            </a:r>
            <a:r>
              <a:rPr lang="en-US" baseline="30000" dirty="0"/>
              <a:t>2</a:t>
            </a:r>
            <a:r>
              <a:rPr lang="en-US" dirty="0"/>
              <a:t>, P. Rodriguez-Fernandez</a:t>
            </a:r>
            <a:r>
              <a:rPr lang="en-US" baseline="30000" dirty="0"/>
              <a:t>1</a:t>
            </a:r>
            <a:r>
              <a:rPr lang="en-US" dirty="0"/>
              <a:t>, D. Silvagni</a:t>
            </a:r>
            <a:r>
              <a:rPr lang="en-US" baseline="30000" dirty="0"/>
              <a:t>2</a:t>
            </a:r>
            <a:r>
              <a:rPr lang="en-US" dirty="0"/>
              <a:t>, C. Yoo</a:t>
            </a:r>
            <a:r>
              <a:rPr lang="en-US" baseline="30000" dirty="0"/>
              <a:t>1</a:t>
            </a:r>
            <a:r>
              <a:rPr lang="en-US" dirty="0"/>
              <a:t>, A.E. White</a:t>
            </a:r>
            <a:r>
              <a:rPr lang="en-US" baseline="30000" dirty="0"/>
              <a:t>1</a:t>
            </a:r>
            <a:r>
              <a:rPr lang="en-US" dirty="0"/>
              <a:t>, the ASDEX Upgrade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3ABA8-B03A-974E-9F76-4E9EA3D6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830" y="5651769"/>
            <a:ext cx="1291156" cy="1147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D849-5F26-0848-9DD1-9EB09A8C8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416" y="6153133"/>
            <a:ext cx="2723827" cy="64633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1134C88-2276-6444-9381-B0134844E16B}"/>
              </a:ext>
            </a:extLst>
          </p:cNvPr>
          <p:cNvSpPr txBox="1">
            <a:spLocks/>
          </p:cNvSpPr>
          <p:nvPr/>
        </p:nvSpPr>
        <p:spPr>
          <a:xfrm>
            <a:off x="1318170" y="4651306"/>
            <a:ext cx="9144000" cy="1013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i="1" baseline="30000" dirty="0">
                <a:solidFill>
                  <a:schemeClr val="tx1"/>
                </a:solidFill>
              </a:rPr>
              <a:t>1</a:t>
            </a:r>
            <a:r>
              <a:rPr lang="en-US" sz="1600" i="1" dirty="0">
                <a:solidFill>
                  <a:schemeClr val="tx1"/>
                </a:solidFill>
              </a:rPr>
              <a:t>MIT Plasma Science and Fusion Center</a:t>
            </a:r>
          </a:p>
          <a:p>
            <a:pPr>
              <a:spcBef>
                <a:spcPts val="0"/>
              </a:spcBef>
            </a:pPr>
            <a:r>
              <a:rPr lang="en-US" sz="1600" i="1" baseline="30000" dirty="0">
                <a:solidFill>
                  <a:schemeClr val="tx1"/>
                </a:solidFill>
              </a:rPr>
              <a:t>2</a:t>
            </a:r>
            <a:r>
              <a:rPr lang="en-US" sz="1600" i="1" dirty="0">
                <a:solidFill>
                  <a:schemeClr val="tx1"/>
                </a:solidFill>
              </a:rPr>
              <a:t>Max Planck Institute for Plasma Physics</a:t>
            </a:r>
          </a:p>
          <a:p>
            <a:pPr>
              <a:spcBef>
                <a:spcPts val="0"/>
              </a:spcBef>
            </a:pPr>
            <a:r>
              <a:rPr lang="en-US" sz="1600" i="1" baseline="30000" dirty="0">
                <a:solidFill>
                  <a:schemeClr val="tx1"/>
                </a:solidFill>
              </a:rPr>
              <a:t>3</a:t>
            </a:r>
            <a:r>
              <a:rPr lang="en-US" sz="1600" i="1" dirty="0">
                <a:solidFill>
                  <a:schemeClr val="tx1"/>
                </a:solidFill>
              </a:rPr>
              <a:t>Physics Department E28, Technical University of Munich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047A5-BE14-6540-BF76-25677972768B}"/>
              </a:ext>
            </a:extLst>
          </p:cNvPr>
          <p:cNvSpPr txBox="1"/>
          <p:nvPr/>
        </p:nvSpPr>
        <p:spPr>
          <a:xfrm>
            <a:off x="1858150" y="6119336"/>
            <a:ext cx="61714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effectLst/>
                <a:latin typeface="arial" panose="020B0604020202020204" pitchFamily="34" charset="0"/>
              </a:rPr>
              <a:t>This work is supported by the US DOE under Grants DE-SC0006419, DE-FC02-99ER54512- CMOD, and DE- SC0017381. This work has been carried out within the framework of the </a:t>
            </a:r>
            <a:r>
              <a:rPr lang="en-US" sz="1050" b="0" i="0" dirty="0" err="1">
                <a:effectLst/>
                <a:latin typeface="arial" panose="020B0604020202020204" pitchFamily="34" charset="0"/>
              </a:rPr>
              <a:t>EUROfusion</a:t>
            </a:r>
            <a:r>
              <a:rPr lang="en-US" sz="1050" b="0" i="0" dirty="0">
                <a:effectLst/>
                <a:latin typeface="arial" panose="020B0604020202020204" pitchFamily="34" charset="0"/>
              </a:rPr>
              <a:t> Consortium and has received funding under grant agreement No 633053. The views and opinions expressed herein do not necessarily reflect those of the European Commission.</a:t>
            </a:r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860CA-EA0A-A248-B0EB-F90F74D7AF8A}"/>
              </a:ext>
            </a:extLst>
          </p:cNvPr>
          <p:cNvSpPr txBox="1"/>
          <p:nvPr/>
        </p:nvSpPr>
        <p:spPr>
          <a:xfrm>
            <a:off x="4246064" y="5372172"/>
            <a:ext cx="338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21</a:t>
            </a:r>
            <a:r>
              <a:rPr lang="en-US" sz="1600" baseline="30000" dirty="0"/>
              <a:t>st</a:t>
            </a:r>
            <a:r>
              <a:rPr lang="en-US" sz="1600" dirty="0"/>
              <a:t> Joint Workshop on ECE and ECRH </a:t>
            </a:r>
          </a:p>
          <a:p>
            <a:pPr algn="ctr"/>
            <a:r>
              <a:rPr lang="en-US" sz="1600" dirty="0"/>
              <a:t>ITER June 20-24,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57E0B-D860-534D-93E2-6DFC910377A2}"/>
              </a:ext>
            </a:extLst>
          </p:cNvPr>
          <p:cNvGrpSpPr/>
          <p:nvPr/>
        </p:nvGrpSpPr>
        <p:grpSpPr>
          <a:xfrm>
            <a:off x="0" y="5529019"/>
            <a:ext cx="2478505" cy="1270445"/>
            <a:chOff x="0" y="5529019"/>
            <a:chExt cx="2478505" cy="1270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0F0A5A-E0F3-1B42-B680-BF86322B8B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6" y="6308775"/>
              <a:ext cx="1605893" cy="4906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339FA0-DD75-AD46-B90E-EDC01F8F193A}"/>
                </a:ext>
              </a:extLst>
            </p:cNvPr>
            <p:cNvSpPr txBox="1"/>
            <p:nvPr userDrawn="1"/>
          </p:nvSpPr>
          <p:spPr>
            <a:xfrm>
              <a:off x="0" y="5529019"/>
              <a:ext cx="24785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D21C12"/>
                  </a:solidFill>
                  <a:latin typeface="Helvetica" pitchFamily="2" charset="0"/>
                  <a:ea typeface="HEITI SC MEDIUM" pitchFamily="2" charset="-128"/>
                  <a:cs typeface="Farah" pitchFamily="2" charset="-78"/>
                </a:rPr>
                <a:t>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25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A3DBDA-EB56-4536-AB4C-913B14F4C9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8587" y="-91945"/>
                <a:ext cx="11865144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4000" dirty="0"/>
                  <a:t> phase measurements show slight change between L-mode and I-mode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A3DBDA-EB56-4536-AB4C-913B14F4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8587" y="-91945"/>
                <a:ext cx="11865144" cy="1325563"/>
              </a:xfrm>
              <a:blipFill>
                <a:blip r:embed="rId3"/>
                <a:stretch>
                  <a:fillRect l="-1818" t="-6667" r="-107" b="-15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21727-3053-AB47-9603-F5A964B5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A98309-BB09-FE42-8D8A-C938C26F5B44}"/>
              </a:ext>
            </a:extLst>
          </p:cNvPr>
          <p:cNvGrpSpPr/>
          <p:nvPr/>
        </p:nvGrpSpPr>
        <p:grpSpPr>
          <a:xfrm>
            <a:off x="3273836" y="1121215"/>
            <a:ext cx="9216324" cy="5758869"/>
            <a:chOff x="3273836" y="1121215"/>
            <a:chExt cx="9216324" cy="575886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E36E3E7-89AC-C646-8767-1E33C3093C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73836" y="1604964"/>
              <a:ext cx="8570821" cy="5275120"/>
              <a:chOff x="1796961" y="2029010"/>
              <a:chExt cx="6068378" cy="373493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05B7BCB-CFA9-D74B-BCDC-869239860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6961" y="2043861"/>
                <a:ext cx="6068378" cy="3720079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59D065-6202-D243-A359-378DF562EA61}"/>
                  </a:ext>
                </a:extLst>
              </p:cNvPr>
              <p:cNvGrpSpPr/>
              <p:nvPr/>
            </p:nvGrpSpPr>
            <p:grpSpPr>
              <a:xfrm>
                <a:off x="3568296" y="2029010"/>
                <a:ext cx="4294145" cy="579047"/>
                <a:chOff x="3621458" y="2220396"/>
                <a:chExt cx="4294145" cy="579047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71DFC6B-32D7-EB47-BAED-B0394DED995F}"/>
                    </a:ext>
                  </a:extLst>
                </p:cNvPr>
                <p:cNvSpPr txBox="1"/>
                <p:nvPr/>
              </p:nvSpPr>
              <p:spPr>
                <a:xfrm>
                  <a:off x="7403504" y="2220396"/>
                  <a:ext cx="512099" cy="217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Times" pitchFamily="2" charset="0"/>
                    </a:rPr>
                    <a:t>#39651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D1D0C11-4FA8-E64D-8DD6-52F2A8BA14E9}"/>
                    </a:ext>
                  </a:extLst>
                </p:cNvPr>
                <p:cNvSpPr txBox="1"/>
                <p:nvPr/>
              </p:nvSpPr>
              <p:spPr>
                <a:xfrm>
                  <a:off x="3621458" y="2428989"/>
                  <a:ext cx="1362422" cy="370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b="1" dirty="0">
                      <a:latin typeface="Times" pitchFamily="2" charset="0"/>
                    </a:rPr>
                    <a:t>CECE-reflectometer</a:t>
                  </a:r>
                </a:p>
                <a:p>
                  <a:pPr algn="r"/>
                  <a:r>
                    <a:rPr lang="en-US" sz="1400" dirty="0">
                      <a:latin typeface="Times" pitchFamily="2" charset="0"/>
                    </a:rPr>
                    <a:t>5.1-5.7s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B6A77EC-77D3-4247-8777-EB7D6DC0ACEA}"/>
                    </a:ext>
                  </a:extLst>
                </p:cNvPr>
                <p:cNvSpPr txBox="1"/>
                <p:nvPr/>
              </p:nvSpPr>
              <p:spPr>
                <a:xfrm>
                  <a:off x="6585646" y="2428989"/>
                  <a:ext cx="1326060" cy="370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b="1" dirty="0">
                      <a:latin typeface="Times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CECE-reflectometer</a:t>
                  </a:r>
                </a:p>
                <a:p>
                  <a:pPr algn="r"/>
                  <a:r>
                    <a:rPr lang="en-US" sz="1400" dirty="0">
                      <a:latin typeface="Times" pitchFamily="2" charset="0"/>
                    </a:rPr>
                    <a:t>3.0-4.0s</a:t>
                  </a:r>
                  <a:endParaRPr lang="en-US" sz="1400" dirty="0">
                    <a:latin typeface="Times" pitchFamily="2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EEBBA83-A089-E844-A1BB-C6D91B44F7F2}"/>
                    </a:ext>
                  </a:extLst>
                </p:cNvPr>
                <p:cNvSpPr txBox="1"/>
                <p:nvPr/>
              </p:nvSpPr>
              <p:spPr>
                <a:xfrm>
                  <a:off x="3457220" y="1121215"/>
                  <a:ext cx="903294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ysClr val="windowText" lastClr="000000"/>
                      </a:solidFill>
                    </a:rPr>
                    <a:t> phase angle measurements from coupled CECE-reflectometer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EEBBA83-A089-E844-A1BB-C6D91B44F7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7220" y="1121215"/>
                  <a:ext cx="9032940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b="-2973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A54BAA-7315-6B42-A07C-F5D78BED506B}"/>
              </a:ext>
            </a:extLst>
          </p:cNvPr>
          <p:cNvGrpSpPr/>
          <p:nvPr/>
        </p:nvGrpSpPr>
        <p:grpSpPr>
          <a:xfrm>
            <a:off x="4710953" y="2588651"/>
            <a:ext cx="2873880" cy="3687349"/>
            <a:chOff x="4710953" y="2588651"/>
            <a:chExt cx="2873880" cy="3687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EC75F6-EE7B-3E45-919E-0C6EAEE46A15}"/>
                    </a:ext>
                  </a:extLst>
                </p:cNvPr>
                <p:cNvSpPr txBox="1"/>
                <p:nvPr/>
              </p:nvSpPr>
              <p:spPr>
                <a:xfrm>
                  <a:off x="5707725" y="4316851"/>
                  <a:ext cx="1877108" cy="4280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=−171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EC75F6-EE7B-3E45-919E-0C6EAEE46A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7725" y="4316851"/>
                  <a:ext cx="1877108" cy="428066"/>
                </a:xfrm>
                <a:prstGeom prst="rect">
                  <a:avLst/>
                </a:prstGeom>
                <a:blipFill>
                  <a:blip r:embed="rId6"/>
                  <a:stretch>
                    <a:fillRect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830C4A-DBE6-754E-A508-05BCF44D8945}"/>
                </a:ext>
              </a:extLst>
            </p:cNvPr>
            <p:cNvCxnSpPr/>
            <p:nvPr/>
          </p:nvCxnSpPr>
          <p:spPr>
            <a:xfrm>
              <a:off x="4710953" y="2588651"/>
              <a:ext cx="0" cy="3687349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A3A39-F014-5740-9FF2-B3ADC8FCBAE5}"/>
              </a:ext>
            </a:extLst>
          </p:cNvPr>
          <p:cNvGrpSpPr/>
          <p:nvPr/>
        </p:nvGrpSpPr>
        <p:grpSpPr>
          <a:xfrm>
            <a:off x="9790935" y="2399390"/>
            <a:ext cx="1943051" cy="3687349"/>
            <a:chOff x="9790935" y="2399390"/>
            <a:chExt cx="1943051" cy="3687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778DF95-D14B-E54D-87D2-A95C26EDC60F}"/>
                    </a:ext>
                  </a:extLst>
                </p:cNvPr>
                <p:cNvSpPr txBox="1"/>
                <p:nvPr/>
              </p:nvSpPr>
              <p:spPr>
                <a:xfrm>
                  <a:off x="9790935" y="4316851"/>
                  <a:ext cx="1943051" cy="4280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=−143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778DF95-D14B-E54D-87D2-A95C26EDC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0935" y="4316851"/>
                  <a:ext cx="1943051" cy="428066"/>
                </a:xfrm>
                <a:prstGeom prst="rect">
                  <a:avLst/>
                </a:prstGeom>
                <a:blipFill>
                  <a:blip r:embed="rId7"/>
                  <a:stretch>
                    <a:fillRect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A1EB2-D48D-384B-B303-DC0D9D60572F}"/>
                </a:ext>
              </a:extLst>
            </p:cNvPr>
            <p:cNvCxnSpPr/>
            <p:nvPr/>
          </p:nvCxnSpPr>
          <p:spPr>
            <a:xfrm>
              <a:off x="10227650" y="2399390"/>
              <a:ext cx="0" cy="3687349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66628D-1B82-484B-9579-97451AB90433}"/>
              </a:ext>
            </a:extLst>
          </p:cNvPr>
          <p:cNvGrpSpPr/>
          <p:nvPr/>
        </p:nvGrpSpPr>
        <p:grpSpPr>
          <a:xfrm>
            <a:off x="184588" y="2232188"/>
            <a:ext cx="3328633" cy="1015663"/>
            <a:chOff x="379140" y="2232188"/>
            <a:chExt cx="3328633" cy="10156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C171F7-21BE-E040-B836-C9FF6D9FAF4E}"/>
                </a:ext>
              </a:extLst>
            </p:cNvPr>
            <p:cNvSpPr txBox="1"/>
            <p:nvPr/>
          </p:nvSpPr>
          <p:spPr>
            <a:xfrm>
              <a:off x="379140" y="2232188"/>
              <a:ext cx="33286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Coherency between reflectometer and ECE channel at WCM location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EB8486-C838-D741-8B87-184B3B4E6DBA}"/>
                </a:ext>
              </a:extLst>
            </p:cNvPr>
            <p:cNvCxnSpPr>
              <a:cxnSpLocks/>
            </p:cNvCxnSpPr>
            <p:nvPr/>
          </p:nvCxnSpPr>
          <p:spPr>
            <a:xfrm>
              <a:off x="2899120" y="2714629"/>
              <a:ext cx="58877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3732D7-8332-B94F-9FA9-8D8C89A79FFE}"/>
              </a:ext>
            </a:extLst>
          </p:cNvPr>
          <p:cNvGrpSpPr/>
          <p:nvPr/>
        </p:nvGrpSpPr>
        <p:grpSpPr>
          <a:xfrm>
            <a:off x="228398" y="4515448"/>
            <a:ext cx="3328633" cy="1043299"/>
            <a:chOff x="184440" y="4246330"/>
            <a:chExt cx="3328633" cy="10432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27F865-B437-E94F-A86D-124D621F9F5C}"/>
                    </a:ext>
                  </a:extLst>
                </p:cNvPr>
                <p:cNvSpPr txBox="1"/>
                <p:nvPr/>
              </p:nvSpPr>
              <p:spPr>
                <a:xfrm>
                  <a:off x="184440" y="4246330"/>
                  <a:ext cx="3328633" cy="1043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Phase angle between fluctuation density and temperature: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sub>
                      </m:sSub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27F865-B437-E94F-A86D-124D621F9F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440" y="4246330"/>
                  <a:ext cx="3328633" cy="1043299"/>
                </a:xfrm>
                <a:prstGeom prst="rect">
                  <a:avLst/>
                </a:prstGeom>
                <a:blipFill>
                  <a:blip r:embed="rId8"/>
                  <a:stretch>
                    <a:fillRect l="-1894" t="-3614" b="-72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CEDDB8B-F6AA-224B-BC98-ABC8E0A74B53}"/>
                </a:ext>
              </a:extLst>
            </p:cNvPr>
            <p:cNvCxnSpPr>
              <a:cxnSpLocks/>
            </p:cNvCxnSpPr>
            <p:nvPr/>
          </p:nvCxnSpPr>
          <p:spPr>
            <a:xfrm>
              <a:off x="2641105" y="4533004"/>
              <a:ext cx="58877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97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A3DBDA-EB56-4536-AB4C-913B14F4C9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8586" y="-70343"/>
                <a:ext cx="11865144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Cross-phase changes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4000" dirty="0"/>
                  <a:t>, but WCM cross-phase is more out-of-phase than core broadband turbulence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A3DBDA-EB56-4536-AB4C-913B14F4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8586" y="-70343"/>
                <a:ext cx="11865144" cy="1325563"/>
              </a:xfrm>
              <a:blipFill>
                <a:blip r:embed="rId3"/>
                <a:stretch>
                  <a:fillRect l="-1818" t="-6667" b="-15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21727-3053-AB47-9603-F5A964B5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D581D-0747-2048-8531-7C98F2A43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99" y="2002314"/>
            <a:ext cx="5517531" cy="3873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ADCB5-AAAC-BC42-AE54-34D6D2BE09E8}"/>
              </a:ext>
            </a:extLst>
          </p:cNvPr>
          <p:cNvSpPr txBox="1"/>
          <p:nvPr/>
        </p:nvSpPr>
        <p:spPr>
          <a:xfrm>
            <a:off x="1852470" y="5875845"/>
            <a:ext cx="415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Hillesheim</a:t>
            </a:r>
            <a:r>
              <a:rPr lang="en-US" dirty="0"/>
              <a:t> et al </a:t>
            </a:r>
            <a:r>
              <a:rPr lang="en-US" dirty="0" err="1"/>
              <a:t>PoP</a:t>
            </a:r>
            <a:r>
              <a:rPr lang="en-US" dirty="0"/>
              <a:t>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0914BB-B522-4046-BCE7-EE68A0C82881}"/>
                  </a:ext>
                </a:extLst>
              </p:cNvPr>
              <p:cNvSpPr txBox="1"/>
              <p:nvPr/>
            </p:nvSpPr>
            <p:spPr>
              <a:xfrm>
                <a:off x="6228971" y="3809400"/>
                <a:ext cx="584245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phase more out-of-phase than core turbulence measurements and simulations: characteristic of a different mode?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Cannot directly determine transport from WCM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phase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0914BB-B522-4046-BCE7-EE68A0C82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971" y="3809400"/>
                <a:ext cx="5842459" cy="2308324"/>
              </a:xfrm>
              <a:prstGeom prst="rect">
                <a:avLst/>
              </a:prstGeom>
              <a:blipFill>
                <a:blip r:embed="rId5"/>
                <a:stretch>
                  <a:fillRect l="-1518" t="-1648" r="-434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94AA1-3AE9-FB47-B163-C5991BBF120D}"/>
                  </a:ext>
                </a:extLst>
              </p:cNvPr>
              <p:cNvSpPr txBox="1"/>
              <p:nvPr/>
            </p:nvSpPr>
            <p:spPr>
              <a:xfrm>
                <a:off x="1124510" y="1599242"/>
                <a:ext cx="4936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𝒏𝑻</m:t>
                        </m:r>
                      </m:sub>
                    </m:sSub>
                  </m:oMath>
                </a14:m>
                <a:r>
                  <a:rPr lang="en-US" sz="2000" b="1" dirty="0"/>
                  <a:t> has been shown to change with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94AA1-3AE9-FB47-B163-C5991BBF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510" y="1599242"/>
                <a:ext cx="4936648" cy="400110"/>
              </a:xfrm>
              <a:prstGeom prst="rect">
                <a:avLst/>
              </a:prstGeom>
              <a:blipFill>
                <a:blip r:embed="rId6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E72BD5-3506-B3D0-ADE4-29A21DB9AA04}"/>
                  </a:ext>
                </a:extLst>
              </p:cNvPr>
              <p:cNvSpPr/>
              <p:nvPr/>
            </p:nvSpPr>
            <p:spPr>
              <a:xfrm>
                <a:off x="7398664" y="1869529"/>
                <a:ext cx="3859134" cy="1325562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AUG edge WCM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phase</a:t>
                </a: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L-mode: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−171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I-mode: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−143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E72BD5-3506-B3D0-ADE4-29A21DB9A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664" y="1869529"/>
                <a:ext cx="3859134" cy="1325562"/>
              </a:xfrm>
              <a:prstGeom prst="roundRect">
                <a:avLst/>
              </a:prstGeom>
              <a:blipFill>
                <a:blip r:embed="rId7"/>
                <a:stretch>
                  <a:fillRect l="-654" b="-3738"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9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70EA-3343-234B-9126-7A338443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0" y="219451"/>
            <a:ext cx="10515600" cy="81501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60D4E-663E-7942-8148-1B9910DB61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303703"/>
                <a:ext cx="5911769" cy="432804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CECE comb</a:t>
                </a:r>
              </a:p>
              <a:p>
                <a:pPr lvl="1"/>
                <a:r>
                  <a:rPr lang="en-US" dirty="0"/>
                  <a:t>WCM in L-mode and I-mode, more readily in unfavorable drift configuration</a:t>
                </a:r>
              </a:p>
              <a:p>
                <a:pPr lvl="1"/>
                <a:r>
                  <a:rPr lang="en-US" dirty="0"/>
                  <a:t>WCM and outer core fluctuation amplitude </a:t>
                </a:r>
              </a:p>
              <a:p>
                <a:pPr lvl="1"/>
                <a:r>
                  <a:rPr lang="en-US" dirty="0"/>
                  <a:t>WCM and LFEO localization and coupling</a:t>
                </a:r>
              </a:p>
              <a:p>
                <a:pPr marL="0" indent="0">
                  <a:buNone/>
                </a:pPr>
                <a:r>
                  <a:rPr lang="en-US" b="1" dirty="0"/>
                  <a:t>Toroidally separated CECE systems</a:t>
                </a:r>
              </a:p>
              <a:p>
                <a:pPr lvl="1"/>
                <a:r>
                  <a:rPr lang="en-US" dirty="0"/>
                  <a:t>WCM and LFEO have low toroidal mode number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/>
                  <a:t> phase system</a:t>
                </a:r>
              </a:p>
              <a:p>
                <a:pPr lvl="1"/>
                <a:r>
                  <a:rPr lang="en-US" dirty="0"/>
                  <a:t>WCM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𝑛𝑇</m:t>
                        </m:r>
                      </m:sub>
                    </m:sSub>
                  </m:oMath>
                </a14:m>
                <a:r>
                  <a:rPr lang="en-US" dirty="0"/>
                  <a:t> value: turbulence nature, but limited transport implications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60D4E-663E-7942-8148-1B9910DB6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303703"/>
                <a:ext cx="5911769" cy="4328040"/>
              </a:xfrm>
              <a:blipFill>
                <a:blip r:embed="rId3"/>
                <a:stretch>
                  <a:fillRect l="-2361" t="-3216" r="-1288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DED9A-9BC4-8A43-BD4D-45DBFB59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D5422-ED53-2746-8A42-11BE56CB3C58}"/>
              </a:ext>
            </a:extLst>
          </p:cNvPr>
          <p:cNvSpPr txBox="1"/>
          <p:nvPr/>
        </p:nvSpPr>
        <p:spPr>
          <a:xfrm>
            <a:off x="184231" y="1195434"/>
            <a:ext cx="112144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CECE provides detailed investigation of L-mode and I-mode outer core and pedestal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80783-2E40-4747-945F-C83E3345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685" y="2303703"/>
            <a:ext cx="5080000" cy="356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A542B-C645-7D42-9DF9-479BA702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19578"/>
            <a:ext cx="5715000" cy="4165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E40F37-CB40-5D4C-956E-696692616341}"/>
              </a:ext>
            </a:extLst>
          </p:cNvPr>
          <p:cNvGrpSpPr/>
          <p:nvPr/>
        </p:nvGrpSpPr>
        <p:grpSpPr>
          <a:xfrm>
            <a:off x="6030931" y="2174600"/>
            <a:ext cx="5845137" cy="4285925"/>
            <a:chOff x="6162632" y="2029216"/>
            <a:chExt cx="5845137" cy="42859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4CB657-03C5-6246-81A3-EA0DF1E6D48F}"/>
                </a:ext>
              </a:extLst>
            </p:cNvPr>
            <p:cNvSpPr/>
            <p:nvPr/>
          </p:nvSpPr>
          <p:spPr>
            <a:xfrm>
              <a:off x="6425852" y="2029216"/>
              <a:ext cx="5386192" cy="4285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125EA8-A53F-2644-B84F-E358F6E2A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2632" y="2457865"/>
              <a:ext cx="5845137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8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69E7-22FD-1047-8A53-C0C062CB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F1F49-8C81-C442-8D27-CF16A73F2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1C977-4905-6C4E-9144-65B06740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3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33C78-704A-4FD6-8776-0765F07F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375"/>
            <a:ext cx="1289572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Experimental design: discharges with L-mode and I-mode phases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9967FD-2D9B-D54C-BB7E-0A9F6B61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59586-5478-1247-A210-25139E63AF17}"/>
              </a:ext>
            </a:extLst>
          </p:cNvPr>
          <p:cNvSpPr txBox="1"/>
          <p:nvPr/>
        </p:nvSpPr>
        <p:spPr>
          <a:xfrm>
            <a:off x="145022" y="2771072"/>
            <a:ext cx="6309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Investigation across parameter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Density and </a:t>
            </a:r>
            <a:r>
              <a:rPr lang="en-US" sz="2800" dirty="0" err="1"/>
              <a:t>collisionality</a:t>
            </a:r>
            <a:r>
              <a:rPr lang="en-US" sz="2800" dirty="0"/>
              <a:t>: low and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Heating scheme: NBI and ECRH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D6DF5A-98D4-EE42-AD76-BA75A4A0BA8E}"/>
              </a:ext>
            </a:extLst>
          </p:cNvPr>
          <p:cNvGrpSpPr/>
          <p:nvPr/>
        </p:nvGrpSpPr>
        <p:grpSpPr>
          <a:xfrm>
            <a:off x="6527820" y="1184808"/>
            <a:ext cx="5117254" cy="5640843"/>
            <a:chOff x="6527820" y="1184808"/>
            <a:chExt cx="5117254" cy="564084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29A58A-6DE2-5E44-B001-F545ABDE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7820" y="1694599"/>
              <a:ext cx="4823853" cy="513105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0AB13A-959C-CE4F-977F-BCC7D9F36843}"/>
                </a:ext>
              </a:extLst>
            </p:cNvPr>
            <p:cNvGrpSpPr/>
            <p:nvPr/>
          </p:nvGrpSpPr>
          <p:grpSpPr>
            <a:xfrm>
              <a:off x="6741727" y="1184808"/>
              <a:ext cx="4903347" cy="1132980"/>
              <a:chOff x="1092579" y="919957"/>
              <a:chExt cx="5091074" cy="11763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950DB14-9207-F545-BA0B-B2EEF9ABC6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02304" y="1338486"/>
                <a:ext cx="3981349" cy="757828"/>
                <a:chOff x="3160218" y="34448812"/>
                <a:chExt cx="3934441" cy="74889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05E6FFE-FC85-BB4F-BCE0-F24DF01149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160218" y="34710275"/>
                  <a:ext cx="2886391" cy="487436"/>
                  <a:chOff x="9299372" y="3507619"/>
                  <a:chExt cx="1810561" cy="305756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AEC1791-AFBD-FD4E-8EA1-EF7C744F51A3}"/>
                      </a:ext>
                    </a:extLst>
                  </p:cNvPr>
                  <p:cNvSpPr txBox="1"/>
                  <p:nvPr/>
                </p:nvSpPr>
                <p:spPr>
                  <a:xfrm>
                    <a:off x="9299372" y="3507619"/>
                    <a:ext cx="576531" cy="2480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I-mode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573183-B0A7-5648-B2E3-BC61238EDD42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6573" y="3565353"/>
                    <a:ext cx="603360" cy="2480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L-mode</a:t>
                    </a: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B97B7A2-F295-404A-AC12-8ACD72FA56B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046512" y="34448812"/>
                  <a:ext cx="2048147" cy="347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#39561 AUG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BFEC2E-749B-FB4B-B52A-9E40F69830B9}"/>
                  </a:ext>
                </a:extLst>
              </p:cNvPr>
              <p:cNvSpPr txBox="1"/>
              <p:nvPr/>
            </p:nvSpPr>
            <p:spPr>
              <a:xfrm>
                <a:off x="1092579" y="919957"/>
                <a:ext cx="4786440" cy="41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Time histories of typical L-mode/I-mode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587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DBDA-EB56-4536-AB4C-913B14F4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73740"/>
            <a:ext cx="11500146" cy="1325563"/>
          </a:xfrm>
        </p:spPr>
        <p:txBody>
          <a:bodyPr/>
          <a:lstStyle/>
          <a:p>
            <a:r>
              <a:rPr lang="en-US" dirty="0"/>
              <a:t>Outer core fluctuations track global confinement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054B-AB43-774B-B4CB-563371FF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14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84BD27-CA08-3947-8F19-892A1731D4F1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339504"/>
            <a:ext cx="4862209" cy="3525039"/>
            <a:chOff x="3534968" y="2138447"/>
            <a:chExt cx="3525294" cy="25557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D5C1EC-8A4E-EC45-8195-3FAF6F76DF1C}"/>
                </a:ext>
              </a:extLst>
            </p:cNvPr>
            <p:cNvGrpSpPr/>
            <p:nvPr/>
          </p:nvGrpSpPr>
          <p:grpSpPr>
            <a:xfrm>
              <a:off x="3534968" y="2138447"/>
              <a:ext cx="3525294" cy="2555791"/>
              <a:chOff x="3534968" y="2138447"/>
              <a:chExt cx="3525294" cy="255579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769E31-F260-2944-8C35-C7F432FD05B0}"/>
                  </a:ext>
                </a:extLst>
              </p:cNvPr>
              <p:cNvGrpSpPr/>
              <p:nvPr/>
            </p:nvGrpSpPr>
            <p:grpSpPr>
              <a:xfrm>
                <a:off x="3534968" y="2138447"/>
                <a:ext cx="3525294" cy="2555791"/>
                <a:chOff x="3534968" y="2138447"/>
                <a:chExt cx="3525294" cy="25557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614737A-02B4-0E41-AC64-4E5BD2DAF3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34968" y="2414588"/>
                  <a:ext cx="3525294" cy="227965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079DF68-DE6D-BA4C-AC7C-767B0F926415}"/>
                    </a:ext>
                  </a:extLst>
                </p:cNvPr>
                <p:cNvSpPr txBox="1"/>
                <p:nvPr/>
              </p:nvSpPr>
              <p:spPr>
                <a:xfrm>
                  <a:off x="3933766" y="2435533"/>
                  <a:ext cx="1106686" cy="541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" pitchFamily="2" charset="0"/>
                    </a:rPr>
                    <a:t>I-mode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3.0-4.0s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10-250kHz integration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370-400kHz background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E12769D-DF85-B343-AC78-F41E8BC63673}"/>
                    </a:ext>
                  </a:extLst>
                </p:cNvPr>
                <p:cNvSpPr txBox="1"/>
                <p:nvPr/>
              </p:nvSpPr>
              <p:spPr>
                <a:xfrm>
                  <a:off x="6279901" y="2138447"/>
                  <a:ext cx="656010" cy="301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50" dirty="0">
                      <a:latin typeface="Times" pitchFamily="2" charset="0"/>
                    </a:rPr>
                    <a:t>#39561</a:t>
                  </a:r>
                </a:p>
                <a:p>
                  <a:pPr algn="r"/>
                  <a:r>
                    <a:rPr lang="en-US" sz="1050" dirty="0">
                      <a:latin typeface="Times" pitchFamily="2" charset="0"/>
                    </a:rPr>
                    <a:t>AUG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55EE21E-3D33-B446-BE91-3177263A29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42077" y="2465388"/>
                      <a:ext cx="656009" cy="2008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&lt;2</m:t>
                            </m:r>
                          </m:oMath>
                        </m:oMathPara>
                      </a14:m>
                      <a:endParaRPr lang="en-US" sz="1200" dirty="0"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55EE21E-3D33-B446-BE91-3177263A29F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42077" y="2465388"/>
                      <a:ext cx="656009" cy="20083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E9184E-A822-694F-8358-0EEAD6B7E9A7}"/>
                  </a:ext>
                </a:extLst>
              </p:cNvPr>
              <p:cNvSpPr txBox="1"/>
              <p:nvPr/>
            </p:nvSpPr>
            <p:spPr>
              <a:xfrm>
                <a:off x="6001597" y="3067089"/>
                <a:ext cx="743152" cy="223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" pitchFamily="2" charset="0"/>
                  </a:rPr>
                  <a:t>WCM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46A5B2E-4973-D541-88D7-74D2DFC3A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1368" y="3326936"/>
                <a:ext cx="43135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CFEC88-06AF-A745-AF98-BD7B13BB98B6}"/>
                </a:ext>
              </a:extLst>
            </p:cNvPr>
            <p:cNvSpPr txBox="1"/>
            <p:nvPr/>
          </p:nvSpPr>
          <p:spPr>
            <a:xfrm>
              <a:off x="5107592" y="2447829"/>
              <a:ext cx="1046378" cy="223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WCM peak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6205040-E7CA-BD4F-AFE8-6E02EF3965BC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08" y="2564522"/>
              <a:ext cx="337121" cy="7405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41C62AB-AF8B-9B4E-A6D6-94EB4CDBF6A1}"/>
              </a:ext>
            </a:extLst>
          </p:cNvPr>
          <p:cNvSpPr/>
          <p:nvPr/>
        </p:nvSpPr>
        <p:spPr>
          <a:xfrm rot="20869105">
            <a:off x="1331959" y="3290817"/>
            <a:ext cx="2243732" cy="10157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62F107-D4F7-1E46-B116-22922F491FA5}"/>
              </a:ext>
            </a:extLst>
          </p:cNvPr>
          <p:cNvGrpSpPr/>
          <p:nvPr/>
        </p:nvGrpSpPr>
        <p:grpSpPr>
          <a:xfrm>
            <a:off x="6096000" y="1766216"/>
            <a:ext cx="6892660" cy="2294475"/>
            <a:chOff x="6096000" y="1766216"/>
            <a:chExt cx="6892660" cy="22944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4C0026-18C1-F943-A653-A6D8012D6F3D}"/>
                </a:ext>
              </a:extLst>
            </p:cNvPr>
            <p:cNvGrpSpPr/>
            <p:nvPr/>
          </p:nvGrpSpPr>
          <p:grpSpPr>
            <a:xfrm>
              <a:off x="6096000" y="1766216"/>
              <a:ext cx="3658576" cy="2294475"/>
              <a:chOff x="6096000" y="1766216"/>
              <a:chExt cx="3658576" cy="229447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2421A71-848A-364D-AD09-BE2E3C867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0" y="1816851"/>
                <a:ext cx="3030642" cy="224384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A83F72-4EC8-CA4B-992C-6E1567812D8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285362" y="2545409"/>
                <a:ext cx="1469214" cy="24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#38092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67F8D6-0514-8D4B-9A54-9FDEEDD74DF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42725" y="2118885"/>
                <a:ext cx="14692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AUG CECE</a:t>
                </a:r>
              </a:p>
              <a:p>
                <a:r>
                  <a:rPr lang="en-US" sz="1400" dirty="0"/>
                  <a:t>5.1-5.7s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107FB1E-A972-B741-BBCC-7607476602AF}"/>
                  </a:ext>
                </a:extLst>
              </p:cNvPr>
              <p:cNvSpPr txBox="1"/>
              <p:nvPr/>
            </p:nvSpPr>
            <p:spPr>
              <a:xfrm>
                <a:off x="6542725" y="1766216"/>
                <a:ext cx="910261" cy="36933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ysClr val="windowText" lastClr="000000"/>
                    </a:solidFill>
                  </a:rPr>
                  <a:t>L-mode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925864-CC59-A940-AF33-44781C2535FE}"/>
                </a:ext>
              </a:extLst>
            </p:cNvPr>
            <p:cNvGrpSpPr/>
            <p:nvPr/>
          </p:nvGrpSpPr>
          <p:grpSpPr>
            <a:xfrm>
              <a:off x="9184156" y="1789867"/>
              <a:ext cx="3804504" cy="2249953"/>
              <a:chOff x="6098559" y="4085538"/>
              <a:chExt cx="3804504" cy="224995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8B25E5-0F1C-D44A-8D5D-628E0ADA7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8559" y="4093546"/>
                <a:ext cx="3028083" cy="224194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1EEA72A-FE37-2049-A077-1C91268C153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285361" y="4825646"/>
                <a:ext cx="1617702" cy="24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#38092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6D9CD5-0C9B-744A-A27C-3F1A7ADDEFC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04068" y="4412053"/>
                <a:ext cx="161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AUG CECE</a:t>
                </a:r>
              </a:p>
              <a:p>
                <a:r>
                  <a:rPr lang="en-US" sz="1400" dirty="0"/>
                  <a:t>4.0-5.0s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434762D-643A-914A-8EDF-9F7F4CD4270F}"/>
                  </a:ext>
                </a:extLst>
              </p:cNvPr>
              <p:cNvSpPr txBox="1"/>
              <p:nvPr/>
            </p:nvSpPr>
            <p:spPr>
              <a:xfrm>
                <a:off x="6542725" y="4085538"/>
                <a:ext cx="910261" cy="36933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ysClr val="windowText" lastClr="000000"/>
                    </a:solidFill>
                  </a:rPr>
                  <a:t>I-mode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0108B1-CBFF-7240-8132-C5B5BFFE8E0E}"/>
                  </a:ext>
                </a:extLst>
              </p:cNvPr>
              <p:cNvSpPr txBox="1"/>
              <p:nvPr/>
            </p:nvSpPr>
            <p:spPr>
              <a:xfrm>
                <a:off x="6421553" y="4592261"/>
                <a:ext cx="5410177" cy="1598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Between L-mode and I-mode, outer 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fluctuations: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Decrease by 8%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=0.86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0.95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Shift to higher frequency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0108B1-CBFF-7240-8132-C5B5BFFE8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553" y="4592261"/>
                <a:ext cx="5410177" cy="1598194"/>
              </a:xfrm>
              <a:prstGeom prst="rect">
                <a:avLst/>
              </a:prstGeom>
              <a:blipFill>
                <a:blip r:embed="rId7"/>
                <a:stretch>
                  <a:fillRect l="-1639" t="-3150" b="-7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788CD3-0F22-E242-81A6-045428484C3D}"/>
              </a:ext>
            </a:extLst>
          </p:cNvPr>
          <p:cNvGrpSpPr>
            <a:grpSpLocks noChangeAspect="1"/>
          </p:cNvGrpSpPr>
          <p:nvPr/>
        </p:nvGrpSpPr>
        <p:grpSpPr>
          <a:xfrm>
            <a:off x="6312875" y="1219570"/>
            <a:ext cx="5553152" cy="3840525"/>
            <a:chOff x="292327" y="1912867"/>
            <a:chExt cx="5803673" cy="40137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95BE98-8FE2-3041-A5F1-7BB97A7914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2327" y="2003974"/>
              <a:ext cx="5803673" cy="3922677"/>
              <a:chOff x="8405196" y="3531980"/>
              <a:chExt cx="4352355" cy="294173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6D6D514-EECB-D144-A07D-1CC16866C2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96526" y="3531980"/>
                <a:ext cx="4061025" cy="2941737"/>
                <a:chOff x="7248040" y="3283191"/>
                <a:chExt cx="2875318" cy="208283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DBE9B41-E250-BF44-A479-2F8E2FD16A4F}"/>
                    </a:ext>
                  </a:extLst>
                </p:cNvPr>
                <p:cNvGrpSpPr/>
                <p:nvPr/>
              </p:nvGrpSpPr>
              <p:grpSpPr>
                <a:xfrm>
                  <a:off x="7854135" y="3283191"/>
                  <a:ext cx="2269223" cy="869637"/>
                  <a:chOff x="7907297" y="3474577"/>
                  <a:chExt cx="2269223" cy="869637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D6E9FED-FF04-D149-A139-C8F76B68B328}"/>
                      </a:ext>
                    </a:extLst>
                  </p:cNvPr>
                  <p:cNvSpPr txBox="1"/>
                  <p:nvPr/>
                </p:nvSpPr>
                <p:spPr>
                  <a:xfrm>
                    <a:off x="9803495" y="3474577"/>
                    <a:ext cx="373025" cy="1578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Times" pitchFamily="2" charset="0"/>
                      </a:rPr>
                      <a:t>#39651</a:t>
                    </a: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586E6B66-315B-EF46-8D55-39C8B1BE5F78}"/>
                      </a:ext>
                    </a:extLst>
                  </p:cNvPr>
                  <p:cNvSpPr txBox="1"/>
                  <p:nvPr/>
                </p:nvSpPr>
                <p:spPr>
                  <a:xfrm>
                    <a:off x="7907297" y="3928716"/>
                    <a:ext cx="1326060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050" dirty="0">
                        <a:latin typeface="Times" pitchFamily="2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CECE-reflectometer</a:t>
                    </a:r>
                  </a:p>
                  <a:p>
                    <a:pPr algn="r"/>
                    <a:r>
                      <a:rPr lang="en-US" sz="1050" dirty="0">
                        <a:latin typeface="Times" pitchFamily="2" charset="0"/>
                      </a:rPr>
                      <a:t>3.0-4.0s</a:t>
                    </a:r>
                    <a:endParaRPr lang="en-US" sz="1050" dirty="0">
                      <a:latin typeface="Times" pitchFamily="2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ED798102-97CC-274A-8A8F-6B56399526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618" t="48254"/>
                <a:stretch/>
              </p:blipFill>
              <p:spPr>
                <a:xfrm>
                  <a:off x="7248040" y="3441009"/>
                  <a:ext cx="2875318" cy="1925012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5AEF672-8B38-9647-BCEE-6C91318B6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4" t="51070" r="96147" b="10207"/>
              <a:stretch/>
            </p:blipFill>
            <p:spPr>
              <a:xfrm>
                <a:off x="8405196" y="4097000"/>
                <a:ext cx="291330" cy="2034591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757D3F-F58B-EC41-A9DD-A6E9AF37BB48}"/>
                </a:ext>
              </a:extLst>
            </p:cNvPr>
            <p:cNvSpPr txBox="1"/>
            <p:nvPr/>
          </p:nvSpPr>
          <p:spPr>
            <a:xfrm>
              <a:off x="2767367" y="1912867"/>
              <a:ext cx="3328633" cy="48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I-mode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758FE7-542A-D341-97B0-507DF2E434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Phase velocity estimation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𝑛𝑇</m:t>
                        </m:r>
                      </m:sub>
                    </m:sSub>
                  </m:oMath>
                </a14:m>
                <a:r>
                  <a:rPr lang="en-US" dirty="0"/>
                  <a:t> slop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758FE7-542A-D341-97B0-507DF2E434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 t="-1205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5CFC3-E4BE-4142-839B-D3926DA5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15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7DEDBF-7B40-984D-89D9-D94FC133938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766079" y="3792595"/>
            <a:ext cx="2022886" cy="252919"/>
          </a:xfrm>
          <a:prstGeom prst="line">
            <a:avLst/>
          </a:prstGeom>
          <a:ln w="57150">
            <a:solidFill>
              <a:srgbClr val="7030A0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C4F913-4E8F-1443-B663-4935E277CC13}"/>
                  </a:ext>
                </a:extLst>
              </p:cNvPr>
              <p:cNvSpPr txBox="1"/>
              <p:nvPr/>
            </p:nvSpPr>
            <p:spPr>
              <a:xfrm>
                <a:off x="8185781" y="5213939"/>
                <a:ext cx="34435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Slope: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over 60 kHz</a:t>
                </a:r>
              </a:p>
              <a:p>
                <a:r>
                  <a:rPr lang="en-US" dirty="0"/>
                  <a:t>Poloidal separation: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dirty="0"/>
                  <a:t> mm</a:t>
                </a:r>
              </a:p>
              <a:p>
                <a:endParaRPr lang="en-US" sz="200" dirty="0"/>
              </a:p>
              <a:p>
                <a:pPr lvl="1"/>
                <a:r>
                  <a:rPr lang="en-US" b="0" dirty="0"/>
                  <a:t>→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~3</m:t>
                    </m:r>
                  </m:oMath>
                </a14:m>
                <a:r>
                  <a:rPr lang="en-US" dirty="0"/>
                  <a:t> km/s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C4F913-4E8F-1443-B663-4935E277C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781" y="5213939"/>
                <a:ext cx="3443592" cy="954107"/>
              </a:xfrm>
              <a:prstGeom prst="rect">
                <a:avLst/>
              </a:prstGeom>
              <a:blipFill>
                <a:blip r:embed="rId5"/>
                <a:stretch>
                  <a:fillRect l="-1471" t="-263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42EFE8E-CE98-C946-9846-82FBF1D6F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23" y="2335814"/>
            <a:ext cx="5031297" cy="32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3881-0DA9-0C43-A555-219E0314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Turbulent electrostatic particle and heat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017B5-BACE-9E45-B96B-1C11732F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5DAF60B-E4AD-7845-9FF5-4B80E604C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0182" y="1854015"/>
                <a:ext cx="8528858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Particle:	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𝑡𝑢𝑟𝑏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5DAF60B-E4AD-7845-9FF5-4B80E604C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82" y="1854015"/>
                <a:ext cx="8528858" cy="4351338"/>
              </a:xfrm>
              <a:prstGeom prst="rect">
                <a:avLst/>
              </a:prstGeom>
              <a:blipFill>
                <a:blip r:embed="rId3"/>
                <a:stretch>
                  <a:fillRect l="-14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47FCD9F-D3E0-BF4C-AC4B-AACC581205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5397" y="1786913"/>
                <a:ext cx="8528858" cy="37704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Heat: 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𝑡𝑢𝑟𝑏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𝑡𝑢𝑟𝑏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47FCD9F-D3E0-BF4C-AC4B-AACC58120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397" y="1786913"/>
                <a:ext cx="8528858" cy="3770433"/>
              </a:xfrm>
              <a:prstGeom prst="rect">
                <a:avLst/>
              </a:prstGeom>
              <a:blipFill>
                <a:blip r:embed="rId4"/>
                <a:stretch>
                  <a:fillRect l="-1488" t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50489B2-989D-3E43-852C-EDE70C7C675C}"/>
              </a:ext>
            </a:extLst>
          </p:cNvPr>
          <p:cNvSpPr txBox="1"/>
          <p:nvPr/>
        </p:nvSpPr>
        <p:spPr>
          <a:xfrm>
            <a:off x="2927193" y="1132402"/>
            <a:ext cx="701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Electrostatic transport equations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EED076-6EF9-0D46-90D4-E49079741BCC}"/>
              </a:ext>
            </a:extLst>
          </p:cNvPr>
          <p:cNvSpPr/>
          <p:nvPr/>
        </p:nvSpPr>
        <p:spPr>
          <a:xfrm>
            <a:off x="2588213" y="3160099"/>
            <a:ext cx="6807141" cy="561271"/>
          </a:xfrm>
          <a:prstGeom prst="roundRect">
            <a:avLst/>
          </a:prstGeom>
          <a:solidFill>
            <a:srgbClr val="78A779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Can the WCM give positive particle and negative heat flux?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E81373-F077-D843-B6A2-CD83A57B2A80}"/>
              </a:ext>
            </a:extLst>
          </p:cNvPr>
          <p:cNvGrpSpPr/>
          <p:nvPr/>
        </p:nvGrpSpPr>
        <p:grpSpPr>
          <a:xfrm>
            <a:off x="210182" y="3829856"/>
            <a:ext cx="5703749" cy="1126290"/>
            <a:chOff x="210182" y="3767864"/>
            <a:chExt cx="5703749" cy="112629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59CC84-9B6A-FD4B-BB00-40C57BC37E5D}"/>
                </a:ext>
              </a:extLst>
            </p:cNvPr>
            <p:cNvSpPr/>
            <p:nvPr/>
          </p:nvSpPr>
          <p:spPr>
            <a:xfrm>
              <a:off x="210182" y="3767864"/>
              <a:ext cx="487242" cy="10676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552EE9-C837-9240-8F35-3035694AEA97}"/>
                </a:ext>
              </a:extLst>
            </p:cNvPr>
            <p:cNvSpPr/>
            <p:nvPr/>
          </p:nvSpPr>
          <p:spPr>
            <a:xfrm>
              <a:off x="5426689" y="3826547"/>
              <a:ext cx="487242" cy="10676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32A1A2BF-27CA-FE41-B00F-BDC9E5C68913}"/>
              </a:ext>
            </a:extLst>
          </p:cNvPr>
          <p:cNvSpPr/>
          <p:nvPr/>
        </p:nvSpPr>
        <p:spPr>
          <a:xfrm>
            <a:off x="8196850" y="3841038"/>
            <a:ext cx="487242" cy="106760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952CC8-E7FA-C247-9D26-0F1AC44F8278}"/>
              </a:ext>
            </a:extLst>
          </p:cNvPr>
          <p:cNvGrpSpPr/>
          <p:nvPr/>
        </p:nvGrpSpPr>
        <p:grpSpPr>
          <a:xfrm>
            <a:off x="805911" y="4680487"/>
            <a:ext cx="9767318" cy="0"/>
            <a:chOff x="805911" y="4602997"/>
            <a:chExt cx="9767318" cy="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870381-2E40-E24F-B9EE-6DA54EADA931}"/>
                </a:ext>
              </a:extLst>
            </p:cNvPr>
            <p:cNvCxnSpPr/>
            <p:nvPr/>
          </p:nvCxnSpPr>
          <p:spPr>
            <a:xfrm>
              <a:off x="805911" y="4602997"/>
              <a:ext cx="176680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8B85C22-F445-994A-91EC-093F8CEACEAE}"/>
                </a:ext>
              </a:extLst>
            </p:cNvPr>
            <p:cNvCxnSpPr/>
            <p:nvPr/>
          </p:nvCxnSpPr>
          <p:spPr>
            <a:xfrm>
              <a:off x="5913931" y="4602997"/>
              <a:ext cx="176680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002973-7718-324D-9737-379F5E1C6DE0}"/>
                </a:ext>
              </a:extLst>
            </p:cNvPr>
            <p:cNvCxnSpPr/>
            <p:nvPr/>
          </p:nvCxnSpPr>
          <p:spPr>
            <a:xfrm>
              <a:off x="8806422" y="4602997"/>
              <a:ext cx="176680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4D9ECD-7961-4F4C-B2AD-9CA9FCD8D962}"/>
              </a:ext>
            </a:extLst>
          </p:cNvPr>
          <p:cNvGrpSpPr/>
          <p:nvPr/>
        </p:nvGrpSpPr>
        <p:grpSpPr>
          <a:xfrm>
            <a:off x="-310246" y="5671685"/>
            <a:ext cx="15496352" cy="1209707"/>
            <a:chOff x="-310246" y="5671685"/>
            <a:chExt cx="15496352" cy="1209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41EABD-2131-B347-95BC-9F528ABB7583}"/>
                    </a:ext>
                  </a:extLst>
                </p:cNvPr>
                <p:cNvSpPr txBox="1"/>
                <p:nvPr/>
              </p:nvSpPr>
              <p:spPr>
                <a:xfrm>
                  <a:off x="3124119" y="5713252"/>
                  <a:ext cx="7127420" cy="11681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r>
                    <a:rPr lang="en-US" sz="2200" dirty="0"/>
                    <a:t>: coherency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200" dirty="0"/>
                    <a:t> and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a14:m>
                  <a:endParaRPr lang="en-US" sz="220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r>
                    <a:rPr lang="en-US" sz="2200" dirty="0"/>
                    <a:t>: coherency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200" dirty="0"/>
                    <a:t> and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a14:m>
                  <a:endParaRPr lang="en-US" sz="2200" dirty="0"/>
                </a:p>
                <a:p>
                  <a:endParaRPr lang="en-US" sz="2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41EABD-2131-B347-95BC-9F528ABB7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119" y="5713252"/>
                  <a:ext cx="7127420" cy="1168140"/>
                </a:xfrm>
                <a:prstGeom prst="rect">
                  <a:avLst/>
                </a:prstGeom>
                <a:blipFill>
                  <a:blip r:embed="rId5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38571C-400B-1C4B-8F3D-3729481A0C01}"/>
                    </a:ext>
                  </a:extLst>
                </p:cNvPr>
                <p:cNvSpPr txBox="1"/>
                <p:nvPr/>
              </p:nvSpPr>
              <p:spPr>
                <a:xfrm>
                  <a:off x="-310246" y="5927915"/>
                  <a:ext cx="2864368" cy="4738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38571C-400B-1C4B-8F3D-3729481A0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10246" y="5927915"/>
                  <a:ext cx="2864368" cy="473848"/>
                </a:xfrm>
                <a:prstGeom prst="rect">
                  <a:avLst/>
                </a:prstGeom>
                <a:blipFill>
                  <a:blip r:embed="rId6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51D60F3-9303-4643-AD0F-E80116504F09}"/>
                    </a:ext>
                  </a:extLst>
                </p:cNvPr>
                <p:cNvSpPr txBox="1"/>
                <p:nvPr/>
              </p:nvSpPr>
              <p:spPr>
                <a:xfrm>
                  <a:off x="7977042" y="5671685"/>
                  <a:ext cx="7209064" cy="8295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r>
                    <a:rPr lang="en-US" sz="2200" dirty="0"/>
                    <a:t>: coherency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200" dirty="0"/>
                    <a:t> and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a14:m>
                  <a:endParaRPr lang="en-US" sz="220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r>
                    <a:rPr lang="en-US" sz="2200" dirty="0"/>
                    <a:t>: coherency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200" dirty="0"/>
                    <a:t> and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51D60F3-9303-4643-AD0F-E80116504F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7042" y="5671685"/>
                  <a:ext cx="7209064" cy="829586"/>
                </a:xfrm>
                <a:prstGeom prst="rect">
                  <a:avLst/>
                </a:prstGeom>
                <a:blipFill>
                  <a:blip r:embed="rId7"/>
                  <a:stretch>
                    <a:fillRect t="-4545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D64BD-15CD-3B49-937D-3E5DC54117C3}"/>
              </a:ext>
            </a:extLst>
          </p:cNvPr>
          <p:cNvSpPr txBox="1"/>
          <p:nvPr/>
        </p:nvSpPr>
        <p:spPr>
          <a:xfrm>
            <a:off x="487498" y="4939030"/>
            <a:ext cx="317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Positive particle flux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5E2064-560C-6845-B12C-D3AE85967BC2}"/>
              </a:ext>
            </a:extLst>
          </p:cNvPr>
          <p:cNvSpPr txBox="1"/>
          <p:nvPr/>
        </p:nvSpPr>
        <p:spPr>
          <a:xfrm>
            <a:off x="6788884" y="4914823"/>
            <a:ext cx="31710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Negative heat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89F7E7D-1FF5-3447-B980-744A7A6A5548}"/>
                  </a:ext>
                </a:extLst>
              </p:cNvPr>
              <p:cNvSpPr/>
              <p:nvPr/>
            </p:nvSpPr>
            <p:spPr>
              <a:xfrm>
                <a:off x="278762" y="2449643"/>
                <a:ext cx="11588741" cy="342026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solidFill>
                      <a:schemeClr val="tx1"/>
                    </a:solidFill>
                  </a:rPr>
                  <a:t>Positive particle flux and negative heat flux </a:t>
                </a:r>
                <a:r>
                  <a:rPr lang="en-US" sz="2400" b="1" i="1" dirty="0">
                    <a:solidFill>
                      <a:schemeClr val="tx1"/>
                    </a:solidFill>
                  </a:rPr>
                  <a:t>cannot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be satisfied in either the near-adiabatic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) or far-from-adiabatic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) case under these assumptions.</a:t>
                </a: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  <a:p>
                <a:pPr lvl="8"/>
                <a:r>
                  <a:rPr lang="en-US" sz="2400" dirty="0">
                    <a:solidFill>
                      <a:schemeClr val="tx1"/>
                    </a:solidFill>
                  </a:rPr>
                  <a:t>However,</a:t>
                </a:r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000500" lvl="8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𝑛𝑇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phase relations are not straightforward</a:t>
                </a:r>
              </a:p>
              <a:p>
                <a:pPr marL="4000500" lvl="8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need not be equal</a:t>
                </a:r>
              </a:p>
              <a:p>
                <a:pPr marL="4000500" lvl="8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Electromagnetic transport has contributions from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89F7E7D-1FF5-3447-B980-744A7A6A55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62" y="2449643"/>
                <a:ext cx="11588741" cy="34202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CE4997-9531-BC43-BA28-2E34EF675DBD}"/>
                  </a:ext>
                </a:extLst>
              </p:cNvPr>
              <p:cNvSpPr/>
              <p:nvPr/>
            </p:nvSpPr>
            <p:spPr>
              <a:xfrm>
                <a:off x="694114" y="3683296"/>
                <a:ext cx="2770937" cy="2068030"/>
              </a:xfrm>
              <a:prstGeom prst="rect">
                <a:avLst/>
              </a:prstGeom>
              <a:solidFill>
                <a:schemeClr val="bg1">
                  <a:lumMod val="75000"/>
                  <a:alpha val="82353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u="sng" dirty="0">
                    <a:solidFill>
                      <a:schemeClr val="tx1"/>
                    </a:solidFill>
                  </a:rPr>
                  <a:t>Assumptions:</a:t>
                </a:r>
              </a:p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CE4997-9531-BC43-BA28-2E34EF675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14" y="3683296"/>
                <a:ext cx="2770937" cy="2068030"/>
              </a:xfrm>
              <a:prstGeom prst="rect">
                <a:avLst/>
              </a:prstGeom>
              <a:blipFill>
                <a:blip r:embed="rId9"/>
                <a:stretch>
                  <a:fillRect l="-2727" t="-1818" b="-4242"/>
                </a:stretch>
              </a:blipFill>
              <a:ln w="19050"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5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3" grpId="0"/>
      <p:bldP spid="22" grpId="0"/>
      <p:bldP spid="27" grpId="0" uiExpand="1" build="allAtOnce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226C-16AF-430C-8FF0-EB0A560F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22" y="-63024"/>
            <a:ext cx="116842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Correlation ECE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93CE-9CF0-45A7-8775-9CE0B561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227" y="4353567"/>
            <a:ext cx="6029089" cy="2513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Correlating neighboring channels gives:</a:t>
            </a:r>
          </a:p>
          <a:p>
            <a:pPr lvl="1"/>
            <a:r>
              <a:rPr lang="en-US" dirty="0"/>
              <a:t>Frequency spectra</a:t>
            </a:r>
          </a:p>
          <a:p>
            <a:pPr lvl="1"/>
            <a:r>
              <a:rPr lang="en-US" dirty="0"/>
              <a:t>Fluctuation amplitude</a:t>
            </a:r>
          </a:p>
          <a:p>
            <a:pPr lvl="1"/>
            <a:r>
              <a:rPr lang="en-US" dirty="0"/>
              <a:t>Correlation length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8A2CFAD-1E6D-ED49-A7F4-1945A6AF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B8042-FFA9-2E46-9B7B-534C89F4C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2" y="1601206"/>
            <a:ext cx="4089400" cy="4051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4E7FA9-065F-5347-AAF7-D93CA0084AD6}"/>
              </a:ext>
            </a:extLst>
          </p:cNvPr>
          <p:cNvGrpSpPr/>
          <p:nvPr/>
        </p:nvGrpSpPr>
        <p:grpSpPr>
          <a:xfrm>
            <a:off x="5521227" y="1826501"/>
            <a:ext cx="6325713" cy="1800355"/>
            <a:chOff x="5521227" y="1826501"/>
            <a:chExt cx="6325713" cy="18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99570C-257F-0448-A318-FF3D17DD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1227" y="2011167"/>
              <a:ext cx="5363421" cy="16156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7628B7-FA26-D844-ACC0-99425576D0F3}"/>
                </a:ext>
              </a:extLst>
            </p:cNvPr>
            <p:cNvSpPr txBox="1"/>
            <p:nvPr/>
          </p:nvSpPr>
          <p:spPr>
            <a:xfrm>
              <a:off x="9552722" y="1826501"/>
              <a:ext cx="229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[S. </a:t>
              </a:r>
              <a:r>
                <a:rPr lang="en-US" dirty="0" err="1"/>
                <a:t>Freethy</a:t>
              </a:r>
              <a:r>
                <a:rPr lang="en-US" dirty="0"/>
                <a:t> EC20 2019]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3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A9834D-E9D9-2E79-EE34-66D85B9B4E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Out-of-phase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𝑛𝑇</m:t>
                        </m:r>
                      </m:sub>
                    </m:sSub>
                  </m:oMath>
                </a14:m>
                <a:r>
                  <a:rPr lang="en-US" dirty="0"/>
                  <a:t> and optical depth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A9834D-E9D9-2E79-EE34-66D85B9B4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205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DE5EA-5D95-87D1-D1F8-A164FD52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E4AF1-CEA2-636B-A62C-11745B4A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6" y="1853052"/>
            <a:ext cx="5871398" cy="4316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9BC746-9627-518B-7A8B-9ABBE5EA06A8}"/>
                  </a:ext>
                </a:extLst>
              </p:cNvPr>
              <p:cNvSpPr txBox="1"/>
              <p:nvPr/>
            </p:nvSpPr>
            <p:spPr>
              <a:xfrm>
                <a:off x="6726476" y="2981194"/>
                <a:ext cx="295241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Assumptions: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Reflectivity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=0.85</m:t>
                    </m:r>
                  </m:oMath>
                </a14:m>
                <a:r>
                  <a:rPr lang="en-US" dirty="0"/>
                  <a:t> (???)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=3%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9BC746-9627-518B-7A8B-9ABBE5EA0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476" y="2981194"/>
                <a:ext cx="2952411" cy="1200329"/>
              </a:xfrm>
              <a:prstGeom prst="rect">
                <a:avLst/>
              </a:prstGeom>
              <a:blipFill>
                <a:blip r:embed="rId4"/>
                <a:stretch>
                  <a:fillRect l="-1709" t="-2083" r="-427" b="-5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1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2CAD6B-EE54-F847-9F54-CFA1E0E66747}"/>
              </a:ext>
            </a:extLst>
          </p:cNvPr>
          <p:cNvGrpSpPr/>
          <p:nvPr/>
        </p:nvGrpSpPr>
        <p:grpSpPr>
          <a:xfrm>
            <a:off x="5839271" y="1111719"/>
            <a:ext cx="6493591" cy="5713931"/>
            <a:chOff x="5577840" y="1073274"/>
            <a:chExt cx="6493591" cy="57139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BD5540-8C32-9340-BE20-CCB5F2E96CE3}"/>
                </a:ext>
              </a:extLst>
            </p:cNvPr>
            <p:cNvSpPr/>
            <p:nvPr/>
          </p:nvSpPr>
          <p:spPr>
            <a:xfrm>
              <a:off x="5577840" y="1444326"/>
              <a:ext cx="6493591" cy="5103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A8AADDB-B5C9-5B49-B16B-3A40B8CBF6A2}"/>
                </a:ext>
              </a:extLst>
            </p:cNvPr>
            <p:cNvGrpSpPr/>
            <p:nvPr/>
          </p:nvGrpSpPr>
          <p:grpSpPr>
            <a:xfrm>
              <a:off x="6546351" y="1073274"/>
              <a:ext cx="5126804" cy="5713931"/>
              <a:chOff x="6546351" y="1073274"/>
              <a:chExt cx="5126804" cy="571393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97532FA-9DF6-2B44-9BAF-FBFF01DB6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6351" y="1313505"/>
                <a:ext cx="5029200" cy="547370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B993F73-F47D-314A-974F-BF20F2321B69}"/>
                  </a:ext>
                </a:extLst>
              </p:cNvPr>
              <p:cNvSpPr/>
              <p:nvPr/>
            </p:nvSpPr>
            <p:spPr>
              <a:xfrm>
                <a:off x="9313605" y="1073274"/>
                <a:ext cx="2359550" cy="335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[</a:t>
                </a:r>
                <a:r>
                  <a:rPr lang="en-US" sz="1600" dirty="0"/>
                  <a:t>Hubbard et al, </a:t>
                </a:r>
                <a:r>
                  <a:rPr lang="en-US" sz="1600" dirty="0" err="1"/>
                  <a:t>PoP</a:t>
                </a:r>
                <a:r>
                  <a:rPr lang="en-US" sz="1600" dirty="0"/>
                  <a:t> 2011]</a:t>
                </a:r>
                <a:endParaRPr lang="en-US" sz="1600" dirty="0">
                  <a:effectLst/>
                  <a:latin typeface="+mn-lt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F02342-AD94-3121-D1EA-1B461674828B}"/>
              </a:ext>
            </a:extLst>
          </p:cNvPr>
          <p:cNvGrpSpPr/>
          <p:nvPr/>
        </p:nvGrpSpPr>
        <p:grpSpPr>
          <a:xfrm>
            <a:off x="543423" y="4176025"/>
            <a:ext cx="6118295" cy="2576491"/>
            <a:chOff x="543423" y="4176025"/>
            <a:chExt cx="6118295" cy="25764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E36424-EEEC-F361-390A-BFBCC72932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423" y="4176025"/>
              <a:ext cx="1578711" cy="2576491"/>
              <a:chOff x="1566633" y="3286962"/>
              <a:chExt cx="1992789" cy="325227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688BDC1-3DC9-EEDF-E505-D442A4CBA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6633" y="3286962"/>
                <a:ext cx="1992789" cy="3252276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B6ADDF8-954B-CB68-2163-910ED07FE8C3}"/>
                  </a:ext>
                </a:extLst>
              </p:cNvPr>
              <p:cNvCxnSpPr/>
              <p:nvPr/>
            </p:nvCxnSpPr>
            <p:spPr>
              <a:xfrm>
                <a:off x="2735709" y="4540787"/>
                <a:ext cx="0" cy="53134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9F2DDA2-F4B6-CF31-F354-DA9B6C03373A}"/>
                      </a:ext>
                    </a:extLst>
                  </p:cNvPr>
                  <p:cNvSpPr txBox="1"/>
                  <p:nvPr/>
                </p:nvSpPr>
                <p:spPr>
                  <a:xfrm>
                    <a:off x="1964037" y="4282027"/>
                    <a:ext cx="1595381" cy="31080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en-US" sz="1600" dirty="0"/>
                      <a:t> drift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9F2DDA2-F4B6-CF31-F354-DA9B6C0337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4037" y="4282027"/>
                    <a:ext cx="1595381" cy="3108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941" t="-23810" b="-4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967AD1-94D8-B669-0D8D-6CA26412F475}"/>
                    </a:ext>
                  </a:extLst>
                </p:cNvPr>
                <p:cNvSpPr txBox="1"/>
                <p:nvPr/>
              </p:nvSpPr>
              <p:spPr>
                <a:xfrm>
                  <a:off x="2373757" y="4907177"/>
                  <a:ext cx="4287961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:r>
                    <a:rPr lang="en-US" sz="2400" dirty="0"/>
                    <a:t>Typically accessed in unfavorable drift configuration </a:t>
                  </a:r>
                  <a:r>
                    <a:rPr lang="en-US" sz="2400" i="1" dirty="0"/>
                    <a:t>(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US" sz="2400" dirty="0"/>
                    <a:t> away from X-point)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967AD1-94D8-B669-0D8D-6CA26412F4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3757" y="4907177"/>
                  <a:ext cx="4287961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2065" t="-4211" r="-2950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07DC-42CC-FE4A-8F36-01E734BD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1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A394AC9-DE55-5B48-A53C-18432F4E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74541"/>
            <a:ext cx="11511643" cy="1045029"/>
          </a:xfrm>
        </p:spPr>
        <p:txBody>
          <a:bodyPr>
            <a:normAutofit/>
          </a:bodyPr>
          <a:lstStyle/>
          <a:p>
            <a:r>
              <a:rPr lang="en-US" dirty="0"/>
              <a:t>The I-mode improved confinement regime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8D4E5-FA9A-6A46-9FA6-E3FA8C99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80" y="1298224"/>
            <a:ext cx="6491798" cy="21059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Unique I-mode edge features:</a:t>
            </a:r>
          </a:p>
          <a:p>
            <a:pPr marL="0" indent="0">
              <a:buNone/>
            </a:pPr>
            <a:r>
              <a:rPr lang="en-US" dirty="0"/>
              <a:t>Heat transport barrier </a:t>
            </a:r>
            <a:r>
              <a:rPr lang="en-US" i="1" dirty="0"/>
              <a:t>without </a:t>
            </a:r>
            <a:r>
              <a:rPr lang="en-US" dirty="0"/>
              <a:t> particle transport barrier</a:t>
            </a:r>
          </a:p>
          <a:p>
            <a:pPr lvl="1"/>
            <a:r>
              <a:rPr lang="en-US" dirty="0"/>
              <a:t>Low impurity confinement time</a:t>
            </a:r>
          </a:p>
          <a:p>
            <a:pPr lvl="1"/>
            <a:r>
              <a:rPr lang="en-US" dirty="0"/>
              <a:t>No ELMs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BCF3644-D656-6742-868D-01EB96379C53}"/>
              </a:ext>
            </a:extLst>
          </p:cNvPr>
          <p:cNvSpPr/>
          <p:nvPr/>
        </p:nvSpPr>
        <p:spPr>
          <a:xfrm>
            <a:off x="1472570" y="3213696"/>
            <a:ext cx="4893086" cy="987504"/>
          </a:xfrm>
          <a:prstGeom prst="roundRect">
            <a:avLst/>
          </a:prstGeom>
          <a:solidFill>
            <a:srgbClr val="78A779">
              <a:alpha val="62745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Separation of transport channels is still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9536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E682-FB22-0548-9F21-F14EC89D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71" y="-151633"/>
            <a:ext cx="1205037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Characteristics of pedestal fluctuations across L to I transition on C-Mod and AUG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76EFB-C2C2-824D-8D18-C9BDACA0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FC6-C425-B24F-8AAC-C2724816DF8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1AE33-C50A-F845-A7A0-D4040DCE6950}"/>
              </a:ext>
            </a:extLst>
          </p:cNvPr>
          <p:cNvSpPr txBox="1"/>
          <p:nvPr/>
        </p:nvSpPr>
        <p:spPr>
          <a:xfrm>
            <a:off x="159084" y="1295461"/>
            <a:ext cx="5654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“Weakly Coherent Mode” (WCM) appears in I-mode and some preceding L-modes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6F4095-F596-8440-A855-5866AFB7611F}"/>
                  </a:ext>
                </a:extLst>
              </p:cNvPr>
              <p:cNvSpPr txBox="1"/>
              <p:nvPr/>
            </p:nvSpPr>
            <p:spPr>
              <a:xfrm>
                <a:off x="6634855" y="2758696"/>
                <a:ext cx="938784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≈0.95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6F4095-F596-8440-A855-5866AFB76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55" y="2758696"/>
                <a:ext cx="938784" cy="400110"/>
              </a:xfrm>
              <a:prstGeom prst="rect">
                <a:avLst/>
              </a:prstGeom>
              <a:blipFill>
                <a:blip r:embed="rId3"/>
                <a:stretch>
                  <a:fillRect l="-25333" t="-118750" r="-48000" b="-18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AADC590-75D1-4A44-B236-DCB233B14D61}"/>
              </a:ext>
            </a:extLst>
          </p:cNvPr>
          <p:cNvGrpSpPr>
            <a:grpSpLocks noChangeAspect="1"/>
          </p:cNvGrpSpPr>
          <p:nvPr/>
        </p:nvGrpSpPr>
        <p:grpSpPr>
          <a:xfrm>
            <a:off x="403579" y="2297711"/>
            <a:ext cx="5410267" cy="3072377"/>
            <a:chOff x="4669988" y="2610705"/>
            <a:chExt cx="7522012" cy="42715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F58096-5F36-E84A-9844-8929638C98F3}"/>
                </a:ext>
              </a:extLst>
            </p:cNvPr>
            <p:cNvGrpSpPr/>
            <p:nvPr/>
          </p:nvGrpSpPr>
          <p:grpSpPr>
            <a:xfrm>
              <a:off x="4669988" y="2610705"/>
              <a:ext cx="7522012" cy="4271591"/>
              <a:chOff x="4669988" y="2610705"/>
              <a:chExt cx="7522012" cy="427159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D545E07-F9D9-884B-9326-4127247B15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69988" y="2610705"/>
                <a:ext cx="7522012" cy="4271591"/>
                <a:chOff x="5641787" y="2345198"/>
                <a:chExt cx="5676471" cy="322354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0087C68-AD08-E14F-B9EA-6EE2B066FDB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41787" y="2345198"/>
                  <a:ext cx="5676471" cy="3223549"/>
                  <a:chOff x="608582" y="3417426"/>
                  <a:chExt cx="5676471" cy="3223549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5C7E7920-EEF3-5C4D-8CC7-6933FDF5FA84}"/>
                      </a:ext>
                    </a:extLst>
                  </p:cNvPr>
                  <p:cNvGrpSpPr/>
                  <p:nvPr/>
                </p:nvGrpSpPr>
                <p:grpSpPr>
                  <a:xfrm>
                    <a:off x="608582" y="3417426"/>
                    <a:ext cx="5676471" cy="3223549"/>
                    <a:chOff x="608582" y="3417426"/>
                    <a:chExt cx="5676471" cy="3223549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046AFBAF-B856-6044-BECB-E2DD34328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8582" y="3417426"/>
                      <a:ext cx="5676471" cy="221839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8833AAC5-FC71-FF4E-816D-8834B4EA8A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352381" y="5657049"/>
                      <a:ext cx="4014041" cy="69677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7535C832-7B57-C84E-9B57-5D5F6C5AB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9139" y="4180998"/>
                      <a:ext cx="1236562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L-mode 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p:txBody>
                </p: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1B666A06-BF3C-6548-8893-049D58004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519" y="4863746"/>
                      <a:ext cx="1236562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I-mode 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p:txBody>
                </p:sp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F5BB0099-2559-4D4C-9F26-FA70DC97A0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57002" y="4470463"/>
                      <a:ext cx="930349" cy="0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055B4FFA-0404-1547-B3F5-347FB4D3AC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29052" y="5163628"/>
                      <a:ext cx="1774029" cy="0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Arrow Connector 16">
                      <a:extLst>
                        <a:ext uri="{FF2B5EF4-FFF2-40B4-BE49-F238E27FC236}">
                          <a16:creationId xmlns:a16="http://schemas.microsoft.com/office/drawing/2014/main" id="{AC212BB2-D1C1-2944-A833-DC693C1597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584800" y="3823630"/>
                      <a:ext cx="257995" cy="215935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EB7C3F7A-B2F4-2D45-8912-ECBADC456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3423" y="6318054"/>
                      <a:ext cx="3439316" cy="3229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>
                          <a:latin typeface="+mn-lt"/>
                        </a:rPr>
                        <a:t>[</a:t>
                      </a:r>
                      <a:r>
                        <a:rPr lang="en-US" sz="1400" dirty="0"/>
                        <a:t>Hubbard et al, </a:t>
                      </a:r>
                      <a:r>
                        <a:rPr lang="en-US" sz="1400" dirty="0" err="1"/>
                        <a:t>PoP</a:t>
                      </a:r>
                      <a:r>
                        <a:rPr lang="en-US" sz="1400" dirty="0"/>
                        <a:t> 2011]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p:txBody>
                </p:sp>
              </p:grp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8FBD75F-159E-8E4D-9035-7D716CAB38D3}"/>
                      </a:ext>
                    </a:extLst>
                  </p:cNvPr>
                  <p:cNvSpPr/>
                  <p:nvPr/>
                </p:nvSpPr>
                <p:spPr>
                  <a:xfrm>
                    <a:off x="3446817" y="3517462"/>
                    <a:ext cx="1236562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WCM</a:t>
                    </a:r>
                    <a:endParaRPr lang="en-US" dirty="0">
                      <a:solidFill>
                        <a:schemeClr val="bg1"/>
                      </a:solidFill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A87AFCE-1FC4-C34E-B2A8-EB1E36880820}"/>
                    </a:ext>
                  </a:extLst>
                </p:cNvPr>
                <p:cNvSpPr/>
                <p:nvPr/>
              </p:nvSpPr>
              <p:spPr>
                <a:xfrm>
                  <a:off x="6096000" y="4432300"/>
                  <a:ext cx="304800" cy="2703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1ADA21-693C-9346-BC67-ED9690157F45}"/>
                  </a:ext>
                </a:extLst>
              </p:cNvPr>
              <p:cNvSpPr txBox="1"/>
              <p:nvPr/>
            </p:nvSpPr>
            <p:spPr>
              <a:xfrm>
                <a:off x="10069588" y="2743267"/>
                <a:ext cx="1099635" cy="4706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C-Mod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938C089-4EE0-9F41-AB57-D58A42E212C0}"/>
                    </a:ext>
                  </a:extLst>
                </p:cNvPr>
                <p:cNvSpPr txBox="1"/>
                <p:nvPr/>
              </p:nvSpPr>
              <p:spPr>
                <a:xfrm>
                  <a:off x="5721095" y="2684705"/>
                  <a:ext cx="2350803" cy="898608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Reflectometer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≈0.95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938C089-4EE0-9F41-AB57-D58A42E21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1095" y="2684705"/>
                  <a:ext cx="2350803" cy="898608"/>
                </a:xfrm>
                <a:prstGeom prst="rect">
                  <a:avLst/>
                </a:prstGeom>
                <a:blipFill>
                  <a:blip r:embed="rId6"/>
                  <a:stretch>
                    <a:fillRect l="-2206" t="-20755" b="-94340"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F44AB13-0600-2547-A873-DD7BDFA6030B}"/>
              </a:ext>
            </a:extLst>
          </p:cNvPr>
          <p:cNvSpPr/>
          <p:nvPr/>
        </p:nvSpPr>
        <p:spPr>
          <a:xfrm>
            <a:off x="2608737" y="5535448"/>
            <a:ext cx="6817652" cy="1276945"/>
          </a:xfrm>
          <a:prstGeom prst="roundRect">
            <a:avLst/>
          </a:prstGeom>
          <a:solidFill>
            <a:srgbClr val="78A779">
              <a:alpha val="62745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Open question: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How do changes in fluctuations track changes in transport across the L to I transition?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B1009D3-2861-BE43-8633-94FE22DBA8F0}"/>
              </a:ext>
            </a:extLst>
          </p:cNvPr>
          <p:cNvGrpSpPr/>
          <p:nvPr/>
        </p:nvGrpSpPr>
        <p:grpSpPr>
          <a:xfrm>
            <a:off x="306106" y="2004719"/>
            <a:ext cx="5868236" cy="3518984"/>
            <a:chOff x="227764" y="2041546"/>
            <a:chExt cx="5868236" cy="35189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9D71DA-FC41-474A-B35D-A6D6E77FB467}"/>
                </a:ext>
              </a:extLst>
            </p:cNvPr>
            <p:cNvSpPr/>
            <p:nvPr/>
          </p:nvSpPr>
          <p:spPr>
            <a:xfrm>
              <a:off x="227764" y="2111039"/>
              <a:ext cx="5717594" cy="32609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AE52497-79C2-C341-A3FF-F6A97AAD5B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6778" y="2041546"/>
              <a:ext cx="5539222" cy="3518984"/>
              <a:chOff x="6634257" y="1569118"/>
              <a:chExt cx="6310914" cy="400922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2907E65-C016-2B40-9940-5984FC4AF1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34257" y="1574299"/>
                <a:ext cx="6310914" cy="4004047"/>
                <a:chOff x="6634257" y="1574299"/>
                <a:chExt cx="6310914" cy="4004047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0115C91-15E0-BC45-8DBC-7B085C65AF1E}"/>
                    </a:ext>
                  </a:extLst>
                </p:cNvPr>
                <p:cNvGrpSpPr/>
                <p:nvPr/>
              </p:nvGrpSpPr>
              <p:grpSpPr>
                <a:xfrm>
                  <a:off x="6634257" y="1994825"/>
                  <a:ext cx="6310914" cy="3583521"/>
                  <a:chOff x="6634257" y="1662320"/>
                  <a:chExt cx="6310914" cy="3583521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0EC7226-C393-5D4F-A2DA-FD055678BFE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634257" y="1662320"/>
                    <a:ext cx="6310914" cy="3583521"/>
                    <a:chOff x="6634257" y="1944950"/>
                    <a:chExt cx="6310914" cy="3583521"/>
                  </a:xfrm>
                </p:grpSpPr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A5909A59-3526-9649-8AD1-9F7FE9985C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4257" y="1944950"/>
                      <a:ext cx="5067300" cy="3346091"/>
                      <a:chOff x="6634257" y="2044700"/>
                      <a:chExt cx="5067300" cy="3346091"/>
                    </a:xfrm>
                  </p:grpSpPr>
                  <p:pic>
                    <p:nvPicPr>
                      <p:cNvPr id="54" name="Picture 53">
                        <a:extLst>
                          <a:ext uri="{FF2B5EF4-FFF2-40B4-BE49-F238E27FC236}">
                            <a16:creationId xmlns:a16="http://schemas.microsoft.com/office/drawing/2014/main" id="{A734F988-5071-4545-B4A8-E3E55E4B8A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4855" y="2044700"/>
                        <a:ext cx="4927600" cy="13843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5" name="Picture 54">
                        <a:extLst>
                          <a:ext uri="{FF2B5EF4-FFF2-40B4-BE49-F238E27FC236}">
                            <a16:creationId xmlns:a16="http://schemas.microsoft.com/office/drawing/2014/main" id="{FCD5BD84-472E-0F42-9DA5-D5E3295136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4257" y="3447691"/>
                        <a:ext cx="5067300" cy="194310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084D6B56-1307-E946-9C2B-5D471AE667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5594" y="5177816"/>
                      <a:ext cx="5569577" cy="35065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/>
                        <a:t>[Happel et al, </a:t>
                      </a:r>
                      <a:r>
                        <a:rPr lang="en-US" sz="1400" dirty="0" err="1"/>
                        <a:t>Nucl</a:t>
                      </a:r>
                      <a:r>
                        <a:rPr lang="en-US" sz="1400" dirty="0"/>
                        <a:t>. Mater. Energy 2018]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p:txBody>
                </p:sp>
              </p:grp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6D4A779-0B25-084A-BD7F-5EFCC8CCC764}"/>
                      </a:ext>
                    </a:extLst>
                  </p:cNvPr>
                  <p:cNvSpPr txBox="1"/>
                  <p:nvPr/>
                </p:nvSpPr>
                <p:spPr>
                  <a:xfrm>
                    <a:off x="7678377" y="3634873"/>
                    <a:ext cx="1604849" cy="38571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a:t>Reflectometer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7FE023E3-114A-0E4B-80AE-79CD76DD62D1}"/>
                      </a:ext>
                    </a:extLst>
                  </p:cNvPr>
                  <p:cNvSpPr txBox="1"/>
                  <p:nvPr/>
                </p:nvSpPr>
                <p:spPr>
                  <a:xfrm>
                    <a:off x="7595137" y="2156948"/>
                    <a:ext cx="750842" cy="338554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a:t>CECE</a:t>
                    </a:r>
                  </a:p>
                </p:txBody>
              </p:sp>
            </p:grp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1B71DA0-77A1-EF43-9ADF-14D31D6B8E4B}"/>
                    </a:ext>
                  </a:extLst>
                </p:cNvPr>
                <p:cNvSpPr/>
                <p:nvPr/>
              </p:nvSpPr>
              <p:spPr>
                <a:xfrm>
                  <a:off x="8345979" y="1590177"/>
                  <a:ext cx="140548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L-mode </a:t>
                  </a:r>
                  <a:endParaRPr lang="en-US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3AE823B-83FC-194E-9E95-0DBA662F95AA}"/>
                    </a:ext>
                  </a:extLst>
                </p:cNvPr>
                <p:cNvSpPr/>
                <p:nvPr/>
              </p:nvSpPr>
              <p:spPr>
                <a:xfrm>
                  <a:off x="9834992" y="1574299"/>
                  <a:ext cx="140548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I-mode </a:t>
                  </a:r>
                  <a:endParaRPr lang="en-US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5B9011A4-5CA3-DA42-B7BF-9C6100F56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6008" y="1929523"/>
                  <a:ext cx="2016369" cy="0"/>
                </a:xfrm>
                <a:prstGeom prst="straightConnector1">
                  <a:avLst/>
                </a:prstGeom>
                <a:ln w="28575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EA171F6E-8B24-FA49-985F-276247E690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51617" y="1929523"/>
                  <a:ext cx="864839" cy="476"/>
                </a:xfrm>
                <a:prstGeom prst="straightConnector1">
                  <a:avLst/>
                </a:prstGeom>
                <a:ln w="28575"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D9394E-939F-D645-AD61-54901888B66A}"/>
                  </a:ext>
                </a:extLst>
              </p:cNvPr>
              <p:cNvSpPr txBox="1"/>
              <p:nvPr/>
            </p:nvSpPr>
            <p:spPr>
              <a:xfrm>
                <a:off x="10758360" y="1569118"/>
                <a:ext cx="943197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</a:rPr>
                  <a:t>AUG</a:t>
                </a: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FB60CC3-8B6B-A047-8738-9E81CE8696D8}"/>
              </a:ext>
            </a:extLst>
          </p:cNvPr>
          <p:cNvSpPr txBox="1"/>
          <p:nvPr/>
        </p:nvSpPr>
        <p:spPr>
          <a:xfrm>
            <a:off x="6416669" y="1295460"/>
            <a:ext cx="5654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“Low Frequency Edge Oscillation” (LFEO) appears in some I-modes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94C78B9-3591-5342-B968-D602C99D9C92}"/>
              </a:ext>
            </a:extLst>
          </p:cNvPr>
          <p:cNvGrpSpPr/>
          <p:nvPr/>
        </p:nvGrpSpPr>
        <p:grpSpPr>
          <a:xfrm>
            <a:off x="7522448" y="2084706"/>
            <a:ext cx="5095806" cy="3450742"/>
            <a:chOff x="7522448" y="2084706"/>
            <a:chExt cx="5095806" cy="345074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22AE6CC-1111-6D49-ADB8-9D843D0FD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2448" y="2084706"/>
              <a:ext cx="3281909" cy="320107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DD048C-1F4C-4F4A-AB69-1B19D209625F}"/>
                </a:ext>
              </a:extLst>
            </p:cNvPr>
            <p:cNvSpPr/>
            <p:nvPr/>
          </p:nvSpPr>
          <p:spPr>
            <a:xfrm>
              <a:off x="7729719" y="5227671"/>
              <a:ext cx="48885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[W. McCarthy, PhD Thesis 2022]</a:t>
              </a:r>
              <a:endParaRPr lang="en-US" sz="1400" dirty="0"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1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 animBg="1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F939C1C-3190-DB48-9708-DEDB912D4544}"/>
              </a:ext>
            </a:extLst>
          </p:cNvPr>
          <p:cNvGrpSpPr/>
          <p:nvPr/>
        </p:nvGrpSpPr>
        <p:grpSpPr>
          <a:xfrm>
            <a:off x="5952261" y="1303058"/>
            <a:ext cx="5350239" cy="5316376"/>
            <a:chOff x="5922765" y="1465289"/>
            <a:chExt cx="5350239" cy="53163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DBE89-6F24-2F41-BB7D-401600B0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2765" y="1465289"/>
              <a:ext cx="5350239" cy="53163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F40FE8-9538-0446-9AB3-F78B319A068C}"/>
                </a:ext>
              </a:extLst>
            </p:cNvPr>
            <p:cNvSpPr txBox="1"/>
            <p:nvPr/>
          </p:nvSpPr>
          <p:spPr>
            <a:xfrm>
              <a:off x="6372887" y="1884686"/>
              <a:ext cx="23876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AUG Top View of Port and Diagnostic Access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68226C-16AF-430C-8FF0-EB0A560F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22" y="-63024"/>
            <a:ext cx="116842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Several diagnostics at AUG measure edge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F93CE-9CF0-45A7-8775-9CE0B5612B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4452" y="1262539"/>
                <a:ext cx="5350239" cy="559546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Correlation Electron Cyclotron Emission radiometers: </a:t>
                </a:r>
              </a:p>
              <a:p>
                <a:pPr lvl="1"/>
                <a:r>
                  <a:rPr lang="en-US" dirty="0"/>
                  <a:t>High radial resolution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=0.9−1.0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Toroidally separated CECE: long-range correlation measurements</a:t>
                </a:r>
              </a:p>
              <a:p>
                <a:r>
                  <a:rPr lang="en-US" dirty="0"/>
                  <a:t>Reflectometer coupled to CECE: n</a:t>
                </a:r>
                <a:r>
                  <a:rPr lang="en-US" baseline="-25000" dirty="0"/>
                  <a:t>e</a:t>
                </a:r>
                <a:r>
                  <a:rPr lang="en-US" dirty="0"/>
                  <a:t>-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cross phase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F93CE-9CF0-45A7-8775-9CE0B5612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452" y="1262539"/>
                <a:ext cx="5350239" cy="5595461"/>
              </a:xfrm>
              <a:blipFill>
                <a:blip r:embed="rId4"/>
                <a:stretch>
                  <a:fillRect l="-2133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8A2CFAD-1E6D-ED49-A7F4-1945A6AF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EBF562-4EDC-D444-96C1-E515803F6F18}"/>
              </a:ext>
            </a:extLst>
          </p:cNvPr>
          <p:cNvGrpSpPr/>
          <p:nvPr/>
        </p:nvGrpSpPr>
        <p:grpSpPr>
          <a:xfrm>
            <a:off x="7808698" y="5210238"/>
            <a:ext cx="706155" cy="1326494"/>
            <a:chOff x="8754934" y="4794359"/>
            <a:chExt cx="706155" cy="1326494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320374A7-0D1D-1342-BD26-F1F281808819}"/>
                </a:ext>
              </a:extLst>
            </p:cNvPr>
            <p:cNvSpPr/>
            <p:nvPr/>
          </p:nvSpPr>
          <p:spPr>
            <a:xfrm rot="11401278">
              <a:off x="9215275" y="4794359"/>
              <a:ext cx="168596" cy="920537"/>
            </a:xfrm>
            <a:prstGeom prst="trapezoid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100746-1646-B742-B397-2464BF252171}"/>
                </a:ext>
              </a:extLst>
            </p:cNvPr>
            <p:cNvSpPr txBox="1"/>
            <p:nvPr/>
          </p:nvSpPr>
          <p:spPr>
            <a:xfrm>
              <a:off x="8754934" y="5751521"/>
              <a:ext cx="70615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CECE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972ACE-8245-3E48-86EE-C6FC2FD78D48}"/>
              </a:ext>
            </a:extLst>
          </p:cNvPr>
          <p:cNvGrpSpPr/>
          <p:nvPr/>
        </p:nvGrpSpPr>
        <p:grpSpPr>
          <a:xfrm>
            <a:off x="9387683" y="4931814"/>
            <a:ext cx="706155" cy="1231055"/>
            <a:chOff x="10142134" y="4685552"/>
            <a:chExt cx="706155" cy="1231055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433096CD-9ACE-A549-B846-AEE58437FDA7}"/>
                </a:ext>
              </a:extLst>
            </p:cNvPr>
            <p:cNvSpPr/>
            <p:nvPr/>
          </p:nvSpPr>
          <p:spPr>
            <a:xfrm rot="8901633">
              <a:off x="10241470" y="4685552"/>
              <a:ext cx="145535" cy="920537"/>
            </a:xfrm>
            <a:prstGeom prst="trapezoid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107519-5855-D349-9A4D-E07301F2A193}"/>
                </a:ext>
              </a:extLst>
            </p:cNvPr>
            <p:cNvSpPr txBox="1"/>
            <p:nvPr/>
          </p:nvSpPr>
          <p:spPr>
            <a:xfrm>
              <a:off x="10142134" y="5547275"/>
              <a:ext cx="70615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CECE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17C7C-B471-C846-A3C5-98CACF21D3A0}"/>
              </a:ext>
            </a:extLst>
          </p:cNvPr>
          <p:cNvGrpSpPr/>
          <p:nvPr/>
        </p:nvGrpSpPr>
        <p:grpSpPr>
          <a:xfrm>
            <a:off x="9639494" y="4827685"/>
            <a:ext cx="1949800" cy="934160"/>
            <a:chOff x="10351006" y="4595059"/>
            <a:chExt cx="1949800" cy="93416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8C727D3E-19BC-744D-9EFA-512825C23961}"/>
                </a:ext>
              </a:extLst>
            </p:cNvPr>
            <p:cNvSpPr/>
            <p:nvPr/>
          </p:nvSpPr>
          <p:spPr>
            <a:xfrm rot="8901633">
              <a:off x="10351006" y="4595059"/>
              <a:ext cx="145535" cy="920537"/>
            </a:xfrm>
            <a:prstGeom prst="trapezoi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DD4A0B-8D9F-8440-800A-DC1FC5735537}"/>
                </a:ext>
              </a:extLst>
            </p:cNvPr>
            <p:cNvSpPr txBox="1"/>
            <p:nvPr/>
          </p:nvSpPr>
          <p:spPr>
            <a:xfrm>
              <a:off x="10727170" y="5159887"/>
              <a:ext cx="1573636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Reflectometer 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D876C8A-B6F5-2A64-3948-FD5B65C915D2}"/>
              </a:ext>
            </a:extLst>
          </p:cNvPr>
          <p:cNvSpPr/>
          <p:nvPr/>
        </p:nvSpPr>
        <p:spPr>
          <a:xfrm>
            <a:off x="524569" y="5394519"/>
            <a:ext cx="6474242" cy="885349"/>
          </a:xfrm>
          <a:prstGeom prst="roundRect">
            <a:avLst/>
          </a:prstGeom>
          <a:solidFill>
            <a:srgbClr val="9DC3E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Experimental design: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Discharges with steady-state L-modes and I-modes</a:t>
            </a:r>
          </a:p>
        </p:txBody>
      </p:sp>
    </p:spTree>
    <p:extLst>
      <p:ext uri="{BB962C8B-B14F-4D97-AF65-F5344CB8AC3E}">
        <p14:creationId xmlns:p14="http://schemas.microsoft.com/office/powerpoint/2010/main" val="28138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DECC5854-9EF9-FB46-8056-D5B25B462BB8}"/>
              </a:ext>
            </a:extLst>
          </p:cNvPr>
          <p:cNvGrpSpPr/>
          <p:nvPr/>
        </p:nvGrpSpPr>
        <p:grpSpPr>
          <a:xfrm>
            <a:off x="6996270" y="1574755"/>
            <a:ext cx="4034254" cy="4583531"/>
            <a:chOff x="6910796" y="1296195"/>
            <a:chExt cx="4034254" cy="458353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5E6628-22A1-804E-ADF6-4AC5C82BE6A1}"/>
                </a:ext>
              </a:extLst>
            </p:cNvPr>
            <p:cNvGrpSpPr/>
            <p:nvPr/>
          </p:nvGrpSpPr>
          <p:grpSpPr>
            <a:xfrm>
              <a:off x="7803558" y="3572354"/>
              <a:ext cx="3141492" cy="2307372"/>
              <a:chOff x="7803558" y="3572354"/>
              <a:chExt cx="3141492" cy="230737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0860213-9145-EA4F-841E-1AB599A62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03558" y="3572354"/>
                <a:ext cx="3141492" cy="230737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BB37BD0-B38C-F647-902A-2552AF06F7A8}"/>
                      </a:ext>
                    </a:extLst>
                  </p:cNvPr>
                  <p:cNvSpPr txBox="1"/>
                  <p:nvPr/>
                </p:nvSpPr>
                <p:spPr>
                  <a:xfrm>
                    <a:off x="9577452" y="3655729"/>
                    <a:ext cx="1309541" cy="5895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050" dirty="0">
                        <a:solidFill>
                          <a:schemeClr val="bg1"/>
                        </a:solidFill>
                        <a:latin typeface="Times" pitchFamily="2" charset="0"/>
                      </a:rPr>
                      <a:t>#39561</a:t>
                    </a:r>
                  </a:p>
                  <a:p>
                    <a:pPr algn="r"/>
                    <a:r>
                      <a:rPr lang="en-US" sz="1050" dirty="0">
                        <a:solidFill>
                          <a:schemeClr val="bg1"/>
                        </a:solidFill>
                        <a:latin typeface="Times" pitchFamily="2" charset="0"/>
                      </a:rPr>
                      <a:t>3.00-3.95s</a:t>
                    </a:r>
                  </a:p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𝑝𝑜𝑙</m:t>
                              </m:r>
                            </m:sub>
                          </m:sSub>
                          <m:r>
                            <a:rPr lang="en-US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=0.99</m:t>
                          </m:r>
                        </m:oMath>
                      </m:oMathPara>
                    </a14:m>
                    <a:endParaRPr lang="en-US" sz="1050" dirty="0">
                      <a:solidFill>
                        <a:schemeClr val="bg1"/>
                      </a:solidFill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BB37BD0-B38C-F647-902A-2552AF06F7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77452" y="3655729"/>
                    <a:ext cx="1309541" cy="58958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99AB32-2E26-5D4E-A233-8C829362A4C2}"/>
                </a:ext>
              </a:extLst>
            </p:cNvPr>
            <p:cNvGrpSpPr/>
            <p:nvPr/>
          </p:nvGrpSpPr>
          <p:grpSpPr>
            <a:xfrm>
              <a:off x="7826502" y="1296195"/>
              <a:ext cx="3112510" cy="2286084"/>
              <a:chOff x="7826502" y="1296195"/>
              <a:chExt cx="3112510" cy="228608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D45167E-8F6D-A946-B853-C01649C87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6502" y="1296195"/>
                <a:ext cx="3112510" cy="22860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073A64D-D940-5F4D-8FBF-F89BFE378CFD}"/>
                      </a:ext>
                    </a:extLst>
                  </p:cNvPr>
                  <p:cNvSpPr txBox="1"/>
                  <p:nvPr/>
                </p:nvSpPr>
                <p:spPr>
                  <a:xfrm>
                    <a:off x="9577452" y="1355232"/>
                    <a:ext cx="1309541" cy="5895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050" dirty="0">
                        <a:solidFill>
                          <a:schemeClr val="bg1"/>
                        </a:solidFill>
                        <a:latin typeface="Times" pitchFamily="2" charset="0"/>
                      </a:rPr>
                      <a:t>#39561</a:t>
                    </a:r>
                  </a:p>
                  <a:p>
                    <a:pPr algn="r"/>
                    <a:r>
                      <a:rPr lang="en-US" sz="1050" dirty="0">
                        <a:solidFill>
                          <a:schemeClr val="bg1"/>
                        </a:solidFill>
                        <a:latin typeface="Times" pitchFamily="2" charset="0"/>
                      </a:rPr>
                      <a:t>5.10-5.70s</a:t>
                    </a:r>
                  </a:p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𝑝𝑜𝑙</m:t>
                              </m:r>
                            </m:sub>
                          </m:sSub>
                          <m:r>
                            <a:rPr lang="en-US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=0.99</m:t>
                          </m:r>
                        </m:oMath>
                      </m:oMathPara>
                    </a14:m>
                    <a:endParaRPr lang="en-US" sz="1050" dirty="0">
                      <a:solidFill>
                        <a:schemeClr val="bg1"/>
                      </a:solidFill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073A64D-D940-5F4D-8FBF-F89BFE378C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77452" y="1355232"/>
                    <a:ext cx="1309541" cy="58958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D581B3-4125-2046-A7B7-D4B66D0B778D}"/>
                </a:ext>
              </a:extLst>
            </p:cNvPr>
            <p:cNvSpPr txBox="1"/>
            <p:nvPr/>
          </p:nvSpPr>
          <p:spPr>
            <a:xfrm>
              <a:off x="6910796" y="1430507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L-mode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3447FC-6D66-214C-810D-6BEC0081FCEF}"/>
                </a:ext>
              </a:extLst>
            </p:cNvPr>
            <p:cNvSpPr txBox="1"/>
            <p:nvPr/>
          </p:nvSpPr>
          <p:spPr>
            <a:xfrm>
              <a:off x="6910796" y="3716931"/>
              <a:ext cx="946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I-mode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655A70-2805-8647-8811-080A67DF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7116"/>
            <a:ext cx="11353800" cy="1045029"/>
          </a:xfrm>
        </p:spPr>
        <p:txBody>
          <a:bodyPr>
            <a:normAutofit fontScale="90000"/>
          </a:bodyPr>
          <a:lstStyle/>
          <a:p>
            <a:r>
              <a:rPr lang="en-US" dirty="0"/>
              <a:t>CECE measures presence and coupling of WCM and LFEO in L-mode and I-mode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ECAB3-F1AD-E34F-81E9-332063F7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76EDD0-8B88-0349-A9E8-1C603CE362A6}"/>
              </a:ext>
            </a:extLst>
          </p:cNvPr>
          <p:cNvGrpSpPr>
            <a:grpSpLocks noChangeAspect="1"/>
          </p:cNvGrpSpPr>
          <p:nvPr/>
        </p:nvGrpSpPr>
        <p:grpSpPr>
          <a:xfrm>
            <a:off x="688883" y="1747936"/>
            <a:ext cx="4729758" cy="3870651"/>
            <a:chOff x="1837668" y="1857375"/>
            <a:chExt cx="3615257" cy="29585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3381A2-2631-5A49-A58F-247F9C033C48}"/>
                </a:ext>
              </a:extLst>
            </p:cNvPr>
            <p:cNvGrpSpPr/>
            <p:nvPr/>
          </p:nvGrpSpPr>
          <p:grpSpPr>
            <a:xfrm>
              <a:off x="1837668" y="1857375"/>
              <a:ext cx="3615257" cy="2958585"/>
              <a:chOff x="1837668" y="1857375"/>
              <a:chExt cx="3615257" cy="295858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51B612-33AE-484A-BCB0-DFF3F492D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79" t="2520" r="22966" b="16245"/>
              <a:stretch/>
            </p:blipFill>
            <p:spPr>
              <a:xfrm>
                <a:off x="1837668" y="1857375"/>
                <a:ext cx="3542516" cy="295858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1830FE-1E9B-AF41-9EA2-31177BE65B1C}"/>
                  </a:ext>
                </a:extLst>
              </p:cNvPr>
              <p:cNvSpPr txBox="1"/>
              <p:nvPr/>
            </p:nvSpPr>
            <p:spPr>
              <a:xfrm>
                <a:off x="4503856" y="2305359"/>
                <a:ext cx="949069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" pitchFamily="2" charset="0"/>
                  </a:rPr>
                  <a:t>L-mode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03AFEE-E85F-1442-8094-34CEE8C00B20}"/>
                  </a:ext>
                </a:extLst>
              </p:cNvPr>
              <p:cNvSpPr txBox="1"/>
              <p:nvPr/>
            </p:nvSpPr>
            <p:spPr>
              <a:xfrm>
                <a:off x="3362627" y="2083552"/>
                <a:ext cx="743152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" pitchFamily="2" charset="0"/>
                  </a:rPr>
                  <a:t>I-mode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C9FE6FF-BB26-B54B-9D71-90A0276A5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6912" y="2317145"/>
                <a:ext cx="118872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1FA8367-C74A-CB4F-BF46-C6AD81BC92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934" y="2551551"/>
                <a:ext cx="865669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D231B-3414-4D4D-AFB3-7D06E7D1A8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204092" y="1976298"/>
                <a:ext cx="1111801" cy="32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Times" pitchFamily="2" charset="0"/>
                  </a:rPr>
                  <a:t>AUG CECE</a:t>
                </a:r>
              </a:p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Times" pitchFamily="2" charset="0"/>
                  </a:rPr>
                  <a:t>#39561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BFC19DA-6290-EF42-9008-D0D4CBCDBE35}"/>
                      </a:ext>
                    </a:extLst>
                  </p:cNvPr>
                  <p:cNvSpPr txBox="1"/>
                  <p:nvPr/>
                </p:nvSpPr>
                <p:spPr>
                  <a:xfrm>
                    <a:off x="2238114" y="1964573"/>
                    <a:ext cx="1095606" cy="2134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𝑝𝑜𝑙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=0.99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BFC19DA-6290-EF42-9008-D0D4CBCDBE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38114" y="1964573"/>
                    <a:ext cx="1095606" cy="21346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A8B96A-AA29-514A-A9B7-D8E62C18C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74115" y="3133338"/>
                <a:ext cx="116759" cy="667359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60727DA-1586-C645-823F-FA056BE5C5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7547" y="3088864"/>
                <a:ext cx="300596" cy="59940"/>
              </a:xfrm>
              <a:prstGeom prst="straightConnector1">
                <a:avLst/>
              </a:prstGeom>
              <a:ln w="38100">
                <a:solidFill>
                  <a:srgbClr val="FF93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CBD7C7-DAC0-1446-B517-1E64907A9996}"/>
                  </a:ext>
                </a:extLst>
              </p:cNvPr>
              <p:cNvSpPr txBox="1"/>
              <p:nvPr/>
            </p:nvSpPr>
            <p:spPr>
              <a:xfrm>
                <a:off x="4572103" y="2876414"/>
                <a:ext cx="743150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" pitchFamily="2" charset="0"/>
                  </a:rPr>
                  <a:t>WCM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9AD422-217D-E049-8BBA-1442438DCA15}"/>
                  </a:ext>
                </a:extLst>
              </p:cNvPr>
              <p:cNvSpPr txBox="1"/>
              <p:nvPr/>
            </p:nvSpPr>
            <p:spPr>
              <a:xfrm>
                <a:off x="3070503" y="3926676"/>
                <a:ext cx="743152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" pitchFamily="2" charset="0"/>
                  </a:rPr>
                  <a:t>LFEO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5D10A2-C607-C14E-BD00-2BC153169044}"/>
                  </a:ext>
                </a:extLst>
              </p:cNvPr>
              <p:cNvSpPr txBox="1"/>
              <p:nvPr/>
            </p:nvSpPr>
            <p:spPr>
              <a:xfrm>
                <a:off x="2434076" y="2240530"/>
                <a:ext cx="879391" cy="222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" pitchFamily="2" charset="0"/>
                  </a:rPr>
                  <a:t>L-mode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3D402BB-02B1-FC47-9E60-EB718E7FB0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1352" y="2459583"/>
                <a:ext cx="54864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F0095AB-E7D0-0544-A19C-DA7266357CEA}"/>
                </a:ext>
              </a:extLst>
            </p:cNvPr>
            <p:cNvCxnSpPr>
              <a:cxnSpLocks/>
            </p:cNvCxnSpPr>
            <p:nvPr/>
          </p:nvCxnSpPr>
          <p:spPr>
            <a:xfrm>
              <a:off x="3549198" y="4038072"/>
              <a:ext cx="317089" cy="161867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D579AD-48B0-9144-8EA0-9B38CFE791DB}"/>
                  </a:ext>
                </a:extLst>
              </p:cNvPr>
              <p:cNvSpPr txBox="1"/>
              <p:nvPr/>
            </p:nvSpPr>
            <p:spPr>
              <a:xfrm>
                <a:off x="688883" y="5634877"/>
                <a:ext cx="614258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WCM appears in L-mode and I-mode</a:t>
                </a:r>
              </a:p>
              <a:p>
                <a:pPr marL="742950" lvl="1" indent="-285750">
                  <a:buFont typeface="System Font Regular"/>
                  <a:buChar char="→"/>
                </a:pPr>
                <a:r>
                  <a:rPr lang="en-US" sz="2000" i="1" dirty="0"/>
                  <a:t>Frequency shift correlated with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20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LFEO present in I-mode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D579AD-48B0-9144-8EA0-9B38CFE79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83" y="5634877"/>
                <a:ext cx="6142581" cy="1631216"/>
              </a:xfrm>
              <a:prstGeom prst="rect">
                <a:avLst/>
              </a:prstGeom>
              <a:blipFill>
                <a:blip r:embed="rId9"/>
                <a:stretch>
                  <a:fillRect l="-825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FBC33FB-7DEA-E94A-9DB8-E52B6E6ACBED}"/>
              </a:ext>
            </a:extLst>
          </p:cNvPr>
          <p:cNvSpPr txBox="1"/>
          <p:nvPr/>
        </p:nvSpPr>
        <p:spPr>
          <a:xfrm>
            <a:off x="7491700" y="6218725"/>
            <a:ext cx="410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LFEO and WCM are coupled in I-mode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328069-F52C-644D-BCA9-E188944D4133}"/>
              </a:ext>
            </a:extLst>
          </p:cNvPr>
          <p:cNvGrpSpPr/>
          <p:nvPr/>
        </p:nvGrpSpPr>
        <p:grpSpPr>
          <a:xfrm>
            <a:off x="8703281" y="4409038"/>
            <a:ext cx="1895306" cy="1196597"/>
            <a:chOff x="8590547" y="4167652"/>
            <a:chExt cx="1895306" cy="119659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E2F33F2-3DF3-8240-8872-4FF3F345844B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8590547" y="4455749"/>
              <a:ext cx="401140" cy="4291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70E387-B86D-4F4E-BAF5-1AE31AA17275}"/>
                </a:ext>
              </a:extLst>
            </p:cNvPr>
            <p:cNvSpPr txBox="1"/>
            <p:nvPr/>
          </p:nvSpPr>
          <p:spPr>
            <a:xfrm>
              <a:off x="8991687" y="4167652"/>
              <a:ext cx="14941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" pitchFamily="2" charset="0"/>
                </a:rPr>
                <a:t>WCM-LFEO coupling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92165C2-7D43-344F-9A97-F39E429488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2546" y="4779474"/>
              <a:ext cx="108285" cy="584775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C180F8C-C410-C748-8F9E-63C0AA2484CA}"/>
              </a:ext>
            </a:extLst>
          </p:cNvPr>
          <p:cNvSpPr txBox="1"/>
          <p:nvPr/>
        </p:nvSpPr>
        <p:spPr>
          <a:xfrm>
            <a:off x="8991687" y="2102990"/>
            <a:ext cx="1494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" pitchFamily="2" charset="0"/>
              </a:rPr>
              <a:t>No coupling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0744D7-C394-2B46-9314-90700660B8AE}"/>
              </a:ext>
            </a:extLst>
          </p:cNvPr>
          <p:cNvSpPr txBox="1"/>
          <p:nvPr/>
        </p:nvSpPr>
        <p:spPr>
          <a:xfrm>
            <a:off x="7090272" y="1178031"/>
            <a:ext cx="490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Cross-bicoherence between neighboring channels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266C6C-9B44-D24D-A2C8-1DAC7005BEC1}"/>
              </a:ext>
            </a:extLst>
          </p:cNvPr>
          <p:cNvSpPr txBox="1"/>
          <p:nvPr/>
        </p:nvSpPr>
        <p:spPr>
          <a:xfrm>
            <a:off x="1023339" y="1306413"/>
            <a:ext cx="490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Spectrogram from single CECE channel</a:t>
            </a:r>
          </a:p>
        </p:txBody>
      </p:sp>
    </p:spTree>
    <p:extLst>
      <p:ext uri="{BB962C8B-B14F-4D97-AF65-F5344CB8AC3E}">
        <p14:creationId xmlns:p14="http://schemas.microsoft.com/office/powerpoint/2010/main" val="297743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4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20410-B7BC-BAB0-893B-3E79A57CCAF7}"/>
              </a:ext>
            </a:extLst>
          </p:cNvPr>
          <p:cNvGrpSpPr/>
          <p:nvPr/>
        </p:nvGrpSpPr>
        <p:grpSpPr>
          <a:xfrm>
            <a:off x="1867979" y="2281555"/>
            <a:ext cx="3538009" cy="3836931"/>
            <a:chOff x="1732507" y="2823422"/>
            <a:chExt cx="3538009" cy="383693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EBB4D4B-2680-8244-B2E6-ACBFCF770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276"/>
            <a:stretch/>
          </p:blipFill>
          <p:spPr>
            <a:xfrm>
              <a:off x="1732507" y="2967784"/>
              <a:ext cx="3283096" cy="338328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3E8DE0-D147-292D-8579-A42EB2EC3514}"/>
                </a:ext>
              </a:extLst>
            </p:cNvPr>
            <p:cNvGrpSpPr/>
            <p:nvPr/>
          </p:nvGrpSpPr>
          <p:grpSpPr>
            <a:xfrm>
              <a:off x="2031999" y="2823422"/>
              <a:ext cx="3238517" cy="3836931"/>
              <a:chOff x="2031999" y="2823422"/>
              <a:chExt cx="3238517" cy="38369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6D45FE8-2FB9-EB92-DC06-6EA8ADE242A2}"/>
                  </a:ext>
                </a:extLst>
              </p:cNvPr>
              <p:cNvGrpSpPr/>
              <p:nvPr/>
            </p:nvGrpSpPr>
            <p:grpSpPr>
              <a:xfrm>
                <a:off x="2031999" y="2946403"/>
                <a:ext cx="2760133" cy="3713950"/>
                <a:chOff x="2031999" y="2946403"/>
                <a:chExt cx="2760133" cy="3713950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7959BF4E-4D88-6144-B850-CB9070E00A7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132974" y="3086706"/>
                  <a:ext cx="2577126" cy="3573647"/>
                  <a:chOff x="3620152" y="1665492"/>
                  <a:chExt cx="4123286" cy="5717673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03942C23-0464-E94E-9EC1-B9D2ED6816D5}"/>
                      </a:ext>
                    </a:extLst>
                  </p:cNvPr>
                  <p:cNvSpPr txBox="1"/>
                  <p:nvPr/>
                </p:nvSpPr>
                <p:spPr>
                  <a:xfrm>
                    <a:off x="5210920" y="6890736"/>
                    <a:ext cx="1428750" cy="4924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Time [s]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CCBAA924-2E89-1A4B-AFFC-28800D43125B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65" y="2949902"/>
                    <a:ext cx="4081671" cy="43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Radiated power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929416A6-0D6F-A642-BC0F-5D3F1C1D69D5}"/>
                      </a:ext>
                    </a:extLst>
                  </p:cNvPr>
                  <p:cNvSpPr txBox="1"/>
                  <p:nvPr/>
                </p:nvSpPr>
                <p:spPr>
                  <a:xfrm>
                    <a:off x="3661767" y="4180016"/>
                    <a:ext cx="4081671" cy="43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Core temperature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F76F7F7-A71E-0848-AB92-6FDD467F34F7}"/>
                      </a:ext>
                    </a:extLst>
                  </p:cNvPr>
                  <p:cNvSpPr txBox="1"/>
                  <p:nvPr/>
                </p:nvSpPr>
                <p:spPr>
                  <a:xfrm>
                    <a:off x="3620152" y="5454346"/>
                    <a:ext cx="4081670" cy="43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Core line integrated density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10EA505-F9FA-5146-B37B-899D072B7917}"/>
                      </a:ext>
                    </a:extLst>
                  </p:cNvPr>
                  <p:cNvSpPr txBox="1"/>
                  <p:nvPr/>
                </p:nvSpPr>
                <p:spPr>
                  <a:xfrm>
                    <a:off x="3620152" y="1665492"/>
                    <a:ext cx="4081671" cy="43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ECRH power (matched)</a:t>
                    </a:r>
                  </a:p>
                </p:txBody>
              </p:sp>
            </p:grp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671697D-5C3C-755C-8C00-CC7724B67EB3}"/>
                    </a:ext>
                  </a:extLst>
                </p:cNvPr>
                <p:cNvSpPr/>
                <p:nvPr/>
              </p:nvSpPr>
              <p:spPr>
                <a:xfrm>
                  <a:off x="2031999" y="2946403"/>
                  <a:ext cx="2760133" cy="5373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5F0E36-E798-1D91-0DD1-90E8A8F7B377}"/>
                  </a:ext>
                </a:extLst>
              </p:cNvPr>
              <p:cNvSpPr txBox="1"/>
              <p:nvPr/>
            </p:nvSpPr>
            <p:spPr>
              <a:xfrm>
                <a:off x="3955304" y="2823422"/>
                <a:ext cx="13152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latin typeface="Times" pitchFamily="2" charset="0"/>
                  </a:rPr>
                  <a:t>#40971, 40972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67BCBD-A5BC-4A49-9BAA-01F7DDF0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6" y="112126"/>
            <a:ext cx="12130874" cy="1045029"/>
          </a:xfrm>
        </p:spPr>
        <p:txBody>
          <a:bodyPr>
            <a:noAutofit/>
          </a:bodyPr>
          <a:lstStyle/>
          <a:p>
            <a:r>
              <a:rPr lang="en-US" sz="3600" dirty="0"/>
              <a:t>L-mode WCM development in different drift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35869-BBEE-4643-8C6F-541C85A3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5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587026-A884-CA45-B39C-B19E47232F8F}"/>
              </a:ext>
            </a:extLst>
          </p:cNvPr>
          <p:cNvGrpSpPr/>
          <p:nvPr/>
        </p:nvGrpSpPr>
        <p:grpSpPr>
          <a:xfrm>
            <a:off x="5778231" y="1259168"/>
            <a:ext cx="5329543" cy="2059870"/>
            <a:chOff x="5778231" y="1259168"/>
            <a:chExt cx="5329543" cy="20598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F735F24-4966-8D49-8973-E452D97C5C26}"/>
                    </a:ext>
                  </a:extLst>
                </p:cNvPr>
                <p:cNvSpPr txBox="1"/>
                <p:nvPr/>
              </p:nvSpPr>
              <p:spPr>
                <a:xfrm>
                  <a:off x="8775922" y="1259168"/>
                  <a:ext cx="2278532" cy="2936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Times" pitchFamily="2" charset="0"/>
                    </a:rPr>
                    <a:t>WCM location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𝒑𝒐𝒍</m:t>
                          </m:r>
                        </m:sub>
                      </m:sSub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𝟗𝟗</m:t>
                      </m:r>
                    </m:oMath>
                  </a14:m>
                  <a:r>
                    <a:rPr lang="en-US" sz="1200" b="1" dirty="0">
                      <a:latin typeface="Times" pitchFamily="2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F735F24-4966-8D49-8973-E452D97C5C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5922" y="1259168"/>
                  <a:ext cx="2278532" cy="293607"/>
                </a:xfrm>
                <a:prstGeom prst="rect">
                  <a:avLst/>
                </a:prstGeom>
                <a:blipFill>
                  <a:blip r:embed="rId4"/>
                  <a:stretch>
                    <a:fillRect t="-416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92E8F5-08B8-A641-87DA-B0FC0D56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8231" y="1511546"/>
              <a:ext cx="2550169" cy="18074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2841B4-F625-F643-90C3-7ACD90AC3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5094" y="1510971"/>
              <a:ext cx="2550169" cy="18074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B14A5-C5AA-AA44-8BEE-4332BC1D21AA}"/>
                </a:ext>
              </a:extLst>
            </p:cNvPr>
            <p:cNvSpPr txBox="1"/>
            <p:nvPr/>
          </p:nvSpPr>
          <p:spPr>
            <a:xfrm>
              <a:off x="7244779" y="1837947"/>
              <a:ext cx="1270056" cy="370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0.2 MW ECRH</a:t>
              </a:r>
            </a:p>
            <a:p>
              <a:r>
                <a:rPr lang="en-US" sz="1100" dirty="0">
                  <a:latin typeface="Times" pitchFamily="2" charset="0"/>
                </a:rPr>
                <a:t>(1.9-2.5s)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4A3F6FD-0475-544A-B296-101BF0BCDE72}"/>
                    </a:ext>
                  </a:extLst>
                </p:cNvPr>
                <p:cNvSpPr txBox="1"/>
                <p:nvPr/>
              </p:nvSpPr>
              <p:spPr>
                <a:xfrm>
                  <a:off x="6279983" y="1283057"/>
                  <a:ext cx="3082072" cy="250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Times" pitchFamily="2" charset="0"/>
                    </a:rPr>
                    <a:t>Pedestal top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𝒑𝒐𝒍</m:t>
                          </m:r>
                        </m:sub>
                      </m:sSub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𝟗𝟔</m:t>
                      </m:r>
                    </m:oMath>
                  </a14:m>
                  <a:r>
                    <a:rPr lang="en-US" sz="1200" b="1" dirty="0">
                      <a:latin typeface="Times" pitchFamily="2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4A3F6FD-0475-544A-B296-101BF0BCD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983" y="1283057"/>
                  <a:ext cx="3082072" cy="250555"/>
                </a:xfrm>
                <a:prstGeom prst="rect">
                  <a:avLst/>
                </a:prstGeom>
                <a:blipFill>
                  <a:blip r:embed="rId7"/>
                  <a:stretch>
                    <a:fillRect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2CE862-5ED0-5D45-9686-FFEBA0D7CBDC}"/>
                </a:ext>
              </a:extLst>
            </p:cNvPr>
            <p:cNvSpPr txBox="1"/>
            <p:nvPr/>
          </p:nvSpPr>
          <p:spPr>
            <a:xfrm>
              <a:off x="9915188" y="1816194"/>
              <a:ext cx="11925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0.2 MW ECRH</a:t>
              </a:r>
            </a:p>
            <a:p>
              <a:r>
                <a:rPr lang="en-US" sz="1100" dirty="0">
                  <a:latin typeface="Times" pitchFamily="2" charset="0"/>
                </a:rPr>
                <a:t>(1.9-2.5s)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D036BD-DF2C-1F4B-AA11-EE894FF00EE0}"/>
                </a:ext>
              </a:extLst>
            </p:cNvPr>
            <p:cNvSpPr txBox="1"/>
            <p:nvPr/>
          </p:nvSpPr>
          <p:spPr>
            <a:xfrm>
              <a:off x="6110571" y="1746955"/>
              <a:ext cx="1014362" cy="23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" pitchFamily="2" charset="0"/>
                </a:rPr>
                <a:t>L-mode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766FE8-BF76-CC4B-BE2E-4CA301E05537}"/>
              </a:ext>
            </a:extLst>
          </p:cNvPr>
          <p:cNvGrpSpPr/>
          <p:nvPr/>
        </p:nvGrpSpPr>
        <p:grpSpPr>
          <a:xfrm>
            <a:off x="5778231" y="3222053"/>
            <a:ext cx="5344406" cy="1807491"/>
            <a:chOff x="5778231" y="3222053"/>
            <a:chExt cx="5344406" cy="180749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8D75E0-D8D6-004F-9DD4-D6D193A6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5094" y="3222053"/>
              <a:ext cx="2550169" cy="18074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CF9F78-8F12-0A4C-A8A4-BE0C43B3C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8231" y="3222053"/>
              <a:ext cx="2550169" cy="18074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25F64F-9AC5-C247-B03A-218FFF312484}"/>
                </a:ext>
              </a:extLst>
            </p:cNvPr>
            <p:cNvSpPr txBox="1"/>
            <p:nvPr/>
          </p:nvSpPr>
          <p:spPr>
            <a:xfrm>
              <a:off x="7277489" y="3581125"/>
              <a:ext cx="1270056" cy="370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0.6 MW ECRH</a:t>
              </a:r>
            </a:p>
            <a:p>
              <a:r>
                <a:rPr lang="en-US" sz="1100" dirty="0">
                  <a:latin typeface="Times" pitchFamily="2" charset="0"/>
                </a:rPr>
                <a:t>(2.6-2.9s)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F7A7F6-6868-D041-A1E2-EDE87376A710}"/>
                </a:ext>
              </a:extLst>
            </p:cNvPr>
            <p:cNvSpPr txBox="1"/>
            <p:nvPr/>
          </p:nvSpPr>
          <p:spPr>
            <a:xfrm>
              <a:off x="9930051" y="3573512"/>
              <a:ext cx="11925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0.6 MW ECRH</a:t>
              </a:r>
            </a:p>
            <a:p>
              <a:r>
                <a:rPr lang="en-US" sz="1100" dirty="0">
                  <a:latin typeface="Times" pitchFamily="2" charset="0"/>
                </a:rPr>
                <a:t>(2.6-2.9s)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8EAB80-A272-944C-B611-6BA8C7B21707}"/>
                </a:ext>
              </a:extLst>
            </p:cNvPr>
            <p:cNvSpPr txBox="1"/>
            <p:nvPr/>
          </p:nvSpPr>
          <p:spPr>
            <a:xfrm>
              <a:off x="6110571" y="3474708"/>
              <a:ext cx="1014362" cy="23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" pitchFamily="2" charset="0"/>
                </a:rPr>
                <a:t>L-mode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41A1F5-F98D-7A4B-A4BC-76F6F5936482}"/>
              </a:ext>
            </a:extLst>
          </p:cNvPr>
          <p:cNvGrpSpPr/>
          <p:nvPr/>
        </p:nvGrpSpPr>
        <p:grpSpPr>
          <a:xfrm>
            <a:off x="5778229" y="4927662"/>
            <a:ext cx="5329545" cy="1807491"/>
            <a:chOff x="5778229" y="4927662"/>
            <a:chExt cx="5329545" cy="180749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CEE61-46A5-6748-9A16-2392CB82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78229" y="4927662"/>
              <a:ext cx="2550169" cy="180749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0D08485-112D-5743-9D4D-F84756584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5092" y="4932558"/>
              <a:ext cx="2543261" cy="18025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7FC76F-1264-5E43-81E9-A055DECF1184}"/>
                </a:ext>
              </a:extLst>
            </p:cNvPr>
            <p:cNvSpPr txBox="1"/>
            <p:nvPr/>
          </p:nvSpPr>
          <p:spPr>
            <a:xfrm>
              <a:off x="7244779" y="5269497"/>
              <a:ext cx="1270056" cy="370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1.8 MW ECRH</a:t>
              </a:r>
            </a:p>
            <a:p>
              <a:r>
                <a:rPr lang="en-US" sz="1100" dirty="0">
                  <a:latin typeface="Times" pitchFamily="2" charset="0"/>
                </a:rPr>
                <a:t>(3.7-3.9s)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B13190-F33D-104C-8EA0-EE2099F00158}"/>
                </a:ext>
              </a:extLst>
            </p:cNvPr>
            <p:cNvSpPr txBox="1"/>
            <p:nvPr/>
          </p:nvSpPr>
          <p:spPr>
            <a:xfrm>
              <a:off x="9915188" y="5284579"/>
              <a:ext cx="11925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" pitchFamily="2" charset="0"/>
                </a:rPr>
                <a:t>1.8 MW ECRH</a:t>
              </a:r>
            </a:p>
            <a:p>
              <a:r>
                <a:rPr lang="en-US" sz="1100" dirty="0">
                  <a:latin typeface="Times" pitchFamily="2" charset="0"/>
                </a:rPr>
                <a:t>(3.7-3.9s)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B628D4-9775-4842-A444-2150D38B351E}"/>
                </a:ext>
              </a:extLst>
            </p:cNvPr>
            <p:cNvSpPr txBox="1"/>
            <p:nvPr/>
          </p:nvSpPr>
          <p:spPr>
            <a:xfrm>
              <a:off x="6096890" y="5177849"/>
              <a:ext cx="1218809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>
                  <a:latin typeface="Times" pitchFamily="2" charset="0"/>
                </a:rPr>
                <a:t>Unfav</a:t>
              </a:r>
              <a:r>
                <a:rPr lang="en-US" sz="1200" i="1" dirty="0">
                  <a:latin typeface="Times" pitchFamily="2" charset="0"/>
                </a:rPr>
                <a:t>.: L-mode</a:t>
              </a:r>
            </a:p>
            <a:p>
              <a:r>
                <a:rPr lang="en-US" sz="1200" i="1" dirty="0">
                  <a:latin typeface="Times" pitchFamily="2" charset="0"/>
                </a:rPr>
                <a:t>Fav: H-mode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9EF07A7-BA4E-6641-B69C-217DFB3117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20" t="5135" b="10526"/>
          <a:stretch/>
        </p:blipFill>
        <p:spPr>
          <a:xfrm>
            <a:off x="106373" y="5877726"/>
            <a:ext cx="1552259" cy="52908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8CD3021-7395-4B46-8F36-D8B723AAE5AD}"/>
              </a:ext>
            </a:extLst>
          </p:cNvPr>
          <p:cNvSpPr txBox="1"/>
          <p:nvPr/>
        </p:nvSpPr>
        <p:spPr>
          <a:xfrm>
            <a:off x="1448083" y="1675726"/>
            <a:ext cx="397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Matched power discharges in favorable and unfavorable drift configurations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870B149-B580-4F45-A56C-7B6B622B0EBE}"/>
              </a:ext>
            </a:extLst>
          </p:cNvPr>
          <p:cNvSpPr/>
          <p:nvPr/>
        </p:nvSpPr>
        <p:spPr>
          <a:xfrm>
            <a:off x="2393257" y="2544838"/>
            <a:ext cx="766015" cy="3066599"/>
          </a:xfrm>
          <a:prstGeom prst="rect">
            <a:avLst/>
          </a:prstGeom>
          <a:solidFill>
            <a:srgbClr val="9437FF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43CC3A-7881-5B40-A734-4AF544DC65CD}"/>
              </a:ext>
            </a:extLst>
          </p:cNvPr>
          <p:cNvSpPr/>
          <p:nvPr/>
        </p:nvSpPr>
        <p:spPr>
          <a:xfrm>
            <a:off x="3319815" y="2544838"/>
            <a:ext cx="350279" cy="3066600"/>
          </a:xfrm>
          <a:prstGeom prst="rect">
            <a:avLst/>
          </a:prstGeom>
          <a:solidFill>
            <a:srgbClr val="DE541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80C0CA-5B44-AF49-B037-B75826766045}"/>
              </a:ext>
            </a:extLst>
          </p:cNvPr>
          <p:cNvSpPr/>
          <p:nvPr/>
        </p:nvSpPr>
        <p:spPr>
          <a:xfrm>
            <a:off x="4856776" y="2544837"/>
            <a:ext cx="146713" cy="3054243"/>
          </a:xfrm>
          <a:prstGeom prst="rect">
            <a:avLst/>
          </a:prstGeom>
          <a:solidFill>
            <a:srgbClr val="92D05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FFE8DD-AAA8-927A-2A92-4CEE2BDE3B8E}"/>
              </a:ext>
            </a:extLst>
          </p:cNvPr>
          <p:cNvGrpSpPr/>
          <p:nvPr/>
        </p:nvGrpSpPr>
        <p:grpSpPr>
          <a:xfrm>
            <a:off x="3908121" y="2544837"/>
            <a:ext cx="1778550" cy="4227669"/>
            <a:chOff x="3908121" y="2544837"/>
            <a:chExt cx="1778550" cy="422766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B273C36-B913-50BE-54CB-F65B67A5932C}"/>
                </a:ext>
              </a:extLst>
            </p:cNvPr>
            <p:cNvCxnSpPr>
              <a:cxnSpLocks/>
            </p:cNvCxnSpPr>
            <p:nvPr/>
          </p:nvCxnSpPr>
          <p:spPr>
            <a:xfrm>
              <a:off x="3908121" y="2544837"/>
              <a:ext cx="0" cy="3079126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1D706E-0043-D9A7-E24C-3B3A0220AD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8237" y="5698671"/>
              <a:ext cx="451037" cy="45599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6E1E11-6038-2C5F-BA5E-8F989085A32C}"/>
                </a:ext>
              </a:extLst>
            </p:cNvPr>
            <p:cNvSpPr txBox="1"/>
            <p:nvPr/>
          </p:nvSpPr>
          <p:spPr>
            <a:xfrm>
              <a:off x="3999220" y="6126175"/>
              <a:ext cx="1687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ELM-free H-mode transition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DBDA-EB56-4536-AB4C-913B14F4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73740"/>
            <a:ext cx="11079480" cy="1325563"/>
          </a:xfrm>
        </p:spPr>
        <p:txBody>
          <a:bodyPr/>
          <a:lstStyle/>
          <a:p>
            <a:r>
              <a:rPr lang="en-US" dirty="0"/>
              <a:t>High resolution CECE provides details of mode radial locations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A6D2586D-5F7B-5B4B-B9B4-ED3978B419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7936" y="4959819"/>
                <a:ext cx="11897904" cy="196666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WCM localized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=0.98−1.0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Radial extent: 1.5 cm</a:t>
                </a: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A6D2586D-5F7B-5B4B-B9B4-ED3978B41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936" y="4959819"/>
                <a:ext cx="11897904" cy="1966665"/>
              </a:xfrm>
              <a:blipFill>
                <a:blip r:embed="rId3"/>
                <a:stretch>
                  <a:fillRect l="-853" t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054B-AB43-774B-B4CB-563371FF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84BD27-CA08-3947-8F19-892A1731D4F1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339504"/>
            <a:ext cx="4862209" cy="3525039"/>
            <a:chOff x="3534968" y="2138447"/>
            <a:chExt cx="3525294" cy="25557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D5C1EC-8A4E-EC45-8195-3FAF6F76DF1C}"/>
                </a:ext>
              </a:extLst>
            </p:cNvPr>
            <p:cNvGrpSpPr/>
            <p:nvPr/>
          </p:nvGrpSpPr>
          <p:grpSpPr>
            <a:xfrm>
              <a:off x="3534968" y="2138447"/>
              <a:ext cx="3525294" cy="2555791"/>
              <a:chOff x="3534968" y="2138447"/>
              <a:chExt cx="3525294" cy="255579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769E31-F260-2944-8C35-C7F432FD05B0}"/>
                  </a:ext>
                </a:extLst>
              </p:cNvPr>
              <p:cNvGrpSpPr/>
              <p:nvPr/>
            </p:nvGrpSpPr>
            <p:grpSpPr>
              <a:xfrm>
                <a:off x="3534968" y="2138447"/>
                <a:ext cx="3525294" cy="2555791"/>
                <a:chOff x="3534968" y="2138447"/>
                <a:chExt cx="3525294" cy="25557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614737A-02B4-0E41-AC64-4E5BD2DAF3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34968" y="2414588"/>
                  <a:ext cx="3525294" cy="227965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079DF68-DE6D-BA4C-AC7C-767B0F926415}"/>
                    </a:ext>
                  </a:extLst>
                </p:cNvPr>
                <p:cNvSpPr txBox="1"/>
                <p:nvPr/>
              </p:nvSpPr>
              <p:spPr>
                <a:xfrm>
                  <a:off x="3933766" y="2435533"/>
                  <a:ext cx="1106686" cy="541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" pitchFamily="2" charset="0"/>
                    </a:rPr>
                    <a:t>I-mode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3.0-4.0s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10-250kHz integration</a:t>
                  </a:r>
                </a:p>
                <a:p>
                  <a:r>
                    <a:rPr lang="en-US" sz="1050" dirty="0">
                      <a:latin typeface="Times" pitchFamily="2" charset="0"/>
                    </a:rPr>
                    <a:t>370-400kHz background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E12769D-DF85-B343-AC78-F41E8BC63673}"/>
                    </a:ext>
                  </a:extLst>
                </p:cNvPr>
                <p:cNvSpPr txBox="1"/>
                <p:nvPr/>
              </p:nvSpPr>
              <p:spPr>
                <a:xfrm>
                  <a:off x="6279901" y="2138447"/>
                  <a:ext cx="656010" cy="301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50" dirty="0">
                      <a:latin typeface="Times" pitchFamily="2" charset="0"/>
                    </a:rPr>
                    <a:t>#39561</a:t>
                  </a:r>
                </a:p>
                <a:p>
                  <a:pPr algn="r"/>
                  <a:r>
                    <a:rPr lang="en-US" sz="1050" dirty="0">
                      <a:latin typeface="Times" pitchFamily="2" charset="0"/>
                    </a:rPr>
                    <a:t>AUG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55EE21E-3D33-B446-BE91-3177263A29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42077" y="2465388"/>
                      <a:ext cx="656009" cy="2008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&lt;2</m:t>
                            </m:r>
                          </m:oMath>
                        </m:oMathPara>
                      </a14:m>
                      <a:endParaRPr lang="en-US" sz="1200" dirty="0"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55EE21E-3D33-B446-BE91-3177263A29F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42077" y="2465388"/>
                      <a:ext cx="656009" cy="20083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E9184E-A822-694F-8358-0EEAD6B7E9A7}"/>
                  </a:ext>
                </a:extLst>
              </p:cNvPr>
              <p:cNvSpPr txBox="1"/>
              <p:nvPr/>
            </p:nvSpPr>
            <p:spPr>
              <a:xfrm>
                <a:off x="6001597" y="3067089"/>
                <a:ext cx="743152" cy="223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" pitchFamily="2" charset="0"/>
                  </a:rPr>
                  <a:t>WCM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46A5B2E-4973-D541-88D7-74D2DFC3A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1368" y="3326936"/>
                <a:ext cx="43135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CFEC88-06AF-A745-AF98-BD7B13BB98B6}"/>
                </a:ext>
              </a:extLst>
            </p:cNvPr>
            <p:cNvSpPr txBox="1"/>
            <p:nvPr/>
          </p:nvSpPr>
          <p:spPr>
            <a:xfrm>
              <a:off x="5107592" y="2447829"/>
              <a:ext cx="1046378" cy="223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WCM peak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6205040-E7CA-BD4F-AFE8-6E02EF3965BC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08" y="2564522"/>
              <a:ext cx="337121" cy="7405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D95C67E-5B05-EB49-BCDC-536F51D053E2}"/>
              </a:ext>
            </a:extLst>
          </p:cNvPr>
          <p:cNvSpPr txBox="1">
            <a:spLocks/>
          </p:cNvSpPr>
          <p:nvPr/>
        </p:nvSpPr>
        <p:spPr>
          <a:xfrm>
            <a:off x="7183316" y="5960302"/>
            <a:ext cx="11897904" cy="1966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LFEO across pedestal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E2679-99F4-1F49-93B2-7E9DD460801F}"/>
              </a:ext>
            </a:extLst>
          </p:cNvPr>
          <p:cNvGrpSpPr>
            <a:grpSpLocks noChangeAspect="1"/>
          </p:cNvGrpSpPr>
          <p:nvPr/>
        </p:nvGrpSpPr>
        <p:grpSpPr>
          <a:xfrm>
            <a:off x="7183316" y="1165881"/>
            <a:ext cx="4781075" cy="4519053"/>
            <a:chOff x="1627000" y="0"/>
            <a:chExt cx="6488708" cy="613310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9BD84FF-CCD8-3146-AD59-4FE2F4B7E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5" t="1976" r="17069" b="38106"/>
            <a:stretch/>
          </p:blipFill>
          <p:spPr>
            <a:xfrm>
              <a:off x="1627000" y="0"/>
              <a:ext cx="4866437" cy="578883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2038F3-94A5-D144-ACB6-C3424CB07DE8}"/>
                </a:ext>
              </a:extLst>
            </p:cNvPr>
            <p:cNvSpPr txBox="1"/>
            <p:nvPr/>
          </p:nvSpPr>
          <p:spPr>
            <a:xfrm>
              <a:off x="2104786" y="5631856"/>
              <a:ext cx="4866436" cy="50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[W. McCarthy, PhD thesis 2022]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739BE64-03DE-3443-91CC-C10E2EE1FAC1}"/>
                </a:ext>
              </a:extLst>
            </p:cNvPr>
            <p:cNvCxnSpPr>
              <a:cxnSpLocks/>
              <a:stCxn id="45" idx="2"/>
              <a:endCxn id="46" idx="0"/>
            </p:cNvCxnSpPr>
            <p:nvPr/>
          </p:nvCxnSpPr>
          <p:spPr>
            <a:xfrm flipH="1">
              <a:off x="7187954" y="2111080"/>
              <a:ext cx="44443" cy="229225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AF3A9F-B3BB-4248-A11A-87AAF0E8AF5D}"/>
                </a:ext>
              </a:extLst>
            </p:cNvPr>
            <p:cNvSpPr txBox="1"/>
            <p:nvPr/>
          </p:nvSpPr>
          <p:spPr>
            <a:xfrm>
              <a:off x="6349085" y="1150362"/>
              <a:ext cx="1766623" cy="96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Pedestal Top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CCC24B-5B28-EF43-995E-03EE4D545682}"/>
                </a:ext>
              </a:extLst>
            </p:cNvPr>
            <p:cNvSpPr txBox="1"/>
            <p:nvPr/>
          </p:nvSpPr>
          <p:spPr>
            <a:xfrm>
              <a:off x="6652822" y="4403336"/>
              <a:ext cx="1070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LCFS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1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F7CFFF-74E0-B842-B4CE-2B34FDD14CA7}"/>
              </a:ext>
            </a:extLst>
          </p:cNvPr>
          <p:cNvGrpSpPr/>
          <p:nvPr/>
        </p:nvGrpSpPr>
        <p:grpSpPr>
          <a:xfrm>
            <a:off x="6237018" y="1393823"/>
            <a:ext cx="5082998" cy="3993428"/>
            <a:chOff x="6237018" y="1393823"/>
            <a:chExt cx="5082998" cy="3993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A960B5-C600-5041-8E40-1D7E7CE3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7018" y="2113455"/>
              <a:ext cx="5082998" cy="3273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40D426-003B-9743-87C0-FD3785C2AF1A}"/>
                    </a:ext>
                  </a:extLst>
                </p:cNvPr>
                <p:cNvSpPr txBox="1"/>
                <p:nvPr/>
              </p:nvSpPr>
              <p:spPr>
                <a:xfrm>
                  <a:off x="6945972" y="1393823"/>
                  <a:ext cx="1515884" cy="10322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AUG CECE</a:t>
                  </a:r>
                </a:p>
                <a:p>
                  <a:r>
                    <a:rPr lang="en-US" sz="1400" dirty="0"/>
                    <a:t>4.0-5.0s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=0.99</m:t>
                        </m:r>
                      </m:oMath>
                    </m:oMathPara>
                  </a14:m>
                  <a:endParaRPr lang="en-US" sz="140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40D426-003B-9743-87C0-FD3785C2AF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5972" y="1393823"/>
                  <a:ext cx="1515884" cy="1032270"/>
                </a:xfrm>
                <a:prstGeom prst="rect">
                  <a:avLst/>
                </a:prstGeom>
                <a:blipFill>
                  <a:blip r:embed="rId4"/>
                  <a:stretch>
                    <a:fillRect l="-826" t="-1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A3DBDA-EB56-4536-AB4C-913B14F4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8" y="-125621"/>
            <a:ext cx="1107948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Long range correlations capture WCM and LFEO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4C902FC-7DAA-6549-B29F-9007D0A872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4320" y="1325563"/>
                <a:ext cx="5095300" cy="45983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Toroidal and poloidal separation allow measurement close to same field line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99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4C902FC-7DAA-6549-B29F-9007D0A872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" y="1325563"/>
                <a:ext cx="5095300" cy="4598325"/>
              </a:xfrm>
              <a:blipFill>
                <a:blip r:embed="rId5"/>
                <a:stretch>
                  <a:fillRect l="-2488" t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48486F-F362-9B4D-B970-F982AA8C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6B30-F321-4E1D-BAE4-5F4C1C2FFBF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2C062-EA0B-0C44-80F5-2DB5DBEB0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24" y="2714976"/>
            <a:ext cx="3885443" cy="3798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73C310-CB0F-F040-9D39-46D68548896E}"/>
              </a:ext>
            </a:extLst>
          </p:cNvPr>
          <p:cNvSpPr txBox="1"/>
          <p:nvPr/>
        </p:nvSpPr>
        <p:spPr>
          <a:xfrm>
            <a:off x="5680518" y="5717184"/>
            <a:ext cx="669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→ may indicate WCM and LFEO have low n number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6D062-DA2C-F74F-895C-CD5629D9A23C}"/>
              </a:ext>
            </a:extLst>
          </p:cNvPr>
          <p:cNvGrpSpPr/>
          <p:nvPr/>
        </p:nvGrpSpPr>
        <p:grpSpPr>
          <a:xfrm>
            <a:off x="7256055" y="2624176"/>
            <a:ext cx="1154580" cy="511785"/>
            <a:chOff x="7256055" y="2624176"/>
            <a:chExt cx="1154580" cy="5117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4E3F48-19BE-9F4E-BAB9-4BE25E4DC667}"/>
                </a:ext>
              </a:extLst>
            </p:cNvPr>
            <p:cNvSpPr txBox="1"/>
            <p:nvPr/>
          </p:nvSpPr>
          <p:spPr>
            <a:xfrm>
              <a:off x="7333237" y="2624176"/>
              <a:ext cx="1077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LFEO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228534-6506-8746-B698-2A73EEF9C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6055" y="2899828"/>
              <a:ext cx="287182" cy="2361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361A8C-5D78-3A4D-92ED-46618E833A57}"/>
              </a:ext>
            </a:extLst>
          </p:cNvPr>
          <p:cNvGrpSpPr/>
          <p:nvPr/>
        </p:nvGrpSpPr>
        <p:grpSpPr>
          <a:xfrm>
            <a:off x="10053608" y="2762914"/>
            <a:ext cx="1077398" cy="568635"/>
            <a:chOff x="10053608" y="2762914"/>
            <a:chExt cx="1077398" cy="5686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DED83F-E272-134E-B9C7-6377907BD291}"/>
                </a:ext>
              </a:extLst>
            </p:cNvPr>
            <p:cNvSpPr txBox="1"/>
            <p:nvPr/>
          </p:nvSpPr>
          <p:spPr>
            <a:xfrm>
              <a:off x="10053608" y="2762914"/>
              <a:ext cx="1077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WCM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800553-85D5-554A-BA70-1CFC7AA1D2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2078" y="3095416"/>
              <a:ext cx="287182" cy="2361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66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5AFBF6-4498-9945-901C-50B06015368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phase diagnostic principles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5AFBF6-4498-9945-901C-50B0601536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83" t="-1205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8FB7-D91B-DF4D-A3CD-8557A8B2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9662-3FAB-4F6F-87FE-EFCF3D7BC6F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3C4DC-36C3-C541-821A-B6106E5E3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17" y="1676131"/>
            <a:ext cx="4744168" cy="435133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0849D00-839F-674B-A20F-9F03875DCDD4}"/>
              </a:ext>
            </a:extLst>
          </p:cNvPr>
          <p:cNvGrpSpPr>
            <a:grpSpLocks noChangeAspect="1"/>
          </p:cNvGrpSpPr>
          <p:nvPr/>
        </p:nvGrpSpPr>
        <p:grpSpPr>
          <a:xfrm>
            <a:off x="5963285" y="2416138"/>
            <a:ext cx="5520657" cy="3503233"/>
            <a:chOff x="2233655" y="1022350"/>
            <a:chExt cx="7585158" cy="48133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DB5D9C0-402C-6A4A-95B4-C377951AE4BB}"/>
                </a:ext>
              </a:extLst>
            </p:cNvPr>
            <p:cNvGrpSpPr/>
            <p:nvPr/>
          </p:nvGrpSpPr>
          <p:grpSpPr>
            <a:xfrm>
              <a:off x="2233655" y="1022350"/>
              <a:ext cx="7585158" cy="4813300"/>
              <a:chOff x="2233655" y="1022350"/>
              <a:chExt cx="7585158" cy="481330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E310728-B0EF-184C-A9B6-67C241C443BC}"/>
                  </a:ext>
                </a:extLst>
              </p:cNvPr>
              <p:cNvGrpSpPr/>
              <p:nvPr/>
            </p:nvGrpSpPr>
            <p:grpSpPr>
              <a:xfrm>
                <a:off x="2233655" y="1022350"/>
                <a:ext cx="7585158" cy="4813300"/>
                <a:chOff x="2233655" y="1022350"/>
                <a:chExt cx="7585158" cy="4813300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C01A4252-AD35-8440-9BF3-F79F1805C324}"/>
                    </a:ext>
                  </a:extLst>
                </p:cNvPr>
                <p:cNvGrpSpPr/>
                <p:nvPr/>
              </p:nvGrpSpPr>
              <p:grpSpPr>
                <a:xfrm>
                  <a:off x="2233655" y="1022350"/>
                  <a:ext cx="7585158" cy="4813300"/>
                  <a:chOff x="2233655" y="1022350"/>
                  <a:chExt cx="7585158" cy="4813300"/>
                </a:xfrm>
              </p:grpSpPr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8DB776A3-8A08-E342-B070-D20C868C3E65}"/>
                      </a:ext>
                    </a:extLst>
                  </p:cNvPr>
                  <p:cNvGrpSpPr/>
                  <p:nvPr/>
                </p:nvGrpSpPr>
                <p:grpSpPr>
                  <a:xfrm>
                    <a:off x="2233655" y="1022350"/>
                    <a:ext cx="7585158" cy="4813300"/>
                    <a:chOff x="2233655" y="1022350"/>
                    <a:chExt cx="7585158" cy="4813300"/>
                  </a:xfrm>
                </p:grpSpPr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110490C7-BBFF-1C46-A5A4-6B88841676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33655" y="1022350"/>
                      <a:ext cx="7378700" cy="4813300"/>
                      <a:chOff x="2320153" y="1133561"/>
                      <a:chExt cx="7378700" cy="4813300"/>
                    </a:xfrm>
                  </p:grpSpPr>
                  <p:pic>
                    <p:nvPicPr>
                      <p:cNvPr id="82" name="Picture 81">
                        <a:extLst>
                          <a:ext uri="{FF2B5EF4-FFF2-40B4-BE49-F238E27FC236}">
                            <a16:creationId xmlns:a16="http://schemas.microsoft.com/office/drawing/2014/main" id="{E30F155E-423B-0143-8DD5-0A0A4339F6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0153" y="1133561"/>
                        <a:ext cx="7378700" cy="48133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3" name="Diamond 82">
                        <a:extLst>
                          <a:ext uri="{FF2B5EF4-FFF2-40B4-BE49-F238E27FC236}">
                            <a16:creationId xmlns:a16="http://schemas.microsoft.com/office/drawing/2014/main" id="{978D4387-8ED6-EA49-9414-F4F581AC0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6927" y="2825579"/>
                        <a:ext cx="335564" cy="432486"/>
                      </a:xfrm>
                      <a:prstGeom prst="diamond">
                        <a:avLst/>
                      </a:prstGeom>
                      <a:solidFill>
                        <a:schemeClr val="bg2">
                          <a:lumMod val="50000"/>
                        </a:schemeClr>
                      </a:solidFill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9204450C-75D2-9C42-A6AE-813DFBF2A6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7533" y="4239530"/>
                      <a:ext cx="1520359" cy="8034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Times" pitchFamily="2" charset="0"/>
                        </a:rPr>
                        <a:t>CECE line of sight</a:t>
                      </a:r>
                    </a:p>
                  </p:txBody>
                </p:sp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D969CBB8-9EFD-1242-BD7E-71B402126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18581" y="3551311"/>
                      <a:ext cx="108739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Times" pitchFamily="2" charset="0"/>
                        </a:rPr>
                        <a:t>7</a:t>
                      </a:r>
                    </a:p>
                  </p:txBody>
                </p:sp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C811E95D-CCAC-4A4E-8780-E240F20892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7771" y="3732946"/>
                      <a:ext cx="108739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Times" pitchFamily="2" charset="0"/>
                        </a:rPr>
                        <a:t>9</a:t>
                      </a:r>
                    </a:p>
                  </p:txBody>
                </p:sp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B35A7694-D7D1-DA48-96E9-3C4411A47C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01742" y="1845238"/>
                      <a:ext cx="2793761" cy="8034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Times" pitchFamily="2" charset="0"/>
                        </a:rPr>
                        <a:t>Reflectometer </a:t>
                      </a:r>
                    </a:p>
                    <a:p>
                      <a:pPr algn="ctr"/>
                      <a:r>
                        <a:rPr lang="en-US" sz="1600" dirty="0">
                          <a:latin typeface="Times" pitchFamily="2" charset="0"/>
                        </a:rPr>
                        <a:t>(X-mode V-band)</a:t>
                      </a:r>
                    </a:p>
                  </p:txBody>
                </p:sp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7DB08EE8-4728-784C-94E8-150FA5470E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98454" y="1159286"/>
                      <a:ext cx="1520359" cy="33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Times" pitchFamily="2" charset="0"/>
                        </a:rPr>
                        <a:t>LCFS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1" name="TextBox 80">
                          <a:extLst>
                            <a:ext uri="{FF2B5EF4-FFF2-40B4-BE49-F238E27FC236}">
                              <a16:creationId xmlns:a16="http://schemas.microsoft.com/office/drawing/2014/main" id="{82EC452D-1BCF-2D42-AA75-BBDCC4B125D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74750" y="1134567"/>
                          <a:ext cx="2325941" cy="492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𝑝𝑜𝑙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=0.95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Times" pitchFamily="2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1" name="TextBox 80">
                          <a:extLst>
                            <a:ext uri="{FF2B5EF4-FFF2-40B4-BE49-F238E27FC236}">
                              <a16:creationId xmlns:a16="http://schemas.microsoft.com/office/drawing/2014/main" id="{82EC452D-1BCF-2D42-AA75-BBDCC4B125D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74750" y="1134567"/>
                          <a:ext cx="2325941" cy="492204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5436EE5-0164-7943-B9D2-7CC70719E327}"/>
                      </a:ext>
                    </a:extLst>
                  </p:cNvPr>
                  <p:cNvSpPr txBox="1"/>
                  <p:nvPr/>
                </p:nvSpPr>
                <p:spPr>
                  <a:xfrm>
                    <a:off x="7548777" y="3429000"/>
                    <a:ext cx="108739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Times" pitchFamily="2" charset="0"/>
                      </a:rPr>
                      <a:t>6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E631EB34-EA39-6641-B2D2-44E78C37C2DA}"/>
                      </a:ext>
                    </a:extLst>
                  </p:cNvPr>
                  <p:cNvSpPr txBox="1"/>
                  <p:nvPr/>
                </p:nvSpPr>
                <p:spPr>
                  <a:xfrm>
                    <a:off x="6348966" y="3617186"/>
                    <a:ext cx="108739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Times" pitchFamily="2" charset="0"/>
                      </a:rPr>
                      <a:t>8</a:t>
                    </a: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8BD19F1-264C-1E44-8B0E-A818E8C26654}"/>
                      </a:ext>
                    </a:extLst>
                  </p:cNvPr>
                  <p:cNvSpPr txBox="1"/>
                  <p:nvPr/>
                </p:nvSpPr>
                <p:spPr>
                  <a:xfrm>
                    <a:off x="6301468" y="3913332"/>
                    <a:ext cx="152035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Times" pitchFamily="2" charset="0"/>
                      </a:rPr>
                      <a:t>CECE channels</a:t>
                    </a:r>
                  </a:p>
                </p:txBody>
              </p:sp>
            </p:grp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A2BD6A6B-79A5-C449-B875-82D8CA092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74750" y="3970028"/>
                  <a:ext cx="216482" cy="29614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E449A822-143F-6C42-912E-A7DCAF3A0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35029" y="1616232"/>
                  <a:ext cx="361960" cy="21946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5A5B93EC-9CB9-8B4D-A3D0-316F1ED80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17475" y="1523927"/>
                  <a:ext cx="361960" cy="219462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Cross 62">
                <a:extLst>
                  <a:ext uri="{FF2B5EF4-FFF2-40B4-BE49-F238E27FC236}">
                    <a16:creationId xmlns:a16="http://schemas.microsoft.com/office/drawing/2014/main" id="{A2E20378-58F0-044F-9F38-59956CBFF159}"/>
                  </a:ext>
                </a:extLst>
              </p:cNvPr>
              <p:cNvSpPr/>
              <p:nvPr/>
            </p:nvSpPr>
            <p:spPr>
              <a:xfrm rot="18830952">
                <a:off x="7363035" y="3028946"/>
                <a:ext cx="457199" cy="459648"/>
              </a:xfrm>
              <a:prstGeom prst="plus">
                <a:avLst>
                  <a:gd name="adj" fmla="val 36948"/>
                </a:avLst>
              </a:prstGeom>
              <a:solidFill>
                <a:srgbClr val="FF93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ross 63">
                <a:extLst>
                  <a:ext uri="{FF2B5EF4-FFF2-40B4-BE49-F238E27FC236}">
                    <a16:creationId xmlns:a16="http://schemas.microsoft.com/office/drawing/2014/main" id="{E35A3461-8C4B-0F40-9016-3F0FD663B9AB}"/>
                  </a:ext>
                </a:extLst>
              </p:cNvPr>
              <p:cNvSpPr/>
              <p:nvPr/>
            </p:nvSpPr>
            <p:spPr>
              <a:xfrm rot="18830952">
                <a:off x="6758187" y="3124194"/>
                <a:ext cx="457199" cy="459648"/>
              </a:xfrm>
              <a:prstGeom prst="plus">
                <a:avLst>
                  <a:gd name="adj" fmla="val 36948"/>
                </a:avLst>
              </a:prstGeom>
              <a:solidFill>
                <a:srgbClr val="008F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ross 64">
                <a:extLst>
                  <a:ext uri="{FF2B5EF4-FFF2-40B4-BE49-F238E27FC236}">
                    <a16:creationId xmlns:a16="http://schemas.microsoft.com/office/drawing/2014/main" id="{003C4307-41EF-8842-B8CE-20E563E036FF}"/>
                  </a:ext>
                </a:extLst>
              </p:cNvPr>
              <p:cNvSpPr/>
              <p:nvPr/>
            </p:nvSpPr>
            <p:spPr>
              <a:xfrm rot="18830952">
                <a:off x="6196199" y="3233730"/>
                <a:ext cx="457199" cy="459648"/>
              </a:xfrm>
              <a:prstGeom prst="plus">
                <a:avLst>
                  <a:gd name="adj" fmla="val 36948"/>
                </a:avLst>
              </a:prstGeom>
              <a:solidFill>
                <a:srgbClr val="0432FF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ross 65">
                <a:extLst>
                  <a:ext uri="{FF2B5EF4-FFF2-40B4-BE49-F238E27FC236}">
                    <a16:creationId xmlns:a16="http://schemas.microsoft.com/office/drawing/2014/main" id="{3D7EEBBF-E556-1249-B91B-46FEC664B22C}"/>
                  </a:ext>
                </a:extLst>
              </p:cNvPr>
              <p:cNvSpPr/>
              <p:nvPr/>
            </p:nvSpPr>
            <p:spPr>
              <a:xfrm rot="18830952">
                <a:off x="5662794" y="3343266"/>
                <a:ext cx="457199" cy="459648"/>
              </a:xfrm>
              <a:prstGeom prst="plus">
                <a:avLst>
                  <a:gd name="adj" fmla="val 36948"/>
                </a:avLst>
              </a:prstGeom>
              <a:solidFill>
                <a:srgbClr val="943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83A98E6-71B0-9A41-8FCD-6DB8863A53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136" y="2930611"/>
              <a:ext cx="32004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BD87F69-5DF1-4B47-9265-99624E42FAD8}"/>
                </a:ext>
              </a:extLst>
            </p:cNvPr>
            <p:cNvCxnSpPr>
              <a:cxnSpLocks/>
            </p:cNvCxnSpPr>
            <p:nvPr/>
          </p:nvCxnSpPr>
          <p:spPr>
            <a:xfrm>
              <a:off x="6924281" y="2940134"/>
              <a:ext cx="32004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4332C8C-B6C5-524B-99BD-FD5CEB6E86FF}"/>
              </a:ext>
            </a:extLst>
          </p:cNvPr>
          <p:cNvSpPr txBox="1"/>
          <p:nvPr/>
        </p:nvSpPr>
        <p:spPr>
          <a:xfrm>
            <a:off x="7081281" y="1820519"/>
            <a:ext cx="359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CECE comb and reflectometer cutoff</a:t>
            </a:r>
          </a:p>
        </p:txBody>
      </p:sp>
    </p:spTree>
    <p:extLst>
      <p:ext uri="{BB962C8B-B14F-4D97-AF65-F5344CB8AC3E}">
        <p14:creationId xmlns:p14="http://schemas.microsoft.com/office/powerpoint/2010/main" val="3059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S 2021 talk draft with Anne" id="{3BB95F62-F686-0B4E-91A0-DBF7F010A6EC}" vid="{7C9BB15B-60F4-1146-8E49-99E55F1A5C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42745</TotalTime>
  <Words>1251</Words>
  <Application>Microsoft Macintosh PowerPoint</Application>
  <PresentationFormat>Widescreen</PresentationFormat>
  <Paragraphs>282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Cambria Math</vt:lpstr>
      <vt:lpstr>Helvetica</vt:lpstr>
      <vt:lpstr>System Font Regular</vt:lpstr>
      <vt:lpstr>Times</vt:lpstr>
      <vt:lpstr>Office Theme</vt:lpstr>
      <vt:lpstr>Electron temperature fluctuation measurements with Correlation Electron Cyclotron Emission in L-mode and I-mode plasmas at ASDEX Upgrade</vt:lpstr>
      <vt:lpstr>The I-mode improved confinement regime</vt:lpstr>
      <vt:lpstr>Characteristics of pedestal fluctuations across L to I transition on C-Mod and AUG</vt:lpstr>
      <vt:lpstr>Several diagnostics at AUG measure edge turbulence</vt:lpstr>
      <vt:lpstr>CECE measures presence and coupling of WCM and LFEO in L-mode and I-mode</vt:lpstr>
      <vt:lpstr>L-mode WCM development in different drift configuration</vt:lpstr>
      <vt:lpstr>High resolution CECE provides details of mode radial locations</vt:lpstr>
      <vt:lpstr>Long range correlations capture WCM and LFEO</vt:lpstr>
      <vt:lpstr>n_e T_e phase diagnostic principles</vt:lpstr>
      <vt:lpstr>n_e T_e phase measurements show slight change between L-mode and I-mode</vt:lpstr>
      <vt:lpstr>Cross-phase changes with ∇T_e, but WCM cross-phase is more out-of-phase than core broadband turbulence</vt:lpstr>
      <vt:lpstr>Summary</vt:lpstr>
      <vt:lpstr>Backups</vt:lpstr>
      <vt:lpstr>Experimental design: discharges with L-mode and I-mode phases</vt:lpstr>
      <vt:lpstr>Outer core fluctuations track global confinement</vt:lpstr>
      <vt:lpstr>Phase velocity estimation from α_nT slop</vt:lpstr>
      <vt:lpstr>Turbulent electrostatic particle and heat transport</vt:lpstr>
      <vt:lpstr>Correlation ECE principles</vt:lpstr>
      <vt:lpstr>Out-of-phase α_nT and optical depth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Collisionality and confinement in L-mode and I-mode decoupled from edge Weakly Coherent Mode</dc:title>
  <dc:creator>Rachel Sophia Bielajew</dc:creator>
  <cp:lastModifiedBy>Rachel Sophia Bielajew</cp:lastModifiedBy>
  <cp:revision>183</cp:revision>
  <cp:lastPrinted>2019-06-03T12:48:48Z</cp:lastPrinted>
  <dcterms:created xsi:type="dcterms:W3CDTF">2021-10-11T19:32:55Z</dcterms:created>
  <dcterms:modified xsi:type="dcterms:W3CDTF">2022-06-22T06:27:06Z</dcterms:modified>
</cp:coreProperties>
</file>