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202"/>
    <a:srgbClr val="30318B"/>
    <a:srgbClr val="FAC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1" autoAdjust="0"/>
    <p:restoredTop sz="94660"/>
  </p:normalViewPr>
  <p:slideViewPr>
    <p:cSldViewPr snapToGrid="0">
      <p:cViewPr varScale="1">
        <p:scale>
          <a:sx n="18" d="100"/>
          <a:sy n="18" d="100"/>
        </p:scale>
        <p:origin x="3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9ADB1-8515-4BF0-A7C2-B73774A34832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8D8B-08D1-4265-99F3-1B9E805E6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2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05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0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0E5F781-12A8-4584-B6B1-27AF3F1B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22554" r="64506" b="9112"/>
          <a:stretch/>
        </p:blipFill>
        <p:spPr>
          <a:xfrm>
            <a:off x="15606618" y="13660173"/>
            <a:ext cx="6625863" cy="4986632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FB89B420-81AD-6A65-0281-32894A1A5A98}"/>
              </a:ext>
            </a:extLst>
          </p:cNvPr>
          <p:cNvSpPr txBox="1"/>
          <p:nvPr/>
        </p:nvSpPr>
        <p:spPr>
          <a:xfrm>
            <a:off x="1358093" y="8316112"/>
            <a:ext cx="13060984" cy="241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0" marR="0" lvl="0" indent="-5715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Highly localized power deposition</a:t>
            </a:r>
          </a:p>
          <a:p>
            <a:pPr marL="1080000" marR="0" lvl="0" indent="-5715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 coupling efficiency</a:t>
            </a:r>
          </a:p>
          <a:p>
            <a:pPr marL="1080000" marR="0" lvl="0" indent="-5715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Long distance between the launcher and plasma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79B025B4-0934-16F6-82BE-D91997E0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1" y="-155863"/>
            <a:ext cx="30293604" cy="5114011"/>
          </a:xfrm>
          <a:prstGeom prst="rect">
            <a:avLst/>
          </a:prstGeom>
          <a:solidFill>
            <a:srgbClr val="2F328B"/>
          </a:solidFill>
          <a:ln>
            <a:noFill/>
          </a:ln>
          <a:effectLst/>
        </p:spPr>
        <p:txBody>
          <a:bodyPr wrap="none" lIns="383570" tIns="191785" rIns="383570" bIns="191785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12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9E7CFA-7912-6CBF-A30B-02707F8CF847}"/>
              </a:ext>
            </a:extLst>
          </p:cNvPr>
          <p:cNvSpPr txBox="1"/>
          <p:nvPr/>
        </p:nvSpPr>
        <p:spPr>
          <a:xfrm>
            <a:off x="564356" y="548810"/>
            <a:ext cx="2128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21st joint workshop on electron cyclotron emission (ECE) and electron cyclotron resonance heating (ECRH)</a:t>
            </a:r>
            <a:endParaRPr lang="zh-CN" alt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A96151-3A46-4C04-9EFA-622816EDAEE3}"/>
              </a:ext>
            </a:extLst>
          </p:cNvPr>
          <p:cNvSpPr txBox="1"/>
          <p:nvPr/>
        </p:nvSpPr>
        <p:spPr>
          <a:xfrm>
            <a:off x="1060812" y="1374504"/>
            <a:ext cx="20293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development of 1 MW ECRH system on J-TEXT</a:t>
            </a:r>
            <a:endParaRPr lang="zh-CN" alt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40486F-0BB9-3186-7FD7-90FF346726E5}"/>
              </a:ext>
            </a:extLst>
          </p:cNvPr>
          <p:cNvSpPr txBox="1"/>
          <p:nvPr/>
        </p:nvSpPr>
        <p:spPr>
          <a:xfrm>
            <a:off x="474671" y="2802203"/>
            <a:ext cx="2128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Xixuan Chen</a:t>
            </a:r>
            <a:r>
              <a:rPr lang="en-US" altLang="zh-CN" sz="36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*</a:t>
            </a:r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altLang="zh-CN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Donghui</a:t>
            </a:r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Xia, </a:t>
            </a:r>
            <a:r>
              <a:rPr lang="en-US" altLang="zh-CN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Junli</a:t>
            </a:r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Zhang, </a:t>
            </a:r>
            <a:r>
              <a:rPr lang="en-US" altLang="zh-CN" sz="3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Zhijiang</a:t>
            </a:r>
            <a:r>
              <a:rPr lang="en-US" altLang="zh-CN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Wang, Yuan Pan and the J-TEXT team</a:t>
            </a:r>
            <a:endParaRPr lang="zh-CN" alt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9B6A74C-3637-ABA3-9140-774D4770B3D4}"/>
              </a:ext>
            </a:extLst>
          </p:cNvPr>
          <p:cNvCxnSpPr>
            <a:cxnSpLocks/>
          </p:cNvCxnSpPr>
          <p:nvPr/>
        </p:nvCxnSpPr>
        <p:spPr>
          <a:xfrm>
            <a:off x="474670" y="5218088"/>
            <a:ext cx="29146500" cy="0"/>
          </a:xfrm>
          <a:prstGeom prst="line">
            <a:avLst/>
          </a:prstGeom>
          <a:ln w="101600">
            <a:solidFill>
              <a:srgbClr val="303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同侧圆角矩形 12">
            <a:extLst>
              <a:ext uri="{FF2B5EF4-FFF2-40B4-BE49-F238E27FC236}">
                <a16:creationId xmlns:a16="http://schemas.microsoft.com/office/drawing/2014/main" id="{BBAA0439-C8DD-7D3F-B6F7-9A21556F84C7}"/>
              </a:ext>
            </a:extLst>
          </p:cNvPr>
          <p:cNvSpPr/>
          <p:nvPr/>
        </p:nvSpPr>
        <p:spPr bwMode="auto">
          <a:xfrm>
            <a:off x="963706" y="5661264"/>
            <a:ext cx="13755184" cy="1080000"/>
          </a:xfrm>
          <a:prstGeom prst="round2SameRect">
            <a:avLst/>
          </a:prstGeom>
          <a:solidFill>
            <a:srgbClr val="2F328B"/>
          </a:solidFill>
          <a:ln w="5715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Ⅰ. Introduction </a:t>
            </a:r>
            <a:endParaRPr lang="zh-CN" altLang="en-US" sz="4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929E002-93C1-7055-68D2-C3E299AAC2FF}"/>
              </a:ext>
            </a:extLst>
          </p:cNvPr>
          <p:cNvSpPr/>
          <p:nvPr/>
        </p:nvSpPr>
        <p:spPr bwMode="auto">
          <a:xfrm>
            <a:off x="963705" y="7001104"/>
            <a:ext cx="13755184" cy="13901759"/>
          </a:xfrm>
          <a:custGeom>
            <a:avLst/>
            <a:gdLst>
              <a:gd name="connsiteX0" fmla="*/ 0 w 14400000"/>
              <a:gd name="connsiteY0" fmla="*/ 0 h 9543268"/>
              <a:gd name="connsiteX1" fmla="*/ 14400000 w 14400000"/>
              <a:gd name="connsiteY1" fmla="*/ 0 h 9543268"/>
              <a:gd name="connsiteX2" fmla="*/ 14400000 w 14400000"/>
              <a:gd name="connsiteY2" fmla="*/ 8491311 h 9543268"/>
              <a:gd name="connsiteX3" fmla="*/ 14400000 w 14400000"/>
              <a:gd name="connsiteY3" fmla="*/ 8496944 h 9543268"/>
              <a:gd name="connsiteX4" fmla="*/ 14400000 w 14400000"/>
              <a:gd name="connsiteY4" fmla="*/ 9332877 h 9543268"/>
              <a:gd name="connsiteX5" fmla="*/ 14189609 w 14400000"/>
              <a:gd name="connsiteY5" fmla="*/ 9543268 h 9543268"/>
              <a:gd name="connsiteX6" fmla="*/ 210391 w 14400000"/>
              <a:gd name="connsiteY6" fmla="*/ 9543268 h 9543268"/>
              <a:gd name="connsiteX7" fmla="*/ 0 w 14400000"/>
              <a:gd name="connsiteY7" fmla="*/ 9332877 h 9543268"/>
              <a:gd name="connsiteX8" fmla="*/ 0 w 14400000"/>
              <a:gd name="connsiteY8" fmla="*/ 8496944 h 9543268"/>
              <a:gd name="connsiteX9" fmla="*/ 0 w 14400000"/>
              <a:gd name="connsiteY9" fmla="*/ 8491311 h 95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0000" h="9543268">
                <a:moveTo>
                  <a:pt x="0" y="0"/>
                </a:moveTo>
                <a:lnTo>
                  <a:pt x="14400000" y="0"/>
                </a:lnTo>
                <a:lnTo>
                  <a:pt x="14400000" y="8491311"/>
                </a:lnTo>
                <a:lnTo>
                  <a:pt x="14400000" y="8496944"/>
                </a:lnTo>
                <a:lnTo>
                  <a:pt x="14400000" y="9332877"/>
                </a:lnTo>
                <a:cubicBezTo>
                  <a:pt x="14400000" y="9449073"/>
                  <a:pt x="14305805" y="9543268"/>
                  <a:pt x="14189609" y="9543268"/>
                </a:cubicBezTo>
                <a:lnTo>
                  <a:pt x="210391" y="9543268"/>
                </a:lnTo>
                <a:cubicBezTo>
                  <a:pt x="94195" y="9543268"/>
                  <a:pt x="0" y="9449073"/>
                  <a:pt x="0" y="9332877"/>
                </a:cubicBezTo>
                <a:lnTo>
                  <a:pt x="0" y="8496944"/>
                </a:lnTo>
                <a:lnTo>
                  <a:pt x="0" y="8491311"/>
                </a:lnTo>
                <a:close/>
              </a:path>
            </a:pathLst>
          </a:custGeom>
          <a:noFill/>
          <a:ln w="6350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  <a:noAutofit/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5565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555EB1-7FEC-E5D1-6576-B74D00C765DA}"/>
              </a:ext>
            </a:extLst>
          </p:cNvPr>
          <p:cNvSpPr txBox="1"/>
          <p:nvPr/>
        </p:nvSpPr>
        <p:spPr>
          <a:xfrm>
            <a:off x="1247003" y="7326546"/>
            <a:ext cx="13221428" cy="895218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tIns="108000" bIns="108000" rtlCol="0" anchor="t" anchorCtr="0">
            <a:spAutoFit/>
          </a:bodyPr>
          <a:lstStyle/>
          <a:p>
            <a:pPr algn="ctr"/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altLang="zh-C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zh-C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lectron 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yclotron 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esonance </a:t>
            </a: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ACDC2B5-3270-068A-38D4-5949501EACAC}"/>
              </a:ext>
            </a:extLst>
          </p:cNvPr>
          <p:cNvSpPr txBox="1"/>
          <p:nvPr/>
        </p:nvSpPr>
        <p:spPr>
          <a:xfrm>
            <a:off x="1561823" y="11826670"/>
            <a:ext cx="5533520" cy="881491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-TEXT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tokamak is a</a:t>
            </a:r>
          </a:p>
          <a:p>
            <a:pPr algn="r">
              <a:lnSpc>
                <a:spcPct val="13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conventional iron core </a:t>
            </a:r>
          </a:p>
          <a:p>
            <a:pPr algn="just">
              <a:lnSpc>
                <a:spcPct val="130000"/>
              </a:lnSpc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tokamak reconstructed from TEXT-U. In order to improve the plasma parameters and broaden the operation range of J-TEXT tokamak, the development of the ECRH system has been initiated in 2017.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格 21">
                <a:extLst>
                  <a:ext uri="{FF2B5EF4-FFF2-40B4-BE49-F238E27FC236}">
                    <a16:creationId xmlns:a16="http://schemas.microsoft.com/office/drawing/2014/main" id="{575FF154-F2EE-B8ED-1053-BDEFE358A3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019707"/>
                  </p:ext>
                </p:extLst>
              </p:nvPr>
            </p:nvGraphicFramePr>
            <p:xfrm>
              <a:off x="7289626" y="12649675"/>
              <a:ext cx="7129451" cy="7653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9367">
                      <a:extLst>
                        <a:ext uri="{9D8B030D-6E8A-4147-A177-3AD203B41FA5}">
                          <a16:colId xmlns:a16="http://schemas.microsoft.com/office/drawing/2014/main" val="1891457423"/>
                        </a:ext>
                      </a:extLst>
                    </a:gridCol>
                    <a:gridCol w="2770084">
                      <a:extLst>
                        <a:ext uri="{9D8B030D-6E8A-4147-A177-3AD203B41FA5}">
                          <a16:colId xmlns:a16="http://schemas.microsoft.com/office/drawing/2014/main" val="2916890961"/>
                        </a:ext>
                      </a:extLst>
                    </a:gridCol>
                  </a:tblGrid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b="1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zh-CN" sz="3200" b="1" i="1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b="1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sz="3200" b="1" i="1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530002"/>
                      </a:ext>
                    </a:extLst>
                  </a:tr>
                  <a:tr h="1086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Major radius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1.05 m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7083188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Minor radius (</a:t>
                          </a:r>
                          <a:r>
                            <a:rPr lang="fr-FR" sz="3200" i="1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25-29 cm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3850411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Toroidal field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&lt;2.4 T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New York"/>
                              <a:ea typeface="宋体" panose="02010600030101010101" pitchFamily="2" charset="-122"/>
                              <a:cs typeface="New York"/>
                            </a:rPr>
                            <a:t> 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6811645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Plasma current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&lt;240 kA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New York"/>
                              <a:ea typeface="宋体" panose="02010600030101010101" pitchFamily="2" charset="-122"/>
                              <a:cs typeface="New York"/>
                            </a:rPr>
                            <a:t> 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4434626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Plasma densities (</a:t>
                          </a:r>
                          <a:r>
                            <a:rPr lang="fr-FR" sz="3200" i="1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fr-FR" sz="3200" baseline="-250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­)</a:t>
                          </a:r>
                          <a:endParaRPr lang="zh-CN" sz="320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(1-7)</a:t>
                          </a:r>
                          <a14:m>
                            <m:oMath xmlns:m="http://schemas.openxmlformats.org/officeDocument/2006/math">
                              <m:r>
                                <a:rPr lang="fr-FR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fr-FR" sz="3200" baseline="30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19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m</a:t>
                          </a:r>
                          <a:r>
                            <a:rPr lang="fr-FR" sz="3200" baseline="30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-3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43124668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Electron temperatur</a:t>
                          </a:r>
                          <a:r>
                            <a:rPr lang="en-US" altLang="zh-CN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 (Under ohmic heating)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~1 keV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New York"/>
                              <a:ea typeface="宋体" panose="02010600030101010101" pitchFamily="2" charset="-122"/>
                              <a:cs typeface="New York"/>
                            </a:rPr>
                            <a:t> 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0072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格 21">
                <a:extLst>
                  <a:ext uri="{FF2B5EF4-FFF2-40B4-BE49-F238E27FC236}">
                    <a16:creationId xmlns:a16="http://schemas.microsoft.com/office/drawing/2014/main" id="{575FF154-F2EE-B8ED-1053-BDEFE358A3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4019707"/>
                  </p:ext>
                </p:extLst>
              </p:nvPr>
            </p:nvGraphicFramePr>
            <p:xfrm>
              <a:off x="7289626" y="12649675"/>
              <a:ext cx="7129451" cy="7653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9367">
                      <a:extLst>
                        <a:ext uri="{9D8B030D-6E8A-4147-A177-3AD203B41FA5}">
                          <a16:colId xmlns:a16="http://schemas.microsoft.com/office/drawing/2014/main" val="1891457423"/>
                        </a:ext>
                      </a:extLst>
                    </a:gridCol>
                    <a:gridCol w="2770084">
                      <a:extLst>
                        <a:ext uri="{9D8B030D-6E8A-4147-A177-3AD203B41FA5}">
                          <a16:colId xmlns:a16="http://schemas.microsoft.com/office/drawing/2014/main" val="2916890961"/>
                        </a:ext>
                      </a:extLst>
                    </a:gridCol>
                  </a:tblGrid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b="1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zh-CN" sz="3200" b="1" i="1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b="1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zh-CN" sz="3200" b="1" i="1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530002"/>
                      </a:ext>
                    </a:extLst>
                  </a:tr>
                  <a:tr h="1086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Major radius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1.05 m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7083188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Minor radius (</a:t>
                          </a:r>
                          <a:r>
                            <a:rPr lang="fr-FR" sz="3200" i="1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25-29 cm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13850411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Toroidal field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&lt;2.4 T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New York"/>
                              <a:ea typeface="宋体" panose="02010600030101010101" pitchFamily="2" charset="-122"/>
                              <a:cs typeface="New York"/>
                            </a:rPr>
                            <a:t> 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06811645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Plasma current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&lt;240 kA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New York"/>
                              <a:ea typeface="宋体" panose="02010600030101010101" pitchFamily="2" charset="-122"/>
                              <a:cs typeface="New York"/>
                            </a:rPr>
                            <a:t> 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4434626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Plasma densities (</a:t>
                          </a:r>
                          <a:r>
                            <a:rPr lang="fr-FR" sz="3200" i="1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fr-FR" sz="3200" baseline="-250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fr-FR" sz="320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­)</a:t>
                          </a:r>
                          <a:endParaRPr lang="zh-CN" sz="320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82" t="-501676" r="-440" b="-116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124668"/>
                      </a:ext>
                    </a:extLst>
                  </a:tr>
                  <a:tr h="10943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Electron temperatur</a:t>
                          </a:r>
                          <a:r>
                            <a:rPr lang="en-US" altLang="zh-CN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fr-FR" sz="3200" i="1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fr-FR" sz="3200" baseline="-250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 (Under ohmic heating)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Times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~1 keV</a:t>
                          </a:r>
                          <a:r>
                            <a:rPr lang="fr-FR" sz="3200" dirty="0">
                              <a:solidFill>
                                <a:schemeClr val="tx1"/>
                              </a:solidFill>
                              <a:effectLst/>
                              <a:latin typeface="New York"/>
                              <a:ea typeface="宋体" panose="02010600030101010101" pitchFamily="2" charset="-122"/>
                              <a:cs typeface="New York"/>
                            </a:rPr>
                            <a:t> </a:t>
                          </a:r>
                          <a:endParaRPr lang="zh-CN" sz="3200" dirty="0">
                            <a:solidFill>
                              <a:schemeClr val="tx1"/>
                            </a:solidFill>
                            <a:effectLst/>
                            <a:latin typeface="Times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700721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同侧圆角矩形 12">
            <a:extLst>
              <a:ext uri="{FF2B5EF4-FFF2-40B4-BE49-F238E27FC236}">
                <a16:creationId xmlns:a16="http://schemas.microsoft.com/office/drawing/2014/main" id="{74D467FA-0628-E246-41ED-399E10C7E591}"/>
              </a:ext>
            </a:extLst>
          </p:cNvPr>
          <p:cNvSpPr/>
          <p:nvPr/>
        </p:nvSpPr>
        <p:spPr bwMode="auto">
          <a:xfrm>
            <a:off x="963705" y="21146915"/>
            <a:ext cx="13755184" cy="1080000"/>
          </a:xfrm>
          <a:prstGeom prst="round2SameRect">
            <a:avLst/>
          </a:prstGeom>
          <a:solidFill>
            <a:srgbClr val="2F328B"/>
          </a:solidFill>
          <a:ln w="5715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Ⅱ. J-TEXT ECRH system </a:t>
            </a:r>
            <a:endParaRPr lang="zh-CN" altLang="en-US" sz="4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18FC4A9F-3525-8BA5-0B7B-1A4895400290}"/>
              </a:ext>
            </a:extLst>
          </p:cNvPr>
          <p:cNvSpPr/>
          <p:nvPr/>
        </p:nvSpPr>
        <p:spPr bwMode="auto">
          <a:xfrm>
            <a:off x="963706" y="22470967"/>
            <a:ext cx="13755184" cy="17823421"/>
          </a:xfrm>
          <a:custGeom>
            <a:avLst/>
            <a:gdLst>
              <a:gd name="connsiteX0" fmla="*/ 0 w 14400000"/>
              <a:gd name="connsiteY0" fmla="*/ 0 h 9543268"/>
              <a:gd name="connsiteX1" fmla="*/ 14400000 w 14400000"/>
              <a:gd name="connsiteY1" fmla="*/ 0 h 9543268"/>
              <a:gd name="connsiteX2" fmla="*/ 14400000 w 14400000"/>
              <a:gd name="connsiteY2" fmla="*/ 8491311 h 9543268"/>
              <a:gd name="connsiteX3" fmla="*/ 14400000 w 14400000"/>
              <a:gd name="connsiteY3" fmla="*/ 8496944 h 9543268"/>
              <a:gd name="connsiteX4" fmla="*/ 14400000 w 14400000"/>
              <a:gd name="connsiteY4" fmla="*/ 9332877 h 9543268"/>
              <a:gd name="connsiteX5" fmla="*/ 14189609 w 14400000"/>
              <a:gd name="connsiteY5" fmla="*/ 9543268 h 9543268"/>
              <a:gd name="connsiteX6" fmla="*/ 210391 w 14400000"/>
              <a:gd name="connsiteY6" fmla="*/ 9543268 h 9543268"/>
              <a:gd name="connsiteX7" fmla="*/ 0 w 14400000"/>
              <a:gd name="connsiteY7" fmla="*/ 9332877 h 9543268"/>
              <a:gd name="connsiteX8" fmla="*/ 0 w 14400000"/>
              <a:gd name="connsiteY8" fmla="*/ 8496944 h 9543268"/>
              <a:gd name="connsiteX9" fmla="*/ 0 w 14400000"/>
              <a:gd name="connsiteY9" fmla="*/ 8491311 h 95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0000" h="9543268">
                <a:moveTo>
                  <a:pt x="0" y="0"/>
                </a:moveTo>
                <a:lnTo>
                  <a:pt x="14400000" y="0"/>
                </a:lnTo>
                <a:lnTo>
                  <a:pt x="14400000" y="8491311"/>
                </a:lnTo>
                <a:lnTo>
                  <a:pt x="14400000" y="8496944"/>
                </a:lnTo>
                <a:lnTo>
                  <a:pt x="14400000" y="9332877"/>
                </a:lnTo>
                <a:cubicBezTo>
                  <a:pt x="14400000" y="9449073"/>
                  <a:pt x="14305805" y="9543268"/>
                  <a:pt x="14189609" y="9543268"/>
                </a:cubicBezTo>
                <a:lnTo>
                  <a:pt x="210391" y="9543268"/>
                </a:lnTo>
                <a:cubicBezTo>
                  <a:pt x="94195" y="9543268"/>
                  <a:pt x="0" y="9449073"/>
                  <a:pt x="0" y="9332877"/>
                </a:cubicBezTo>
                <a:lnTo>
                  <a:pt x="0" y="8496944"/>
                </a:lnTo>
                <a:lnTo>
                  <a:pt x="0" y="8491311"/>
                </a:lnTo>
                <a:close/>
              </a:path>
            </a:pathLst>
          </a:custGeom>
          <a:noFill/>
          <a:ln w="6350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  <a:noAutofit/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5565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5" name="同侧圆角矩形 12">
            <a:extLst>
              <a:ext uri="{FF2B5EF4-FFF2-40B4-BE49-F238E27FC236}">
                <a16:creationId xmlns:a16="http://schemas.microsoft.com/office/drawing/2014/main" id="{CD9A8F2E-2D72-12FC-EBFF-CC3FA136DFD2}"/>
              </a:ext>
            </a:extLst>
          </p:cNvPr>
          <p:cNvSpPr/>
          <p:nvPr/>
        </p:nvSpPr>
        <p:spPr bwMode="auto">
          <a:xfrm>
            <a:off x="15556323" y="5654392"/>
            <a:ext cx="13755184" cy="1080000"/>
          </a:xfrm>
          <a:prstGeom prst="round2SameRect">
            <a:avLst/>
          </a:prstGeom>
          <a:solidFill>
            <a:srgbClr val="2F328B"/>
          </a:solidFill>
          <a:ln w="5715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Ⅲ. Commissioning tests of gyrotron</a:t>
            </a:r>
            <a:endParaRPr lang="zh-CN" altLang="en-US" sz="4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9ECE1B85-4612-EFAC-2C29-6940F79A38F3}"/>
              </a:ext>
            </a:extLst>
          </p:cNvPr>
          <p:cNvSpPr/>
          <p:nvPr/>
        </p:nvSpPr>
        <p:spPr bwMode="auto">
          <a:xfrm>
            <a:off x="15556324" y="7001105"/>
            <a:ext cx="13755184" cy="12878613"/>
          </a:xfrm>
          <a:custGeom>
            <a:avLst/>
            <a:gdLst>
              <a:gd name="connsiteX0" fmla="*/ 0 w 14400000"/>
              <a:gd name="connsiteY0" fmla="*/ 0 h 9543268"/>
              <a:gd name="connsiteX1" fmla="*/ 14400000 w 14400000"/>
              <a:gd name="connsiteY1" fmla="*/ 0 h 9543268"/>
              <a:gd name="connsiteX2" fmla="*/ 14400000 w 14400000"/>
              <a:gd name="connsiteY2" fmla="*/ 8491311 h 9543268"/>
              <a:gd name="connsiteX3" fmla="*/ 14400000 w 14400000"/>
              <a:gd name="connsiteY3" fmla="*/ 8496944 h 9543268"/>
              <a:gd name="connsiteX4" fmla="*/ 14400000 w 14400000"/>
              <a:gd name="connsiteY4" fmla="*/ 9332877 h 9543268"/>
              <a:gd name="connsiteX5" fmla="*/ 14189609 w 14400000"/>
              <a:gd name="connsiteY5" fmla="*/ 9543268 h 9543268"/>
              <a:gd name="connsiteX6" fmla="*/ 210391 w 14400000"/>
              <a:gd name="connsiteY6" fmla="*/ 9543268 h 9543268"/>
              <a:gd name="connsiteX7" fmla="*/ 0 w 14400000"/>
              <a:gd name="connsiteY7" fmla="*/ 9332877 h 9543268"/>
              <a:gd name="connsiteX8" fmla="*/ 0 w 14400000"/>
              <a:gd name="connsiteY8" fmla="*/ 8496944 h 9543268"/>
              <a:gd name="connsiteX9" fmla="*/ 0 w 14400000"/>
              <a:gd name="connsiteY9" fmla="*/ 8491311 h 95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0000" h="9543268">
                <a:moveTo>
                  <a:pt x="0" y="0"/>
                </a:moveTo>
                <a:lnTo>
                  <a:pt x="14400000" y="0"/>
                </a:lnTo>
                <a:lnTo>
                  <a:pt x="14400000" y="8491311"/>
                </a:lnTo>
                <a:lnTo>
                  <a:pt x="14400000" y="8496944"/>
                </a:lnTo>
                <a:lnTo>
                  <a:pt x="14400000" y="9332877"/>
                </a:lnTo>
                <a:cubicBezTo>
                  <a:pt x="14400000" y="9449073"/>
                  <a:pt x="14305805" y="9543268"/>
                  <a:pt x="14189609" y="9543268"/>
                </a:cubicBezTo>
                <a:lnTo>
                  <a:pt x="210391" y="9543268"/>
                </a:lnTo>
                <a:cubicBezTo>
                  <a:pt x="94195" y="9543268"/>
                  <a:pt x="0" y="9449073"/>
                  <a:pt x="0" y="9332877"/>
                </a:cubicBezTo>
                <a:lnTo>
                  <a:pt x="0" y="8496944"/>
                </a:lnTo>
                <a:lnTo>
                  <a:pt x="0" y="8491311"/>
                </a:lnTo>
                <a:close/>
              </a:path>
            </a:pathLst>
          </a:custGeom>
          <a:noFill/>
          <a:ln w="6350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  <a:noAutofit/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5565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4A3A0AA-32D2-4D35-B6CB-8AACA1F198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2481" y="13520851"/>
            <a:ext cx="6923775" cy="5127908"/>
          </a:xfrm>
          <a:prstGeom prst="rect">
            <a:avLst/>
          </a:prstGeom>
        </p:spPr>
      </p:pic>
      <p:sp>
        <p:nvSpPr>
          <p:cNvPr id="32" name="同侧圆角矩形 12">
            <a:extLst>
              <a:ext uri="{FF2B5EF4-FFF2-40B4-BE49-F238E27FC236}">
                <a16:creationId xmlns:a16="http://schemas.microsoft.com/office/drawing/2014/main" id="{C15FCD7F-ED01-31E9-7E95-22A13DB1689C}"/>
              </a:ext>
            </a:extLst>
          </p:cNvPr>
          <p:cNvSpPr/>
          <p:nvPr/>
        </p:nvSpPr>
        <p:spPr bwMode="auto">
          <a:xfrm>
            <a:off x="15551221" y="20117091"/>
            <a:ext cx="13755184" cy="1080000"/>
          </a:xfrm>
          <a:prstGeom prst="round2SameRect">
            <a:avLst/>
          </a:prstGeom>
          <a:solidFill>
            <a:srgbClr val="2F328B"/>
          </a:solidFill>
          <a:ln w="5715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Ⅳ. The experimental results with ECRH</a:t>
            </a:r>
            <a:endParaRPr lang="zh-CN" altLang="en-US" sz="4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29139B3-39EC-33F3-9D42-C63207909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2915" y="26215217"/>
            <a:ext cx="6810124" cy="8083330"/>
          </a:xfrm>
          <a:prstGeom prst="rect">
            <a:avLst/>
          </a:prstGeom>
        </p:spPr>
      </p:pic>
      <p:pic>
        <p:nvPicPr>
          <p:cNvPr id="34" name="图片 33" descr="图表, 图示, 直方图&#10;&#10;描述已自动生成">
            <a:extLst>
              <a:ext uri="{FF2B5EF4-FFF2-40B4-BE49-F238E27FC236}">
                <a16:creationId xmlns:a16="http://schemas.microsoft.com/office/drawing/2014/main" id="{95CB612A-4DC9-ADBF-8F54-788A9C2E4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9074" y="26036376"/>
            <a:ext cx="6387182" cy="8083331"/>
          </a:xfrm>
          <a:prstGeom prst="rect">
            <a:avLst/>
          </a:prstGeom>
        </p:spPr>
      </p:pic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4E1601A9-CCBE-E16B-9753-716FBA58AF91}"/>
              </a:ext>
            </a:extLst>
          </p:cNvPr>
          <p:cNvSpPr/>
          <p:nvPr/>
        </p:nvSpPr>
        <p:spPr bwMode="auto">
          <a:xfrm>
            <a:off x="15556323" y="21434464"/>
            <a:ext cx="13755184" cy="13840990"/>
          </a:xfrm>
          <a:custGeom>
            <a:avLst/>
            <a:gdLst>
              <a:gd name="connsiteX0" fmla="*/ 0 w 14400000"/>
              <a:gd name="connsiteY0" fmla="*/ 0 h 9543268"/>
              <a:gd name="connsiteX1" fmla="*/ 14400000 w 14400000"/>
              <a:gd name="connsiteY1" fmla="*/ 0 h 9543268"/>
              <a:gd name="connsiteX2" fmla="*/ 14400000 w 14400000"/>
              <a:gd name="connsiteY2" fmla="*/ 8491311 h 9543268"/>
              <a:gd name="connsiteX3" fmla="*/ 14400000 w 14400000"/>
              <a:gd name="connsiteY3" fmla="*/ 8496944 h 9543268"/>
              <a:gd name="connsiteX4" fmla="*/ 14400000 w 14400000"/>
              <a:gd name="connsiteY4" fmla="*/ 9332877 h 9543268"/>
              <a:gd name="connsiteX5" fmla="*/ 14189609 w 14400000"/>
              <a:gd name="connsiteY5" fmla="*/ 9543268 h 9543268"/>
              <a:gd name="connsiteX6" fmla="*/ 210391 w 14400000"/>
              <a:gd name="connsiteY6" fmla="*/ 9543268 h 9543268"/>
              <a:gd name="connsiteX7" fmla="*/ 0 w 14400000"/>
              <a:gd name="connsiteY7" fmla="*/ 9332877 h 9543268"/>
              <a:gd name="connsiteX8" fmla="*/ 0 w 14400000"/>
              <a:gd name="connsiteY8" fmla="*/ 8496944 h 9543268"/>
              <a:gd name="connsiteX9" fmla="*/ 0 w 14400000"/>
              <a:gd name="connsiteY9" fmla="*/ 8491311 h 95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0000" h="9543268">
                <a:moveTo>
                  <a:pt x="0" y="0"/>
                </a:moveTo>
                <a:lnTo>
                  <a:pt x="14400000" y="0"/>
                </a:lnTo>
                <a:lnTo>
                  <a:pt x="14400000" y="8491311"/>
                </a:lnTo>
                <a:lnTo>
                  <a:pt x="14400000" y="8496944"/>
                </a:lnTo>
                <a:lnTo>
                  <a:pt x="14400000" y="9332877"/>
                </a:lnTo>
                <a:cubicBezTo>
                  <a:pt x="14400000" y="9449073"/>
                  <a:pt x="14305805" y="9543268"/>
                  <a:pt x="14189609" y="9543268"/>
                </a:cubicBezTo>
                <a:lnTo>
                  <a:pt x="210391" y="9543268"/>
                </a:lnTo>
                <a:cubicBezTo>
                  <a:pt x="94195" y="9543268"/>
                  <a:pt x="0" y="9449073"/>
                  <a:pt x="0" y="9332877"/>
                </a:cubicBezTo>
                <a:lnTo>
                  <a:pt x="0" y="8496944"/>
                </a:lnTo>
                <a:lnTo>
                  <a:pt x="0" y="8491311"/>
                </a:lnTo>
                <a:close/>
              </a:path>
            </a:pathLst>
          </a:custGeom>
          <a:noFill/>
          <a:ln w="6350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  <a:noAutofit/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5565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25BDF02E-41DA-0A93-0760-3FD79494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1" y="40650786"/>
            <a:ext cx="30293604" cy="2152978"/>
          </a:xfrm>
          <a:prstGeom prst="rect">
            <a:avLst/>
          </a:prstGeom>
          <a:solidFill>
            <a:srgbClr val="2F328B"/>
          </a:solidFill>
          <a:ln>
            <a:noFill/>
          </a:ln>
          <a:effectLst/>
        </p:spPr>
        <p:txBody>
          <a:bodyPr wrap="none" lIns="383570" tIns="191785" rIns="383570" bIns="191785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1612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ABF950E-4BDF-04B2-D0E2-DEDB5B3B3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039" y="272306"/>
            <a:ext cx="7385858" cy="3981796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B7C771EB-476C-8115-ADB7-1590FC3EDD2B}"/>
              </a:ext>
            </a:extLst>
          </p:cNvPr>
          <p:cNvSpPr txBox="1"/>
          <p:nvPr/>
        </p:nvSpPr>
        <p:spPr>
          <a:xfrm>
            <a:off x="1608672" y="11612785"/>
            <a:ext cx="11503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zh-CN" alt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FAC4DCC-F19E-9F61-592C-FAE6404A4AB5}"/>
              </a:ext>
            </a:extLst>
          </p:cNvPr>
          <p:cNvSpPr txBox="1"/>
          <p:nvPr/>
        </p:nvSpPr>
        <p:spPr>
          <a:xfrm>
            <a:off x="7250595" y="11979942"/>
            <a:ext cx="711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Basic operation parameters of J-TEXT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F1FE110-8692-3D3A-CDA8-9046DEB47FD5}"/>
              </a:ext>
            </a:extLst>
          </p:cNvPr>
          <p:cNvSpPr txBox="1"/>
          <p:nvPr/>
        </p:nvSpPr>
        <p:spPr>
          <a:xfrm>
            <a:off x="1247003" y="10914403"/>
            <a:ext cx="13172074" cy="895218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tIns="108000" bIns="108000" rtlCol="0" anchor="t" anchorCtr="0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sz="4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/>
              <a:t>J</a:t>
            </a:r>
            <a:r>
              <a:rPr lang="en-US" altLang="zh-CN" b="0" dirty="0"/>
              <a:t>oint</a:t>
            </a:r>
            <a:r>
              <a:rPr lang="en-US" altLang="zh-CN" dirty="0"/>
              <a:t>-T</a:t>
            </a:r>
            <a:r>
              <a:rPr lang="en-US" altLang="zh-CN" b="0" dirty="0"/>
              <a:t>exas</a:t>
            </a:r>
            <a:r>
              <a:rPr lang="en-US" altLang="zh-CN" dirty="0"/>
              <a:t> Ex</a:t>
            </a:r>
            <a:r>
              <a:rPr lang="en-US" altLang="zh-CN" b="0" dirty="0"/>
              <a:t>perimental</a:t>
            </a:r>
            <a:r>
              <a:rPr lang="en-US" altLang="zh-CN" dirty="0"/>
              <a:t> T</a:t>
            </a:r>
            <a:r>
              <a:rPr lang="en-US" altLang="zh-CN" b="0" dirty="0"/>
              <a:t>okamak</a:t>
            </a:r>
            <a:endParaRPr lang="en-US" altLang="zh-CN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C25478-A076-0F5D-C9D2-A2AFFBD9A167}"/>
              </a:ext>
            </a:extLst>
          </p:cNvPr>
          <p:cNvGrpSpPr/>
          <p:nvPr/>
        </p:nvGrpSpPr>
        <p:grpSpPr>
          <a:xfrm>
            <a:off x="1711543" y="22978312"/>
            <a:ext cx="12127241" cy="7715015"/>
            <a:chOff x="1711543" y="22978312"/>
            <a:chExt cx="12127241" cy="771501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5F66F4C-2477-9F29-6638-F53EE173F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2518" y="22978312"/>
              <a:ext cx="11896266" cy="7715015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6E5178F-8BA8-44ED-E8BA-56B138DAD6E3}"/>
                </a:ext>
              </a:extLst>
            </p:cNvPr>
            <p:cNvSpPr txBox="1"/>
            <p:nvPr/>
          </p:nvSpPr>
          <p:spPr>
            <a:xfrm>
              <a:off x="1942518" y="23760004"/>
              <a:ext cx="3332793" cy="648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800" i="0" dirty="0">
                  <a:solidFill>
                    <a:srgbClr val="940202"/>
                  </a:solidFill>
                </a:rPr>
                <a:t>J-TEXT tokamak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66B857B0-AF89-EB45-558F-E764968E2790}"/>
                </a:ext>
              </a:extLst>
            </p:cNvPr>
            <p:cNvSpPr txBox="1"/>
            <p:nvPr/>
          </p:nvSpPr>
          <p:spPr>
            <a:xfrm>
              <a:off x="5628333" y="27540296"/>
              <a:ext cx="3012296" cy="648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800" i="0" dirty="0"/>
                <a:t>Transmission line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13AFA72-9521-77FC-9B4E-781BEB2917FC}"/>
                </a:ext>
              </a:extLst>
            </p:cNvPr>
            <p:cNvSpPr txBox="1"/>
            <p:nvPr/>
          </p:nvSpPr>
          <p:spPr>
            <a:xfrm>
              <a:off x="8656726" y="23561934"/>
              <a:ext cx="3012296" cy="648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800" i="0" dirty="0"/>
                <a:t>Transmission line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EA8EB65-525D-2B5D-34A6-EACF2D8732D1}"/>
                </a:ext>
              </a:extLst>
            </p:cNvPr>
            <p:cNvSpPr txBox="1"/>
            <p:nvPr/>
          </p:nvSpPr>
          <p:spPr>
            <a:xfrm>
              <a:off x="2508467" y="29351861"/>
              <a:ext cx="3755734" cy="1079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800" i="0" dirty="0">
                  <a:solidFill>
                    <a:schemeClr val="accent5">
                      <a:lumMod val="75000"/>
                    </a:schemeClr>
                  </a:solidFill>
                </a:rPr>
                <a:t>#1 Gyrotron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800" i="0" dirty="0">
                  <a:solidFill>
                    <a:schemeClr val="accent5">
                      <a:lumMod val="75000"/>
                    </a:schemeClr>
                  </a:solidFill>
                </a:rPr>
                <a:t>(Established in 2019)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52D67DCF-E4B9-90EA-62C4-559FCE041B2D}"/>
                </a:ext>
              </a:extLst>
            </p:cNvPr>
            <p:cNvSpPr txBox="1"/>
            <p:nvPr/>
          </p:nvSpPr>
          <p:spPr>
            <a:xfrm>
              <a:off x="9525342" y="27000354"/>
              <a:ext cx="3755734" cy="1079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800" i="0" dirty="0">
                  <a:solidFill>
                    <a:schemeClr val="accent6">
                      <a:lumMod val="75000"/>
                    </a:schemeClr>
                  </a:solidFill>
                </a:rPr>
                <a:t>#2 Gyrotron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800" i="0" dirty="0">
                  <a:solidFill>
                    <a:schemeClr val="accent6">
                      <a:lumMod val="75000"/>
                    </a:schemeClr>
                  </a:solidFill>
                </a:rPr>
                <a:t>(Established in 2022)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1BF8D087-545E-FC53-B3FC-3C3FD46F578B}"/>
                </a:ext>
              </a:extLst>
            </p:cNvPr>
            <p:cNvSpPr txBox="1"/>
            <p:nvPr/>
          </p:nvSpPr>
          <p:spPr>
            <a:xfrm>
              <a:off x="4543596" y="27299300"/>
              <a:ext cx="996332" cy="525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000" i="0" dirty="0"/>
                <a:t>MOU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E82ECD3-B58D-8546-8C4F-652781220F29}"/>
                </a:ext>
              </a:extLst>
            </p:cNvPr>
            <p:cNvSpPr txBox="1"/>
            <p:nvPr/>
          </p:nvSpPr>
          <p:spPr>
            <a:xfrm>
              <a:off x="1711543" y="27447962"/>
              <a:ext cx="2262667" cy="833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tIns="108000" bIns="108000" rtlCol="0" anchor="t" anchorCtr="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4400" b="1"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2000" i="0" dirty="0"/>
                <a:t>Superconducting magnet</a:t>
              </a: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65FB1F49-365E-1027-F9D4-D5CC1A19107D}"/>
              </a:ext>
            </a:extLst>
          </p:cNvPr>
          <p:cNvSpPr txBox="1"/>
          <p:nvPr/>
        </p:nvSpPr>
        <p:spPr>
          <a:xfrm>
            <a:off x="4268313" y="30915154"/>
            <a:ext cx="711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Layout of J-TEXT ECRH system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759B7C6-2167-7A9E-93AE-384598D90C2D}"/>
              </a:ext>
            </a:extLst>
          </p:cNvPr>
          <p:cNvSpPr txBox="1"/>
          <p:nvPr/>
        </p:nvSpPr>
        <p:spPr>
          <a:xfrm>
            <a:off x="1561824" y="31922449"/>
            <a:ext cx="12525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Main characteristic parameters of the gyrotrons for J-TEXT ECRH system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B1870EC-9D97-5E87-4866-EFE8F3E8F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42000"/>
              </p:ext>
            </p:extLst>
          </p:nvPr>
        </p:nvGraphicFramePr>
        <p:xfrm>
          <a:off x="1711543" y="32751275"/>
          <a:ext cx="12242993" cy="7020000"/>
        </p:xfrm>
        <a:graphic>
          <a:graphicData uri="http://schemas.openxmlformats.org/drawingml/2006/table">
            <a:tbl>
              <a:tblPr/>
              <a:tblGrid>
                <a:gridCol w="5906993">
                  <a:extLst>
                    <a:ext uri="{9D8B030D-6E8A-4147-A177-3AD203B41FA5}">
                      <a16:colId xmlns:a16="http://schemas.microsoft.com/office/drawing/2014/main" val="775590876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205278881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3110704586"/>
                    </a:ext>
                  </a:extLst>
                </a:gridCol>
              </a:tblGrid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fr-FR" sz="3200" b="1" i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Parameters</a:t>
                      </a:r>
                      <a:endParaRPr lang="zh-CN" sz="3200" b="1" i="1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i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3200" b="1" i="1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3200" b="1" i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(#1 Gyrotron)</a:t>
                      </a:r>
                      <a:endParaRPr lang="zh-CN" sz="3200" b="1" i="1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i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3200" b="1" i="1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3200" b="1" i="1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(#2 Gyrotron)</a:t>
                      </a:r>
                      <a:endParaRPr lang="zh-CN" sz="3200" b="1" i="1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1257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Frequency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 GHz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 GHz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89223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output power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 kW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 kW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517163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pulse duration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s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s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9132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Output efficiency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45%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45%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0294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TEM</a:t>
                      </a:r>
                      <a:r>
                        <a:rPr lang="fr-FR" sz="3200" baseline="-250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mode purity (after MOU)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97%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effectLst/>
                          <a:latin typeface="Times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98%</a:t>
                      </a:r>
                      <a:endParaRPr lang="zh-CN" sz="3200" dirty="0">
                        <a:effectLst/>
                        <a:latin typeface="Times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305149"/>
                  </a:ext>
                </a:extLst>
              </a:tr>
            </a:tbl>
          </a:graphicData>
        </a:graphic>
      </p:graphicFrame>
      <p:sp>
        <p:nvSpPr>
          <p:cNvPr id="65" name="文本框 64">
            <a:extLst>
              <a:ext uri="{FF2B5EF4-FFF2-40B4-BE49-F238E27FC236}">
                <a16:creationId xmlns:a16="http://schemas.microsoft.com/office/drawing/2014/main" id="{2B116881-773F-1E59-CFDB-A79A7EE1C647}"/>
              </a:ext>
            </a:extLst>
          </p:cNvPr>
          <p:cNvSpPr txBox="1"/>
          <p:nvPr/>
        </p:nvSpPr>
        <p:spPr>
          <a:xfrm>
            <a:off x="15847838" y="7086399"/>
            <a:ext cx="13114504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0" marR="0" lvl="0" indent="-5715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Alignment of the superconducting magnet and</a:t>
            </a:r>
            <a:r>
              <a: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MOU</a:t>
            </a:r>
          </a:p>
          <a:p>
            <a:pPr marL="1080000" marR="0" lvl="0" indent="-5715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Gyrotron operation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6BE68FA-FDD5-02DE-2EB7-0F0D6AB12944}"/>
              </a:ext>
            </a:extLst>
          </p:cNvPr>
          <p:cNvCxnSpPr>
            <a:cxnSpLocks/>
          </p:cNvCxnSpPr>
          <p:nvPr/>
        </p:nvCxnSpPr>
        <p:spPr>
          <a:xfrm>
            <a:off x="3516438" y="28123557"/>
            <a:ext cx="535397" cy="296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3D25641D-DC51-B2C4-4633-C6A1E07A7E03}"/>
              </a:ext>
            </a:extLst>
          </p:cNvPr>
          <p:cNvCxnSpPr>
            <a:cxnSpLocks/>
          </p:cNvCxnSpPr>
          <p:nvPr/>
        </p:nvCxnSpPr>
        <p:spPr>
          <a:xfrm flipH="1">
            <a:off x="4653631" y="27786020"/>
            <a:ext cx="124302" cy="3128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id="{4F33CA9C-352C-7560-796D-CD9BA2439DFE}"/>
              </a:ext>
            </a:extLst>
          </p:cNvPr>
          <p:cNvSpPr txBox="1"/>
          <p:nvPr/>
        </p:nvSpPr>
        <p:spPr>
          <a:xfrm>
            <a:off x="16165856" y="12948368"/>
            <a:ext cx="12525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Alignment results of  MOU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C139DD9-7793-3D22-94C9-1BE7B07CB6C4}"/>
              </a:ext>
            </a:extLst>
          </p:cNvPr>
          <p:cNvSpPr txBox="1"/>
          <p:nvPr/>
        </p:nvSpPr>
        <p:spPr>
          <a:xfrm>
            <a:off x="16395899" y="18535240"/>
            <a:ext cx="536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Measured RF signal during gyrotron operation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A2FC3EA-6E4B-0761-3158-9B036E1C9EFC}"/>
              </a:ext>
            </a:extLst>
          </p:cNvPr>
          <p:cNvSpPr txBox="1"/>
          <p:nvPr/>
        </p:nvSpPr>
        <p:spPr>
          <a:xfrm>
            <a:off x="23120581" y="18535240"/>
            <a:ext cx="536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rise curve during gyrotron operation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C3118A6-AD05-D4B4-D2B0-D612E40D1AE2}"/>
              </a:ext>
            </a:extLst>
          </p:cNvPr>
          <p:cNvSpPr txBox="1"/>
          <p:nvPr/>
        </p:nvSpPr>
        <p:spPr>
          <a:xfrm>
            <a:off x="15606618" y="21466043"/>
            <a:ext cx="7389709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5400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Electron thermal transport and temperature fluctuations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9F62C2A1-AAA7-339C-85F0-76904342E933}"/>
              </a:ext>
            </a:extLst>
          </p:cNvPr>
          <p:cNvSpPr txBox="1"/>
          <p:nvPr/>
        </p:nvSpPr>
        <p:spPr>
          <a:xfrm>
            <a:off x="22501551" y="21466043"/>
            <a:ext cx="6387182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0" marR="0" lvl="0" indent="-5400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Fast electrons with ECCD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DD44EBD-ECBA-A3EC-26B5-0A92F4E6317C}"/>
              </a:ext>
            </a:extLst>
          </p:cNvPr>
          <p:cNvSpPr txBox="1"/>
          <p:nvPr/>
        </p:nvSpPr>
        <p:spPr>
          <a:xfrm>
            <a:off x="16186486" y="23078985"/>
            <a:ext cx="6387182" cy="3213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investigate the electron thermal transport and plasma fluctuations before and during ECRH.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B76AEF7-959F-4690-4A4C-B8F26CA79081}"/>
              </a:ext>
            </a:extLst>
          </p:cNvPr>
          <p:cNvSpPr txBox="1"/>
          <p:nvPr/>
        </p:nvSpPr>
        <p:spPr>
          <a:xfrm>
            <a:off x="23033103" y="22285103"/>
            <a:ext cx="6072061" cy="401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spatial profiles and energy spectrum of the fast electrons have been measured with either on-axis or off-axis ECCD injection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7887645-CB4E-9CE9-C53A-CBE658620ACF}"/>
              </a:ext>
            </a:extLst>
          </p:cNvPr>
          <p:cNvSpPr txBox="1"/>
          <p:nvPr/>
        </p:nvSpPr>
        <p:spPr>
          <a:xfrm>
            <a:off x="16310739" y="34351482"/>
            <a:ext cx="5674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typical discharge with ECRH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6A436E6-D168-F7BE-B9BD-CAC894BE0D95}"/>
              </a:ext>
            </a:extLst>
          </p:cNvPr>
          <p:cNvSpPr txBox="1"/>
          <p:nvPr/>
        </p:nvSpPr>
        <p:spPr>
          <a:xfrm>
            <a:off x="23095035" y="34119707"/>
            <a:ext cx="5674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Temporal evolution of typical on-axis ECCD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486FCE4-BD23-FFB8-85C8-81C69684621E}"/>
              </a:ext>
            </a:extLst>
          </p:cNvPr>
          <p:cNvSpPr txBox="1"/>
          <p:nvPr/>
        </p:nvSpPr>
        <p:spPr>
          <a:xfrm>
            <a:off x="564356" y="3685721"/>
            <a:ext cx="2128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International Joint Research Laboratory of Magnetic Confinement Fusion and Plasma Physics, 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Huazhong University of Science and Technology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4" name="Picture 11" descr="http://www.hust.edu.cn/_upload/tpl/00/0b/11/template11/images/logo.png">
            <a:extLst>
              <a:ext uri="{FF2B5EF4-FFF2-40B4-BE49-F238E27FC236}">
                <a16:creationId xmlns:a16="http://schemas.microsoft.com/office/drawing/2014/main" id="{25D361E7-FFFE-7875-AD5A-FF2225CD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4205" y="40945094"/>
            <a:ext cx="7737449" cy="156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矩形 10">
            <a:extLst>
              <a:ext uri="{FF2B5EF4-FFF2-40B4-BE49-F238E27FC236}">
                <a16:creationId xmlns:a16="http://schemas.microsoft.com/office/drawing/2014/main" id="{7FC7B38B-F9D4-DF61-CBEF-D75591CE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" y="40673181"/>
            <a:ext cx="21286694" cy="206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11400" indent="-9525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68600" indent="-9525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25800" indent="-9525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83000" indent="-9525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Contact Us</a:t>
            </a:r>
            <a:r>
              <a:rPr lang="zh-CN" altLang="en-US" sz="3200" b="1" i="1" dirty="0">
                <a:solidFill>
                  <a:schemeClr val="bg1"/>
                </a:solidFill>
                <a:latin typeface="Century Gothic" panose="020B050202020202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sz="3200" i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xxchen@hust.edu.cn</a:t>
            </a:r>
          </a:p>
          <a:p>
            <a:pPr marL="1980000" indent="-1980000" algn="just">
              <a:lnSpc>
                <a:spcPct val="130000"/>
              </a:lnSpc>
            </a:pP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Address</a:t>
            </a:r>
            <a:r>
              <a:rPr lang="zh-CN" altLang="en-US" sz="3200" i="1" dirty="0">
                <a:solidFill>
                  <a:schemeClr val="bg1"/>
                </a:solidFill>
                <a:latin typeface="Century Gothic" panose="020B050202020202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sz="3200" i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School of Electrical and Electronic Engineering, </a:t>
            </a:r>
            <a:r>
              <a:rPr lang="en-US" altLang="zh-CN" sz="3200" i="1" dirty="0" err="1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Luoyu</a:t>
            </a:r>
            <a:r>
              <a:rPr lang="en-US" altLang="zh-CN" sz="3200" i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Rd. #1037, Huazhong University of Science and Technology</a:t>
            </a:r>
            <a:r>
              <a:rPr lang="en-US" altLang="zh-CN" sz="3200" i="1" dirty="0">
                <a:solidFill>
                  <a:schemeClr val="bg1"/>
                </a:solidFill>
                <a:latin typeface="Century Gothic" panose="020B050202020202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,</a:t>
            </a:r>
            <a:r>
              <a:rPr lang="zh-CN" altLang="en-US" sz="3200" i="1" dirty="0">
                <a:solidFill>
                  <a:schemeClr val="bg1"/>
                </a:solidFill>
                <a:latin typeface="Century Gothic" panose="020B0502020202020204" pitchFamily="34" charset="0"/>
                <a:ea typeface="华文楷体" panose="0201060004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>
                <a:solidFill>
                  <a:schemeClr val="bg1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Wuhan 430074, China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FDE1D57-0323-5E9C-13DF-48028BB700A4}"/>
              </a:ext>
            </a:extLst>
          </p:cNvPr>
          <p:cNvGrpSpPr/>
          <p:nvPr/>
        </p:nvGrpSpPr>
        <p:grpSpPr>
          <a:xfrm>
            <a:off x="15847838" y="8892516"/>
            <a:ext cx="13161948" cy="3840282"/>
            <a:chOff x="16140494" y="11599933"/>
            <a:chExt cx="12776626" cy="3840282"/>
          </a:xfrm>
        </p:grpSpPr>
        <p:pic>
          <p:nvPicPr>
            <p:cNvPr id="55" name="图片 54" descr="墙上挂着一幅画&#10;&#10;低可信度描述已自动生成">
              <a:extLst>
                <a:ext uri="{FF2B5EF4-FFF2-40B4-BE49-F238E27FC236}">
                  <a16:creationId xmlns:a16="http://schemas.microsoft.com/office/drawing/2014/main" id="{C8AAF2CD-4A3A-583E-D512-683CA4E42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660353" y="12080074"/>
              <a:ext cx="3840282" cy="28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图片 55" descr="猫的照片上写着字&#10;&#10;描述已自动生成">
              <a:extLst>
                <a:ext uri="{FF2B5EF4-FFF2-40B4-BE49-F238E27FC236}">
                  <a16:creationId xmlns:a16="http://schemas.microsoft.com/office/drawing/2014/main" id="{FBC61AEA-8C53-CEF9-8DDC-90BB7BBB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959228" y="12080074"/>
              <a:ext cx="3840282" cy="28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图片 60" descr="图示&#10;&#10;描述已自动生成">
              <a:extLst>
                <a:ext uri="{FF2B5EF4-FFF2-40B4-BE49-F238E27FC236}">
                  <a16:creationId xmlns:a16="http://schemas.microsoft.com/office/drawing/2014/main" id="{0707823E-95EE-81FA-B107-CC03405B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8244" y="11600526"/>
              <a:ext cx="2880000" cy="3839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图片 61" descr="图片包含 室内, 游戏机, 桌子, 猫&#10;&#10;描述已自动生成">
              <a:extLst>
                <a:ext uri="{FF2B5EF4-FFF2-40B4-BE49-F238E27FC236}">
                  <a16:creationId xmlns:a16="http://schemas.microsoft.com/office/drawing/2014/main" id="{5918CFF3-8253-71D4-D475-7C92ED6C0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7120" y="11600526"/>
              <a:ext cx="2880000" cy="38390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7427EDC3-B0C2-D013-6722-479351A339E0}"/>
              </a:ext>
            </a:extLst>
          </p:cNvPr>
          <p:cNvSpPr txBox="1"/>
          <p:nvPr/>
        </p:nvSpPr>
        <p:spPr>
          <a:xfrm>
            <a:off x="22159327" y="7886618"/>
            <a:ext cx="6438695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0" marR="0" lvl="0" indent="-5715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Power measurement</a:t>
            </a:r>
          </a:p>
        </p:txBody>
      </p:sp>
      <p:sp>
        <p:nvSpPr>
          <p:cNvPr id="77" name="同侧圆角矩形 12">
            <a:extLst>
              <a:ext uri="{FF2B5EF4-FFF2-40B4-BE49-F238E27FC236}">
                <a16:creationId xmlns:a16="http://schemas.microsoft.com/office/drawing/2014/main" id="{5718B44F-5104-F6AB-501F-DA3C7626AC6F}"/>
              </a:ext>
            </a:extLst>
          </p:cNvPr>
          <p:cNvSpPr/>
          <p:nvPr/>
        </p:nvSpPr>
        <p:spPr bwMode="auto">
          <a:xfrm>
            <a:off x="15551221" y="35491233"/>
            <a:ext cx="13755184" cy="1080000"/>
          </a:xfrm>
          <a:prstGeom prst="round2SameRect">
            <a:avLst/>
          </a:prstGeom>
          <a:solidFill>
            <a:srgbClr val="2F328B"/>
          </a:solidFill>
          <a:ln w="5715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Ⅴ.</a:t>
            </a:r>
            <a:r>
              <a:rPr lang="zh-CN" altLang="en-US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Summary</a:t>
            </a:r>
            <a:endParaRPr lang="zh-CN" altLang="en-US" sz="4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80E86B5F-3F64-B7B6-55E0-E46613012C3F}"/>
              </a:ext>
            </a:extLst>
          </p:cNvPr>
          <p:cNvSpPr/>
          <p:nvPr/>
        </p:nvSpPr>
        <p:spPr bwMode="auto">
          <a:xfrm>
            <a:off x="15556323" y="36787012"/>
            <a:ext cx="13755184" cy="3484572"/>
          </a:xfrm>
          <a:custGeom>
            <a:avLst/>
            <a:gdLst>
              <a:gd name="connsiteX0" fmla="*/ 0 w 14400000"/>
              <a:gd name="connsiteY0" fmla="*/ 0 h 9543268"/>
              <a:gd name="connsiteX1" fmla="*/ 14400000 w 14400000"/>
              <a:gd name="connsiteY1" fmla="*/ 0 h 9543268"/>
              <a:gd name="connsiteX2" fmla="*/ 14400000 w 14400000"/>
              <a:gd name="connsiteY2" fmla="*/ 8491311 h 9543268"/>
              <a:gd name="connsiteX3" fmla="*/ 14400000 w 14400000"/>
              <a:gd name="connsiteY3" fmla="*/ 8496944 h 9543268"/>
              <a:gd name="connsiteX4" fmla="*/ 14400000 w 14400000"/>
              <a:gd name="connsiteY4" fmla="*/ 9332877 h 9543268"/>
              <a:gd name="connsiteX5" fmla="*/ 14189609 w 14400000"/>
              <a:gd name="connsiteY5" fmla="*/ 9543268 h 9543268"/>
              <a:gd name="connsiteX6" fmla="*/ 210391 w 14400000"/>
              <a:gd name="connsiteY6" fmla="*/ 9543268 h 9543268"/>
              <a:gd name="connsiteX7" fmla="*/ 0 w 14400000"/>
              <a:gd name="connsiteY7" fmla="*/ 9332877 h 9543268"/>
              <a:gd name="connsiteX8" fmla="*/ 0 w 14400000"/>
              <a:gd name="connsiteY8" fmla="*/ 8496944 h 9543268"/>
              <a:gd name="connsiteX9" fmla="*/ 0 w 14400000"/>
              <a:gd name="connsiteY9" fmla="*/ 8491311 h 95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0000" h="9543268">
                <a:moveTo>
                  <a:pt x="0" y="0"/>
                </a:moveTo>
                <a:lnTo>
                  <a:pt x="14400000" y="0"/>
                </a:lnTo>
                <a:lnTo>
                  <a:pt x="14400000" y="8491311"/>
                </a:lnTo>
                <a:lnTo>
                  <a:pt x="14400000" y="8496944"/>
                </a:lnTo>
                <a:lnTo>
                  <a:pt x="14400000" y="9332877"/>
                </a:lnTo>
                <a:cubicBezTo>
                  <a:pt x="14400000" y="9449073"/>
                  <a:pt x="14305805" y="9543268"/>
                  <a:pt x="14189609" y="9543268"/>
                </a:cubicBezTo>
                <a:lnTo>
                  <a:pt x="210391" y="9543268"/>
                </a:lnTo>
                <a:cubicBezTo>
                  <a:pt x="94195" y="9543268"/>
                  <a:pt x="0" y="9449073"/>
                  <a:pt x="0" y="9332877"/>
                </a:cubicBezTo>
                <a:lnTo>
                  <a:pt x="0" y="8496944"/>
                </a:lnTo>
                <a:lnTo>
                  <a:pt x="0" y="8491311"/>
                </a:lnTo>
                <a:close/>
              </a:path>
            </a:pathLst>
          </a:custGeom>
          <a:noFill/>
          <a:ln w="63500" cap="flat" cmpd="sng" algn="ctr">
            <a:solidFill>
              <a:srgbClr val="2F32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3557" tIns="133557" rIns="133557" bIns="133557" numCol="1" rtlCol="0" anchor="b" anchorCtr="1" compatLnSpc="1">
            <a:prstTxWarp prst="textNoShape">
              <a:avLst/>
            </a:prstTxWarp>
            <a:noAutofit/>
          </a:bodyPr>
          <a:lstStyle/>
          <a:p>
            <a:pPr algn="ctr" defTabSz="848132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5565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55B9AFC-5B51-92CE-9844-7D424E8514F2}"/>
              </a:ext>
            </a:extLst>
          </p:cNvPr>
          <p:cNvSpPr txBox="1"/>
          <p:nvPr/>
        </p:nvSpPr>
        <p:spPr>
          <a:xfrm>
            <a:off x="15647067" y="36888396"/>
            <a:ext cx="13563490" cy="3213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2000" marR="0" lvl="0" indent="-6120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1 MW ECRH system has been developed on J-TEXT.</a:t>
            </a:r>
          </a:p>
          <a:p>
            <a:pPr marL="612000" marR="0" lvl="0" indent="-6120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Commissioning tests for the two gyrotrons have been finished.</a:t>
            </a:r>
          </a:p>
          <a:p>
            <a:pPr marL="612000" marR="0" lvl="0" indent="-61200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Experiments with ECRH have been carried out, the electron temperature raised significantly with ECRH assisted.</a:t>
            </a:r>
          </a:p>
        </p:txBody>
      </p:sp>
    </p:spTree>
    <p:extLst>
      <p:ext uri="{BB962C8B-B14F-4D97-AF65-F5344CB8AC3E}">
        <p14:creationId xmlns:p14="http://schemas.microsoft.com/office/powerpoint/2010/main" val="1824302622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460</Words>
  <Application>Microsoft Office PowerPoint</Application>
  <PresentationFormat>自定义</PresentationFormat>
  <Paragraphs>82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New York</vt:lpstr>
      <vt:lpstr>Yu Gothic</vt:lpstr>
      <vt:lpstr>等线</vt:lpstr>
      <vt:lpstr>Arial</vt:lpstr>
      <vt:lpstr>Cambria Math</vt:lpstr>
      <vt:lpstr>Century Gothic</vt:lpstr>
      <vt:lpstr>Times</vt:lpstr>
      <vt:lpstr>Times New Roman</vt:lpstr>
      <vt:lpstr>Wingdings</vt:lpstr>
      <vt:lpstr>自定义设计方案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Xixuan</dc:creator>
  <cp:lastModifiedBy>Chen Xixuan</cp:lastModifiedBy>
  <cp:revision>23</cp:revision>
  <dcterms:created xsi:type="dcterms:W3CDTF">2022-06-07T02:50:28Z</dcterms:created>
  <dcterms:modified xsi:type="dcterms:W3CDTF">2022-06-13T07:57:59Z</dcterms:modified>
</cp:coreProperties>
</file>