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handoutMasterIdLst>
    <p:handoutMasterId r:id="rId21"/>
  </p:handoutMasterIdLst>
  <p:sldIdLst>
    <p:sldId id="256" r:id="rId3"/>
    <p:sldId id="260" r:id="rId4"/>
    <p:sldId id="428" r:id="rId5"/>
    <p:sldId id="407" r:id="rId6"/>
    <p:sldId id="427" r:id="rId7"/>
    <p:sldId id="430" r:id="rId8"/>
    <p:sldId id="327" r:id="rId9"/>
    <p:sldId id="317" r:id="rId10"/>
    <p:sldId id="319" r:id="rId11"/>
    <p:sldId id="429" r:id="rId12"/>
    <p:sldId id="318" r:id="rId13"/>
    <p:sldId id="325" r:id="rId14"/>
    <p:sldId id="326" r:id="rId15"/>
    <p:sldId id="320" r:id="rId16"/>
    <p:sldId id="321" r:id="rId17"/>
    <p:sldId id="322" r:id="rId18"/>
    <p:sldId id="316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4E3E634-EAC2-412A-ACB2-3A93972253D1}">
          <p14:sldIdLst>
            <p14:sldId id="256"/>
            <p14:sldId id="260"/>
            <p14:sldId id="428"/>
            <p14:sldId id="407"/>
            <p14:sldId id="427"/>
            <p14:sldId id="430"/>
            <p14:sldId id="327"/>
            <p14:sldId id="317"/>
            <p14:sldId id="319"/>
            <p14:sldId id="429"/>
            <p14:sldId id="318"/>
            <p14:sldId id="325"/>
            <p14:sldId id="326"/>
            <p14:sldId id="320"/>
            <p14:sldId id="321"/>
            <p14:sldId id="322"/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>
    <p:extLst>
      <p:ext uri="{19B8F6BF-5375-455C-9EA6-DF929625EA0E}">
        <p15:presenceInfo xmlns:p15="http://schemas.microsoft.com/office/powerpoint/2012/main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0000FF"/>
    <a:srgbClr val="FF9900"/>
    <a:srgbClr val="0033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64" autoAdjust="0"/>
  </p:normalViewPr>
  <p:slideViewPr>
    <p:cSldViewPr>
      <p:cViewPr varScale="1">
        <p:scale>
          <a:sx n="79" d="100"/>
          <a:sy n="79" d="100"/>
        </p:scale>
        <p:origin x="1570" y="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154" y="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93658-2689-44D3-8AD4-0B198BA26DFC}" type="datetimeFigureOut">
              <a:rPr lang="zh-CN" altLang="en-US" smtClean="0"/>
              <a:pPr/>
              <a:t>2022/6/21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5BCDE-8FF2-4B7F-A34E-2F898AFB49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989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692ED-0F84-4949-B8B6-C77EA94C5CB1}" type="datetimeFigureOut">
              <a:rPr lang="zh-CN" altLang="en-US" smtClean="0"/>
              <a:pPr/>
              <a:t>2022/6/21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61E22-5A46-4A36-8D53-95D7209314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899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61E22-5A46-4A36-8D53-95D720931489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364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4A6CA-7ACF-4EE1-8894-825B05DA5B0B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6521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56" descr="ilandsmal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129212"/>
            <a:ext cx="91440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 descr="http://aappsbulletin.org/img/201408/active_01_01.png"/>
          <p:cNvPicPr>
            <a:picLocks noChangeAspect="1"/>
          </p:cNvPicPr>
          <p:nvPr userDrawn="1"/>
        </p:nvPicPr>
        <p:blipFill>
          <a:blip r:embed="rId3" cstate="print"/>
          <a:srcRect r="4184"/>
          <a:stretch>
            <a:fillRect/>
          </a:stretch>
        </p:blipFill>
        <p:spPr bwMode="auto">
          <a:xfrm>
            <a:off x="1187625" y="260648"/>
            <a:ext cx="6936303" cy="484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chemeClr val="bg1"/>
            </a:glow>
          </a:effectLst>
        </p:spPr>
      </p:pic>
      <p:sp>
        <p:nvSpPr>
          <p:cNvPr id="2" name="矩形 1"/>
          <p:cNvSpPr/>
          <p:nvPr userDrawn="1"/>
        </p:nvSpPr>
        <p:spPr>
          <a:xfrm>
            <a:off x="1187625" y="260648"/>
            <a:ext cx="6936303" cy="4846320"/>
          </a:xfrm>
          <a:prstGeom prst="rect">
            <a:avLst/>
          </a:prstGeom>
          <a:solidFill>
            <a:schemeClr val="bg1">
              <a:alpha val="80000"/>
            </a:schemeClr>
          </a:solidFill>
          <a:ln w="15875">
            <a:noFill/>
          </a:ln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b="1" dirty="0">
              <a:solidFill>
                <a:srgbClr val="000000"/>
              </a:solidFill>
              <a:ea typeface="黑体" pitchFamily="2" charset="-122"/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269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601155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26140-9FF5-4EC6-BF76-0DE3B001E1AD}" type="datetime1">
              <a:rPr lang="zh-CN" altLang="en-US" smtClean="0">
                <a:solidFill>
                  <a:srgbClr val="000000"/>
                </a:solidFill>
              </a:rPr>
              <a:pPr/>
              <a:t>2022/6/21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416" y="6525344"/>
            <a:ext cx="820655" cy="33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C3C19B91-99C5-4F59-8181-74B17A708879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40C3235-A9C3-EA82-ED65-C4C2702153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-24934"/>
            <a:ext cx="9137071" cy="90872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63420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标题和两项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457200" y="3938589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4C7C8-4998-42C7-BFDC-84186A0E09AD}" type="datetime1">
              <a:rPr lang="zh-CN" altLang="en-US"/>
              <a:pPr>
                <a:defRPr/>
              </a:pPr>
              <a:t>2022/6/21</a:t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88125" y="6488113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73A1BC60-E156-4424-8754-C1B0CC7D55E6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358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2022/6/21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37071" cy="90872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0AE767-3790-4B5E-964E-5F6CEC4A4922}" type="datetime1">
              <a:rPr kumimoji="1" lang="zh-CN" altLang="en-US" b="1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2022/6/21</a:t>
            </a:fld>
            <a:endParaRPr kumimoji="1" lang="en-US" altLang="zh-CN" b="1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CN" b="1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416" y="6525344"/>
            <a:ext cx="820655" cy="33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Arial" charset="0"/>
                <a:ea typeface="宋体" pitchFamily="2" charset="-122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C3C19B91-99C5-4F59-8181-74B17A708879}" type="slidenum">
              <a:rPr kumimoji="1" lang="en-US" altLang="zh-CN" b="1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kumimoji="1" lang="en-US" altLang="zh-CN" b="1" dirty="0">
              <a:solidFill>
                <a:srgbClr val="000000"/>
              </a:solidFill>
            </a:endParaRPr>
          </a:p>
        </p:txBody>
      </p:sp>
      <p:grpSp>
        <p:nvGrpSpPr>
          <p:cNvPr id="1032" name="Group 11"/>
          <p:cNvGrpSpPr>
            <a:grpSpLocks/>
          </p:cNvGrpSpPr>
          <p:nvPr/>
        </p:nvGrpSpPr>
        <p:grpSpPr bwMode="auto">
          <a:xfrm>
            <a:off x="-76200" y="6245225"/>
            <a:ext cx="820655" cy="642818"/>
            <a:chOff x="93" y="245"/>
            <a:chExt cx="640" cy="485"/>
          </a:xfrm>
        </p:grpSpPr>
        <p:pic>
          <p:nvPicPr>
            <p:cNvPr id="1033" name="Picture 20" descr="NM 2-2-2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9" y="245"/>
              <a:ext cx="403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3" name="Text Box 29"/>
            <p:cNvSpPr txBox="1">
              <a:spLocks noChangeArrowheads="1"/>
            </p:cNvSpPr>
            <p:nvPr userDrawn="1"/>
          </p:nvSpPr>
          <p:spPr bwMode="auto">
            <a:xfrm>
              <a:off x="93" y="511"/>
              <a:ext cx="640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altLang="zh-CN" sz="1600" b="1" dirty="0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MS PGothic" pitchFamily="34" charset="-128"/>
                </a:rPr>
                <a:t>ASIPP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925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FF"/>
          </a:solidFill>
          <a:latin typeface="Times New Roman" pitchFamily="18" charset="0"/>
          <a:ea typeface="华文中宋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FF"/>
          </a:solidFill>
          <a:latin typeface="Times New Roman" pitchFamily="18" charset="0"/>
          <a:ea typeface="华文中宋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FF"/>
          </a:solidFill>
          <a:latin typeface="Times New Roman" pitchFamily="18" charset="0"/>
          <a:ea typeface="华文中宋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FF"/>
          </a:solidFill>
          <a:latin typeface="Times New Roman" pitchFamily="18" charset="0"/>
          <a:ea typeface="华文中宋" pitchFamily="2" charset="-122"/>
        </a:defRPr>
      </a:lvl5pPr>
      <a:lvl6pPr marL="45714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28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42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57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7025" indent="-227013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5pPr>
      <a:lvl6pPr marL="2514285" indent="-22857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426" indent="-22857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569" indent="-22857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712" indent="-22857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8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8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1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061" y="1340768"/>
            <a:ext cx="9144000" cy="3847207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457200" algn="l"/>
                <a:tab pos="-1710690" algn="l"/>
              </a:tabLst>
            </a:pPr>
            <a:r>
              <a:rPr lang="en-GB" altLang="zh-CN" sz="3200" b="1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P</a:t>
            </a:r>
            <a:r>
              <a:rPr lang="en-GB" altLang="zh-CN" sz="3200" b="1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lasma</a:t>
            </a:r>
            <a:r>
              <a:rPr lang="en-GB" altLang="zh-CN" sz="3200" b="1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 </a:t>
            </a:r>
            <a:r>
              <a:rPr lang="en-GB" altLang="zh-CN" sz="3200" b="1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h</a:t>
            </a:r>
            <a:r>
              <a:rPr lang="en-GB" altLang="zh-CN" sz="3200" b="1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eating and improvement of lower hybrid current drive efficiency by electron</a:t>
            </a:r>
            <a:r>
              <a:rPr lang="en-GB" altLang="zh-CN" sz="3200" b="1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B" altLang="zh-CN" sz="3200" b="1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cyclotron waves on EAST</a:t>
            </a:r>
          </a:p>
          <a:p>
            <a:pPr algn="ctr">
              <a:tabLst>
                <a:tab pos="457200" algn="l"/>
                <a:tab pos="-1710690" algn="l"/>
              </a:tabLst>
            </a:pPr>
            <a:r>
              <a:rPr lang="en-GB" altLang="zh-CN" sz="1600" b="1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 </a:t>
            </a:r>
            <a:endParaRPr lang="zh-CN" altLang="zh-CN" sz="1600" dirty="0">
              <a:effectLst/>
              <a:latin typeface="Arial" panose="020B0604020202020204" pitchFamily="34" charset="0"/>
              <a:ea typeface="MS Mincho;ＭＳ 明朝"/>
              <a:cs typeface="Arial" panose="020B0604020202020204" pitchFamily="34" charset="0"/>
            </a:endParaRPr>
          </a:p>
          <a:p>
            <a:pPr algn="ctr">
              <a:tabLst>
                <a:tab pos="457200" algn="l"/>
                <a:tab pos="-1710690" algn="l"/>
              </a:tabLst>
            </a:pPr>
            <a:r>
              <a:rPr lang="en-GB" altLang="zh-CN" u="sng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M.H. Li</a:t>
            </a:r>
            <a:r>
              <a:rPr lang="en-GB" altLang="zh-CN" u="sng" baseline="30000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1</a:t>
            </a:r>
            <a:r>
              <a:rPr lang="en-GB" altLang="zh-CN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, H.D. Xu</a:t>
            </a:r>
            <a:r>
              <a:rPr lang="en-GB" altLang="zh-CN" baseline="30000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1</a:t>
            </a:r>
            <a:r>
              <a:rPr lang="en-GB" altLang="zh-CN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, X.J. Wang</a:t>
            </a:r>
            <a:r>
              <a:rPr lang="en-GB" altLang="zh-CN" baseline="30000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1</a:t>
            </a:r>
            <a:r>
              <a:rPr lang="en-GB" altLang="zh-CN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, M. W</a:t>
            </a:r>
            <a:r>
              <a:rPr lang="en-GB" altLang="zh-CN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ang</a:t>
            </a:r>
            <a:r>
              <a:rPr lang="en-GB" altLang="zh-CN" baseline="30000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1</a:t>
            </a:r>
            <a:r>
              <a:rPr lang="en-GB" altLang="zh-CN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, W.Y. Xu</a:t>
            </a:r>
            <a:r>
              <a:rPr lang="en-GB" altLang="zh-CN" baseline="30000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1</a:t>
            </a:r>
            <a:r>
              <a:rPr lang="en-GB" altLang="zh-CN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, D.J. Wu</a:t>
            </a:r>
            <a:r>
              <a:rPr lang="en-GB" altLang="zh-CN" baseline="30000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1</a:t>
            </a:r>
            <a:r>
              <a:rPr lang="en-GB" altLang="zh-CN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, Y.Y. Tang</a:t>
            </a:r>
            <a:r>
              <a:rPr lang="en-GB" altLang="zh-CN" baseline="30000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1</a:t>
            </a:r>
            <a:r>
              <a:rPr lang="en-GB" altLang="zh-CN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, J. Wang</a:t>
            </a:r>
            <a:r>
              <a:rPr lang="en-GB" altLang="zh-CN" baseline="30000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1</a:t>
            </a:r>
            <a:r>
              <a:rPr lang="en-GB" altLang="zh-CN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, T. Zhang</a:t>
            </a:r>
            <a:r>
              <a:rPr lang="en-GB" altLang="zh-CN" baseline="30000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1</a:t>
            </a:r>
            <a:r>
              <a:rPr lang="en-GB" altLang="zh-CN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, H.L. Wang</a:t>
            </a:r>
            <a:r>
              <a:rPr lang="en-GB" altLang="zh-CN" baseline="30000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1</a:t>
            </a:r>
            <a:r>
              <a:rPr lang="en-GB" altLang="zh-CN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, B.J. Ding</a:t>
            </a:r>
            <a:r>
              <a:rPr lang="en-GB" altLang="zh-CN" baseline="30000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1</a:t>
            </a:r>
            <a:r>
              <a:rPr lang="en-GB" altLang="zh-CN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, Q. Zang</a:t>
            </a:r>
            <a:r>
              <a:rPr lang="en-GB" altLang="zh-CN" baseline="30000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1</a:t>
            </a:r>
            <a:r>
              <a:rPr lang="en-GB" altLang="zh-CN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, H.L Z</a:t>
            </a:r>
            <a:r>
              <a:rPr lang="en-GB" altLang="zh-CN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hao</a:t>
            </a:r>
            <a:r>
              <a:rPr lang="en-GB" altLang="zh-CN" baseline="30000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1</a:t>
            </a:r>
            <a:r>
              <a:rPr lang="en-GB" altLang="zh-CN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, J.P. Qian</a:t>
            </a:r>
            <a:r>
              <a:rPr lang="en-GB" altLang="zh-CN" baseline="30000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1</a:t>
            </a:r>
            <a:r>
              <a:rPr lang="en-GB" altLang="zh-CN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, X.Z. Gong</a:t>
            </a:r>
            <a:r>
              <a:rPr lang="en-GB" altLang="zh-CN" baseline="30000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1</a:t>
            </a:r>
            <a:r>
              <a:rPr lang="en-GB" altLang="zh-CN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,</a:t>
            </a:r>
            <a:r>
              <a:rPr lang="en-GB" altLang="zh-CN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 F.K. Liu</a:t>
            </a:r>
            <a:r>
              <a:rPr lang="en-GB" altLang="zh-CN" baseline="30000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1</a:t>
            </a:r>
            <a:r>
              <a:rPr lang="en-GB" altLang="zh-CN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 and X.L. Zou</a:t>
            </a:r>
            <a:r>
              <a:rPr lang="en-GB" altLang="zh-CN" baseline="30000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2</a:t>
            </a:r>
          </a:p>
          <a:p>
            <a:pPr algn="ctr">
              <a:tabLst>
                <a:tab pos="457200" algn="l"/>
                <a:tab pos="-1710690" algn="l"/>
              </a:tabLst>
            </a:pPr>
            <a:endParaRPr lang="zh-CN" altLang="zh-CN" sz="1000" dirty="0">
              <a:effectLst/>
              <a:latin typeface="Arial" panose="020B0604020202020204" pitchFamily="34" charset="0"/>
              <a:ea typeface="MS Mincho;ＭＳ 明朝"/>
              <a:cs typeface="Arial" panose="020B0604020202020204" pitchFamily="34" charset="0"/>
            </a:endParaRPr>
          </a:p>
          <a:p>
            <a:pPr algn="ctr">
              <a:tabLst>
                <a:tab pos="457200" algn="l"/>
                <a:tab pos="-1710690" algn="l"/>
              </a:tabLst>
            </a:pPr>
            <a:r>
              <a:rPr lang="en-GB" altLang="zh-CN" i="1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1. Institute of Plasma Physics, Chinese Academy of Sciences, Hefei 230031, P. R. China</a:t>
            </a:r>
            <a:endParaRPr lang="zh-CN" altLang="zh-CN" dirty="0">
              <a:effectLst/>
              <a:latin typeface="Arial" panose="020B0604020202020204" pitchFamily="34" charset="0"/>
              <a:ea typeface="MS Mincho;ＭＳ 明朝"/>
              <a:cs typeface="Arial" panose="020B0604020202020204" pitchFamily="34" charset="0"/>
            </a:endParaRPr>
          </a:p>
          <a:p>
            <a:pPr algn="ctr">
              <a:tabLst>
                <a:tab pos="457200" algn="l"/>
                <a:tab pos="-1710690" algn="l"/>
              </a:tabLst>
            </a:pPr>
            <a:r>
              <a:rPr lang="en-GB" altLang="zh-CN" i="1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2. CEA, IRFM, Saint Paul-</a:t>
            </a:r>
            <a:r>
              <a:rPr lang="en-GB" altLang="zh-CN" i="1" dirty="0" err="1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lez</a:t>
            </a:r>
            <a:r>
              <a:rPr lang="en-GB" altLang="zh-CN" i="1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-Durance, France</a:t>
            </a:r>
          </a:p>
          <a:p>
            <a:pPr algn="ctr">
              <a:tabLst>
                <a:tab pos="457200" algn="l"/>
                <a:tab pos="-1710690" algn="l"/>
              </a:tabLst>
            </a:pPr>
            <a:endParaRPr lang="en-GB" altLang="zh-CN" sz="1000" i="1" dirty="0"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algn="ctr">
              <a:tabLst>
                <a:tab pos="457200" algn="l"/>
                <a:tab pos="-1710690" algn="l"/>
              </a:tabLst>
            </a:pPr>
            <a:r>
              <a:rPr lang="en-GB" altLang="zh-CN" i="1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21 June 2022</a:t>
            </a:r>
            <a:endParaRPr lang="zh-CN" altLang="zh-CN" dirty="0">
              <a:effectLst/>
              <a:latin typeface="Arial" panose="020B0604020202020204" pitchFamily="34" charset="0"/>
              <a:ea typeface="MS Mincho;ＭＳ 明朝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8869AC3-BD24-2B79-89CE-8B3F7C9718E8}"/>
              </a:ext>
            </a:extLst>
          </p:cNvPr>
          <p:cNvSpPr txBox="1"/>
          <p:nvPr/>
        </p:nvSpPr>
        <p:spPr>
          <a:xfrm>
            <a:off x="38061" y="116632"/>
            <a:ext cx="91059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i="0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21st joint workshop on electron cyclotron emission (ECE) and electron cyclotron resonance heating (ECRH)</a:t>
            </a:r>
          </a:p>
        </p:txBody>
      </p:sp>
    </p:spTree>
    <p:extLst>
      <p:ext uri="{BB962C8B-B14F-4D97-AF65-F5344CB8AC3E}">
        <p14:creationId xmlns:p14="http://schemas.microsoft.com/office/powerpoint/2010/main" val="2278938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761891-EFD2-4EA5-8BBC-D9E5F2DFE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9" cy="857232"/>
          </a:xfrm>
        </p:spPr>
        <p:txBody>
          <a:bodyPr/>
          <a:lstStyle/>
          <a:p>
            <a:r>
              <a:rPr lang="en-US" altLang="zh-CN" sz="2800" dirty="0"/>
              <a:t>Effects of EC power location on plasma heating</a:t>
            </a:r>
            <a:endParaRPr lang="zh-CN" altLang="en-US" sz="2800" dirty="0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1EC0B4DD-BF90-4CAA-92EC-F4F883592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6416" y="6525344"/>
            <a:ext cx="820655" cy="337295"/>
          </a:xfrm>
        </p:spPr>
        <p:txBody>
          <a:bodyPr/>
          <a:lstStyle/>
          <a:p>
            <a:pPr>
              <a:defRPr/>
            </a:pPr>
            <a:fld id="{C3C19B91-99C5-4F59-8181-74B17A708879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434CB7A-2AE3-BE26-43C6-BD635686E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72" y="990880"/>
            <a:ext cx="4977554" cy="3518034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7070A7A9-3661-65F8-4AB9-D7A3A03C9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94010" y="1340768"/>
            <a:ext cx="1762481" cy="178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BE197580-B81D-2F70-3FB0-4B0355ED25B2}"/>
              </a:ext>
            </a:extLst>
          </p:cNvPr>
          <p:cNvCxnSpPr>
            <a:cxnSpLocks/>
          </p:cNvCxnSpPr>
          <p:nvPr/>
        </p:nvCxnSpPr>
        <p:spPr>
          <a:xfrm flipV="1">
            <a:off x="7308304" y="2780928"/>
            <a:ext cx="648072" cy="5616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761015EE-F5EC-0941-7AFF-FF432B29697B}"/>
              </a:ext>
            </a:extLst>
          </p:cNvPr>
          <p:cNvCxnSpPr>
            <a:cxnSpLocks/>
          </p:cNvCxnSpPr>
          <p:nvPr/>
        </p:nvCxnSpPr>
        <p:spPr>
          <a:xfrm flipH="1" flipV="1">
            <a:off x="8244408" y="3068960"/>
            <a:ext cx="223158" cy="538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29">
            <a:extLst>
              <a:ext uri="{FF2B5EF4-FFF2-40B4-BE49-F238E27FC236}">
                <a16:creationId xmlns:a16="http://schemas.microsoft.com/office/drawing/2014/main" id="{7A4543F2-9B02-18C1-4696-C86F9828A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159" y="3277807"/>
            <a:ext cx="23762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Fixed focusing mirror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30">
            <a:extLst>
              <a:ext uri="{FF2B5EF4-FFF2-40B4-BE49-F238E27FC236}">
                <a16:creationId xmlns:a16="http://schemas.microsoft.com/office/drawing/2014/main" id="{8892A9D7-E4B0-55BD-5AED-64ED85AD8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247" y="3569597"/>
            <a:ext cx="23042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Movable plane mirror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29">
            <a:extLst>
              <a:ext uri="{FF2B5EF4-FFF2-40B4-BE49-F238E27FC236}">
                <a16:creationId xmlns:a16="http://schemas.microsoft.com/office/drawing/2014/main" id="{B2AFF709-564D-0D92-70BB-8C71D66B7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4867" y="957760"/>
            <a:ext cx="17620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EC antenna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DC21250-D839-C785-4C99-972C9BC62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3663" y="4548371"/>
            <a:ext cx="2908817" cy="2265005"/>
          </a:xfrm>
          <a:prstGeom prst="rect">
            <a:avLst/>
          </a:prstGeom>
        </p:spPr>
      </p:pic>
      <p:sp>
        <p:nvSpPr>
          <p:cNvPr id="17" name="Rectangle 12">
            <a:extLst>
              <a:ext uri="{FF2B5EF4-FFF2-40B4-BE49-F238E27FC236}">
                <a16:creationId xmlns:a16="http://schemas.microsoft.com/office/drawing/2014/main" id="{3B72B643-C162-0A0D-F17D-BA851BDFE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3426" y="3995577"/>
            <a:ext cx="36905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Steering range</a:t>
            </a:r>
          </a:p>
          <a:p>
            <a:pPr algn="ctr">
              <a:defRPr/>
            </a:pPr>
            <a:r>
              <a:rPr lang="en-US" altLang="zh-CN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poloidal</a:t>
            </a:r>
            <a:r>
              <a: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r>
              <a:rPr lang="en-US" altLang="zh-CN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 -  25</a:t>
            </a:r>
            <a:r>
              <a:rPr lang="en-US" altLang="zh-CN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; toroidal</a:t>
            </a:r>
            <a:r>
              <a: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±25</a:t>
            </a:r>
            <a:r>
              <a:rPr lang="en-US" altLang="zh-CN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fr-FR" altLang="zh-CN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内容占位符 2">
            <a:extLst>
              <a:ext uri="{FF2B5EF4-FFF2-40B4-BE49-F238E27FC236}">
                <a16:creationId xmlns:a16="http://schemas.microsoft.com/office/drawing/2014/main" id="{ABBDEE57-C3E3-C5F6-D444-941F78096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4725144"/>
            <a:ext cx="5273914" cy="1800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Steering range in poloidal direction: 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r>
              <a:rPr lang="en-US" altLang="zh-CN" sz="20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25</a:t>
            </a:r>
            <a:r>
              <a:rPr lang="en-US" altLang="zh-CN" sz="20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, corresponding to radial region 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 ~ 0 - 0.8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On – axis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power deposition is critical for 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effective heating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. </a:t>
            </a: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401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7B66BD5C-478E-BFBF-BA89-B7094C7B1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4264088"/>
            <a:ext cx="4223534" cy="2517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C08EED2-5871-7BED-D4E3-91C297E15D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3481" y="1068722"/>
            <a:ext cx="4201897" cy="320125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D761891-EFD2-4EA5-8BBC-D9E5F2DFE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9" cy="857232"/>
          </a:xfrm>
        </p:spPr>
        <p:txBody>
          <a:bodyPr/>
          <a:lstStyle/>
          <a:p>
            <a:r>
              <a:rPr lang="en-US" altLang="zh-CN" sz="2800" dirty="0"/>
              <a:t>Modification of current density profiles by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 adjusting the EC deposition</a:t>
            </a:r>
            <a:r>
              <a:rPr lang="en-US" altLang="zh-CN" sz="2800" dirty="0"/>
              <a:t> in LHCD sustained plasmas</a:t>
            </a:r>
            <a:endParaRPr lang="zh-CN" altLang="en-US" sz="2800" dirty="0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1EC0B4DD-BF90-4CAA-92EC-F4F883592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6416" y="6525344"/>
            <a:ext cx="820655" cy="337295"/>
          </a:xfrm>
        </p:spPr>
        <p:txBody>
          <a:bodyPr/>
          <a:lstStyle/>
          <a:p>
            <a:pPr>
              <a:defRPr/>
            </a:pPr>
            <a:fld id="{C3C19B91-99C5-4F59-8181-74B17A708879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6" name="内容占位符 2">
            <a:extLst>
              <a:ext uri="{FF2B5EF4-FFF2-40B4-BE49-F238E27FC236}">
                <a16:creationId xmlns:a16="http://schemas.microsoft.com/office/drawing/2014/main" id="{DD5A3698-2BBE-5213-BCCD-26EF55FC0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6" y="4361911"/>
            <a:ext cx="4529993" cy="2059723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Shaping of the current density profiles by adjusting the EC power deposition is demonstrated.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Off-axis</a:t>
            </a:r>
            <a:r>
              <a:rPr lang="zh-CN" alt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ECRH</a:t>
            </a:r>
            <a:r>
              <a:rPr lang="zh-CN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zh-CN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helpful</a:t>
            </a:r>
            <a:r>
              <a:rPr lang="zh-CN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broaden</a:t>
            </a:r>
            <a:r>
              <a:rPr lang="zh-CN" alt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current</a:t>
            </a:r>
            <a:r>
              <a:rPr lang="zh-CN" alt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indicated by the polarimeter /interferometer (POINT) measurement.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DEB0687-6FAD-1929-8070-DFE4DB0BA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857233"/>
            <a:ext cx="3780648" cy="340685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4BCD164-2B9D-B9F6-1670-594DC92AF4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048" y="2330314"/>
            <a:ext cx="1224136" cy="152346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A5AA7912-1BCF-EDD6-17C9-52B7F84A6D22}"/>
              </a:ext>
            </a:extLst>
          </p:cNvPr>
          <p:cNvSpPr txBox="1"/>
          <p:nvPr/>
        </p:nvSpPr>
        <p:spPr>
          <a:xfrm>
            <a:off x="6012160" y="5228450"/>
            <a:ext cx="2073966" cy="338554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TORAY simulations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2CCB835-E2CE-1E8F-703B-A39978CBFACC}"/>
              </a:ext>
            </a:extLst>
          </p:cNvPr>
          <p:cNvSpPr txBox="1"/>
          <p:nvPr/>
        </p:nvSpPr>
        <p:spPr>
          <a:xfrm>
            <a:off x="6476807" y="1943638"/>
            <a:ext cx="2316660" cy="338554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POINT measurements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6A9ADAC-0238-E9E9-8432-C845DC9886C3}"/>
              </a:ext>
            </a:extLst>
          </p:cNvPr>
          <p:cNvSpPr txBox="1"/>
          <p:nvPr/>
        </p:nvSpPr>
        <p:spPr>
          <a:xfrm>
            <a:off x="2629017" y="3068960"/>
            <a:ext cx="934871" cy="338554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altLang="zh-CN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 = 1.24</a:t>
            </a:r>
            <a:endParaRPr lang="zh-CN" altLang="en-US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1D4AD79-297A-4BFB-3938-752E658F27B0}"/>
              </a:ext>
            </a:extLst>
          </p:cNvPr>
          <p:cNvSpPr txBox="1"/>
          <p:nvPr/>
        </p:nvSpPr>
        <p:spPr>
          <a:xfrm>
            <a:off x="2612618" y="3644796"/>
            <a:ext cx="934871" cy="338554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 = 0.96</a:t>
            </a:r>
            <a:endParaRPr lang="zh-CN" alt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405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761891-EFD2-4EA5-8BBC-D9E5F2DFE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9" cy="857232"/>
          </a:xfrm>
        </p:spPr>
        <p:txBody>
          <a:bodyPr/>
          <a:lstStyle/>
          <a:p>
            <a:r>
              <a:rPr lang="en-US" altLang="zh-CN" sz="2800" dirty="0"/>
              <a:t>LHCD efficiency improved by ECRH (experimental results)</a:t>
            </a:r>
            <a:endParaRPr lang="zh-CN" altLang="en-US" sz="2800" dirty="0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1EC0B4DD-BF90-4CAA-92EC-F4F883592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6416" y="6525344"/>
            <a:ext cx="820655" cy="337295"/>
          </a:xfrm>
        </p:spPr>
        <p:txBody>
          <a:bodyPr/>
          <a:lstStyle/>
          <a:p>
            <a:pPr>
              <a:defRPr/>
            </a:pPr>
            <a:fld id="{C3C19B91-99C5-4F59-8181-74B17A708879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0170B7F-0360-E576-B9FB-56A7B5DA08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3463" y="1011834"/>
            <a:ext cx="3737092" cy="278485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344C292-7E32-7B1F-136F-F930EAD30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46" y="1011834"/>
            <a:ext cx="4506146" cy="328126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8DD0DBA-81F2-599C-E476-42B64FBB90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0073" y="3917127"/>
            <a:ext cx="3593075" cy="2764174"/>
          </a:xfrm>
          <a:prstGeom prst="rect">
            <a:avLst/>
          </a:prstGeom>
        </p:spPr>
      </p:pic>
      <p:sp>
        <p:nvSpPr>
          <p:cNvPr id="8" name="内容占位符 2">
            <a:extLst>
              <a:ext uri="{FF2B5EF4-FFF2-40B4-BE49-F238E27FC236}">
                <a16:creationId xmlns:a16="http://schemas.microsoft.com/office/drawing/2014/main" id="{64E285C6-7486-131D-2331-1AA0C66EC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41" y="4286566"/>
            <a:ext cx="4877022" cy="2221105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With ECRH in plasma core, the central electron temperature is increased significantly, leading to </a:t>
            </a:r>
            <a:r>
              <a:rPr lang="en-US" altLang="zh-CN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higher CD efficiency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 indicated by the lower </a:t>
            </a:r>
            <a:r>
              <a:rPr lang="en-US" altLang="zh-CN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Vloop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zh-CN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internal inductance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(li) indicates that the LH current shifts to the inner region.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848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761891-EFD2-4EA5-8BBC-D9E5F2DFE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9" cy="857232"/>
          </a:xfrm>
        </p:spPr>
        <p:txBody>
          <a:bodyPr/>
          <a:lstStyle/>
          <a:p>
            <a:r>
              <a:rPr lang="en-US" altLang="zh-CN" sz="2800" dirty="0"/>
              <a:t>LHCD efficiency improved by ECRH (modeling analysis by GENRAY code)</a:t>
            </a:r>
            <a:endParaRPr lang="zh-CN" altLang="en-US" sz="2800" dirty="0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1EC0B4DD-BF90-4CAA-92EC-F4F883592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6416" y="6525344"/>
            <a:ext cx="820655" cy="337295"/>
          </a:xfrm>
        </p:spPr>
        <p:txBody>
          <a:bodyPr/>
          <a:lstStyle/>
          <a:p>
            <a:pPr>
              <a:defRPr/>
            </a:pPr>
            <a:fld id="{C3C19B91-99C5-4F59-8181-74B17A708879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939368F-FE60-6148-2AD4-BE503D018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518" y="1182271"/>
            <a:ext cx="2191758" cy="288032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41BF905-E86C-CD2B-D48D-31C56D2E1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315" y="1147379"/>
            <a:ext cx="2305481" cy="292494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05731DD-EE39-2679-AE5E-5E4DDEFE8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6416" y="968119"/>
            <a:ext cx="4500000" cy="140873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5F66B84-594A-F6CE-D90B-3BF0C6FF72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2507" y="2360421"/>
            <a:ext cx="4438392" cy="172416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196BFD85-427D-9FC9-5277-C499752E8711}"/>
              </a:ext>
            </a:extLst>
          </p:cNvPr>
          <p:cNvSpPr txBox="1"/>
          <p:nvPr/>
        </p:nvSpPr>
        <p:spPr>
          <a:xfrm>
            <a:off x="415990" y="907399"/>
            <a:ext cx="1148071" cy="307777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Without EC</a:t>
            </a:r>
            <a:endParaRPr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68B8895-B20B-1BBC-38BD-31B5DCEDA684}"/>
              </a:ext>
            </a:extLst>
          </p:cNvPr>
          <p:cNvSpPr txBox="1"/>
          <p:nvPr/>
        </p:nvSpPr>
        <p:spPr>
          <a:xfrm>
            <a:off x="2819666" y="906190"/>
            <a:ext cx="870751" cy="307777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With EC</a:t>
            </a:r>
            <a:endParaRPr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F3C5784-7A10-857A-F65E-F20AA1941279}"/>
              </a:ext>
            </a:extLst>
          </p:cNvPr>
          <p:cNvSpPr txBox="1"/>
          <p:nvPr/>
        </p:nvSpPr>
        <p:spPr>
          <a:xfrm>
            <a:off x="5148064" y="3411942"/>
            <a:ext cx="1148071" cy="307777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Without EC</a:t>
            </a:r>
            <a:endParaRPr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0E683E2-949D-D37B-2087-B136DC08380E}"/>
              </a:ext>
            </a:extLst>
          </p:cNvPr>
          <p:cNvSpPr txBox="1"/>
          <p:nvPr/>
        </p:nvSpPr>
        <p:spPr>
          <a:xfrm>
            <a:off x="4795655" y="1852627"/>
            <a:ext cx="870751" cy="307777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With EC</a:t>
            </a:r>
            <a:endParaRPr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54E14CA-1AFA-94DD-7193-157BE689B283}"/>
              </a:ext>
            </a:extLst>
          </p:cNvPr>
          <p:cNvSpPr txBox="1"/>
          <p:nvPr/>
        </p:nvSpPr>
        <p:spPr>
          <a:xfrm>
            <a:off x="6039143" y="2179966"/>
            <a:ext cx="1614545" cy="307777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Landau damping</a:t>
            </a:r>
            <a:endParaRPr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2636757A-B87D-9C77-3CC8-42BCFE7FCF98}"/>
              </a:ext>
            </a:extLst>
          </p:cNvPr>
          <p:cNvCxnSpPr>
            <a:cxnSpLocks/>
          </p:cNvCxnSpPr>
          <p:nvPr/>
        </p:nvCxnSpPr>
        <p:spPr>
          <a:xfrm flipH="1" flipV="1">
            <a:off x="5865645" y="1836999"/>
            <a:ext cx="540000" cy="4320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754DC0F8-8EC3-A92B-A382-5F90EB20E9AC}"/>
              </a:ext>
            </a:extLst>
          </p:cNvPr>
          <p:cNvCxnSpPr>
            <a:cxnSpLocks/>
          </p:cNvCxnSpPr>
          <p:nvPr/>
        </p:nvCxnSpPr>
        <p:spPr>
          <a:xfrm flipV="1">
            <a:off x="7063042" y="1373522"/>
            <a:ext cx="1613414" cy="9000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E9930353-DF58-4C4E-1843-F0D342942D52}"/>
              </a:ext>
            </a:extLst>
          </p:cNvPr>
          <p:cNvCxnSpPr>
            <a:cxnSpLocks/>
          </p:cNvCxnSpPr>
          <p:nvPr/>
        </p:nvCxnSpPr>
        <p:spPr>
          <a:xfrm>
            <a:off x="6989903" y="2421748"/>
            <a:ext cx="1685053" cy="5049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00CCBFA2-A2F6-3B68-B36D-6E7B122A6D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53" y="4121280"/>
            <a:ext cx="4131415" cy="2607137"/>
          </a:xfrm>
          <a:prstGeom prst="rect">
            <a:avLst/>
          </a:prstGeom>
        </p:spPr>
      </p:pic>
      <p:sp>
        <p:nvSpPr>
          <p:cNvPr id="18" name="内容占位符 2">
            <a:extLst>
              <a:ext uri="{FF2B5EF4-FFF2-40B4-BE49-F238E27FC236}">
                <a16:creationId xmlns:a16="http://schemas.microsoft.com/office/drawing/2014/main" id="{45E26B86-EF7E-FCB7-A819-7E66FF2FC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517" y="4236028"/>
            <a:ext cx="4877022" cy="2457963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A ray-tracing modeling shows that the rays undergoes </a:t>
            </a: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longer propagation before fully absorbed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for that without ECRH.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With ECRH, due to </a:t>
            </a: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</a:t>
            </a:r>
            <a:r>
              <a:rPr lang="en-US" altLang="zh-CN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, most of the LH power is damped even during </a:t>
            </a: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pass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50%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LH power deposited in </a:t>
            </a: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 </a:t>
            </a: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0.3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for the case with ECRH, while it is only </a:t>
            </a: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 for that without ECRH.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72BA8C1-FB86-BF73-D19A-5715C40466AD}"/>
              </a:ext>
            </a:extLst>
          </p:cNvPr>
          <p:cNvSpPr/>
          <p:nvPr/>
        </p:nvSpPr>
        <p:spPr>
          <a:xfrm>
            <a:off x="673840" y="4195040"/>
            <a:ext cx="1008112" cy="2044800"/>
          </a:xfrm>
          <a:prstGeom prst="rect">
            <a:avLst/>
          </a:prstGeom>
          <a:solidFill>
            <a:srgbClr val="7F7F7F">
              <a:alpha val="47059"/>
            </a:srgbClr>
          </a:solidFill>
          <a:ln w="15875">
            <a:noFill/>
          </a:ln>
        </p:spPr>
        <p:txBody>
          <a:bodyPr wrap="square" rtlCol="0" anchor="ctr">
            <a:spAutoFit/>
          </a:bodyPr>
          <a:lstStyle/>
          <a:p>
            <a:pPr algn="ctr">
              <a:buNone/>
            </a:pPr>
            <a:endParaRPr lang="zh-CN" altLang="en-US" sz="1800" dirty="0">
              <a:latin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85D6CCE-06FE-F08C-749C-4EB12290B2AF}"/>
              </a:ext>
            </a:extLst>
          </p:cNvPr>
          <p:cNvSpPr txBox="1"/>
          <p:nvPr/>
        </p:nvSpPr>
        <p:spPr>
          <a:xfrm>
            <a:off x="742520" y="4725144"/>
            <a:ext cx="736099" cy="307777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 </a:t>
            </a:r>
            <a:r>
              <a:rPr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0.3</a:t>
            </a:r>
            <a:endParaRPr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533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761891-EFD2-4EA5-8BBC-D9E5F2DFE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37071" cy="857232"/>
          </a:xfrm>
        </p:spPr>
        <p:txBody>
          <a:bodyPr/>
          <a:lstStyle/>
          <a:p>
            <a:r>
              <a:rPr lang="en-US" altLang="zh-CN" sz="2800" dirty="0"/>
              <a:t>Comparison of LHCD efficiency with and without ECRH</a:t>
            </a:r>
            <a:endParaRPr lang="zh-CN" altLang="en-US" sz="2800" dirty="0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1EC0B4DD-BF90-4CAA-92EC-F4F883592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6416" y="6525344"/>
            <a:ext cx="820655" cy="337295"/>
          </a:xfrm>
        </p:spPr>
        <p:txBody>
          <a:bodyPr/>
          <a:lstStyle/>
          <a:p>
            <a:pPr>
              <a:defRPr/>
            </a:pPr>
            <a:fld id="{C3C19B91-99C5-4F59-8181-74B17A708879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961E593-40D0-EA7F-58C4-0BC49EAD2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72816"/>
            <a:ext cx="5068819" cy="3825890"/>
          </a:xfrm>
          <a:prstGeom prst="rect">
            <a:avLst/>
          </a:prstGeom>
        </p:spPr>
      </p:pic>
      <p:sp>
        <p:nvSpPr>
          <p:cNvPr id="8" name="内容占位符 2">
            <a:extLst>
              <a:ext uri="{FF2B5EF4-FFF2-40B4-BE49-F238E27FC236}">
                <a16:creationId xmlns:a16="http://schemas.microsoft.com/office/drawing/2014/main" id="{75B074AD-FDA2-7F58-EE67-BE7260D06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370" y="1158984"/>
            <a:ext cx="3744417" cy="5503908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Qusi</a:t>
            </a:r>
            <a:r>
              <a:rPr lang="en-US" altLang="zh-CN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-steady-state (</a:t>
            </a:r>
            <a:r>
              <a:rPr lang="en-US" altLang="zh-CN" sz="2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US" altLang="zh-CN" sz="2000" b="1" baseline="-25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loop</a:t>
            </a:r>
            <a:r>
              <a:rPr lang="en-US" altLang="zh-CN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&lt; 100 mV</a:t>
            </a:r>
            <a:r>
              <a:rPr lang="en-US" altLang="zh-CN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discharges are selected and the LH driven current is calculated by</a:t>
            </a:r>
            <a:r>
              <a:rPr lang="en-US" altLang="zh-CN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altLang="zh-CN" sz="2000" b="1" baseline="-25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LH</a:t>
            </a:r>
            <a:r>
              <a:rPr lang="en-US" altLang="zh-CN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I</a:t>
            </a:r>
            <a:r>
              <a:rPr lang="en-US" altLang="zh-CN" sz="2000" b="1" baseline="-25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altLang="zh-CN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I</a:t>
            </a:r>
            <a:r>
              <a:rPr lang="en-US" altLang="zh-CN" sz="2000" b="1" baseline="-25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</a:t>
            </a:r>
            <a:r>
              <a:rPr lang="en-US" altLang="zh-CN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I</a:t>
            </a:r>
            <a:r>
              <a:rPr lang="en-US" altLang="zh-CN" sz="2000" b="1" baseline="-25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OH</a:t>
            </a:r>
            <a:r>
              <a:rPr lang="en-US" altLang="zh-CN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I</a:t>
            </a:r>
            <a:r>
              <a:rPr lang="en-US" altLang="zh-CN" sz="2000" b="1" baseline="-25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BS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2000" b="1" baseline="-250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The LHCD efficiency in plasmas 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ECRH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by ~ 20%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than that without ECRH.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Good CD effect (</a:t>
            </a:r>
            <a:r>
              <a:rPr lang="en-US" altLang="zh-CN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en-US" altLang="zh-CN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~ 0.9 </a:t>
            </a:r>
            <a:r>
              <a:rPr lang="en-US" altLang="zh-CN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zh-CN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</a:t>
            </a:r>
            <a:r>
              <a:rPr lang="en-US" altLang="zh-CN" sz="2000" b="1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</a:t>
            </a:r>
            <a:r>
              <a:rPr lang="en-US" altLang="zh-CN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A/W/m</a:t>
            </a:r>
            <a:r>
              <a:rPr lang="en-US" altLang="zh-CN" sz="2000" b="1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zh-CN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is </a:t>
            </a:r>
            <a:r>
              <a:rPr lang="en-US" altLang="zh-CN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obtained with the combined LH and EC power injection </a:t>
            </a:r>
            <a:r>
              <a:rPr lang="en-US" altLang="zh-CN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even when density increased up to </a:t>
            </a:r>
            <a:r>
              <a:rPr lang="en-US" altLang="zh-CN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5.4 </a:t>
            </a:r>
            <a:r>
              <a:rPr lang="en-US" altLang="zh-CN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zh-CN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</a:t>
            </a:r>
            <a:r>
              <a:rPr lang="en-US" altLang="zh-CN" sz="2000" b="1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</a:t>
            </a:r>
            <a:r>
              <a:rPr lang="en-US" altLang="zh-CN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/m</a:t>
            </a:r>
            <a:r>
              <a:rPr lang="en-US" altLang="zh-CN" sz="2000" b="1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607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761891-EFD2-4EA5-8BBC-D9E5F2DFE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9" cy="857232"/>
          </a:xfrm>
        </p:spPr>
        <p:txBody>
          <a:bodyPr/>
          <a:lstStyle/>
          <a:p>
            <a:r>
              <a:rPr lang="en-US" altLang="zh-CN" sz="3200" dirty="0"/>
              <a:t>Synergy effect between LHCD and ECCD</a:t>
            </a:r>
            <a:endParaRPr lang="zh-CN" altLang="en-US" sz="3200" dirty="0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1EC0B4DD-BF90-4CAA-92EC-F4F883592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6416" y="6525344"/>
            <a:ext cx="820655" cy="337295"/>
          </a:xfrm>
        </p:spPr>
        <p:txBody>
          <a:bodyPr/>
          <a:lstStyle/>
          <a:p>
            <a:pPr>
              <a:defRPr/>
            </a:pPr>
            <a:fld id="{C3C19B91-99C5-4F59-8181-74B17A708879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DF75EA5-7674-F426-F11E-2653B08E7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8" y="1197068"/>
            <a:ext cx="4752445" cy="507992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B540759-A776-90FC-AB02-036DE62DC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213" y="1203988"/>
            <a:ext cx="3690530" cy="2141564"/>
          </a:xfrm>
          <a:prstGeom prst="rect">
            <a:avLst/>
          </a:prstGeom>
        </p:spPr>
      </p:pic>
      <p:sp>
        <p:nvSpPr>
          <p:cNvPr id="7" name="内容占位符 2">
            <a:extLst>
              <a:ext uri="{FF2B5EF4-FFF2-40B4-BE49-F238E27FC236}">
                <a16:creationId xmlns:a16="http://schemas.microsoft.com/office/drawing/2014/main" id="{3EE13C46-D477-4252-2FB9-EB4EE3B95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023" y="3344789"/>
            <a:ext cx="4335672" cy="34678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altLang="zh-CN" sz="1800" b="1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LH power was </a:t>
            </a:r>
            <a:r>
              <a:rPr lang="de-DE" altLang="zh-CN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feedback controlled </a:t>
            </a:r>
            <a:r>
              <a:rPr lang="de-DE" altLang="zh-CN" sz="1800" b="1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by the magnetic flux consumption.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altLang="zh-CN" sz="1800" b="1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During the application of </a:t>
            </a:r>
            <a:r>
              <a:rPr lang="de-DE" altLang="zh-CN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0.55 MW ECCD</a:t>
            </a:r>
            <a:r>
              <a:rPr lang="de-DE" altLang="zh-CN" sz="1800" b="1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, the </a:t>
            </a:r>
            <a:r>
              <a:rPr lang="de-DE" altLang="zh-CN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LH</a:t>
            </a:r>
            <a:r>
              <a:rPr lang="de-DE" altLang="zh-CN" sz="1800" b="1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 power</a:t>
            </a:r>
            <a:r>
              <a:rPr lang="de-DE" altLang="zh-CN" sz="1800" b="1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lang="de-DE" altLang="zh-CN" sz="1800" b="1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drops by~ </a:t>
            </a:r>
            <a:r>
              <a:rPr lang="de-DE" altLang="zh-CN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0.3 MW.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altLang="zh-CN" sz="1800" b="1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The </a:t>
            </a:r>
            <a:r>
              <a:rPr lang="de-DE" altLang="zh-CN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synergy factor </a:t>
            </a:r>
            <a:r>
              <a:rPr lang="de-DE" altLang="zh-CN" sz="1800" b="1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defined as </a:t>
            </a:r>
            <a:r>
              <a:rPr lang="de-DE" altLang="zh-CN" sz="1800" b="1" i="1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F</a:t>
            </a:r>
            <a:r>
              <a:rPr lang="de-DE" altLang="zh-CN" sz="1800" b="1" baseline="-25000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syn</a:t>
            </a:r>
            <a:r>
              <a:rPr lang="de-DE" altLang="zh-CN" sz="1800" b="1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 = </a:t>
            </a:r>
            <a:r>
              <a:rPr lang="de-DE" altLang="zh-CN" sz="1800" b="1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de-DE" altLang="zh-CN" sz="1800" b="1" i="1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I</a:t>
            </a:r>
            <a:r>
              <a:rPr lang="de-DE" altLang="zh-CN" sz="1800" b="1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 / </a:t>
            </a:r>
            <a:r>
              <a:rPr lang="de-DE" altLang="zh-CN" sz="1800" b="1" i="1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I</a:t>
            </a:r>
            <a:r>
              <a:rPr lang="de-DE" altLang="zh-CN" sz="1800" b="1" baseline="-25000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EC </a:t>
            </a:r>
            <a:r>
              <a:rPr lang="de-DE" altLang="zh-CN" sz="1800" b="1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with </a:t>
            </a:r>
            <a:r>
              <a:rPr lang="de-DE" altLang="zh-CN" sz="1800" b="1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de-DE" altLang="zh-CN" sz="1800" b="1" i="1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I</a:t>
            </a:r>
            <a:r>
              <a:rPr lang="de-DE" altLang="zh-CN" sz="1800" b="1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 = </a:t>
            </a:r>
            <a:r>
              <a:rPr lang="de-DE" altLang="zh-CN" sz="1800" b="1" i="1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I</a:t>
            </a:r>
            <a:r>
              <a:rPr lang="de-DE" altLang="zh-CN" sz="1800" b="1" baseline="-25000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LH+EC</a:t>
            </a:r>
            <a:r>
              <a:rPr lang="de-DE" altLang="zh-CN" sz="1800" b="1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 – </a:t>
            </a:r>
            <a:r>
              <a:rPr lang="de-DE" altLang="zh-CN" sz="1800" b="1" i="1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I</a:t>
            </a:r>
            <a:r>
              <a:rPr lang="de-DE" altLang="zh-CN" sz="1800" b="1" baseline="-25000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LH</a:t>
            </a:r>
            <a:r>
              <a:rPr lang="de-DE" altLang="zh-CN" sz="1800" b="1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, is estimated to be ~ </a:t>
            </a:r>
            <a:r>
              <a:rPr lang="de-DE" altLang="zh-CN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2.1 </a:t>
            </a:r>
            <a:r>
              <a:rPr lang="de-DE" altLang="zh-CN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  <a:sym typeface="Symbol" panose="05050102010706020507" pitchFamily="18" charset="2"/>
              </a:rPr>
              <a:t></a:t>
            </a:r>
            <a:r>
              <a:rPr lang="de-DE" altLang="zh-CN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 0.1</a:t>
            </a:r>
            <a:r>
              <a:rPr lang="de-DE" altLang="zh-CN" sz="1800" b="1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.</a:t>
            </a:r>
            <a:endParaRPr lang="de-DE" altLang="zh-CN" sz="1800" b="1" dirty="0">
              <a:latin typeface="Arial" panose="020B0604020202020204" pitchFamily="34" charset="0"/>
              <a:ea typeface="MS Mincho;ＭＳ 明朝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ECE electron temperature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is in the </a:t>
            </a:r>
            <a:r>
              <a:rPr lang="en-US" altLang="zh-CN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level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during ECCD and </a:t>
            </a:r>
            <a:r>
              <a:rPr lang="en-US" altLang="zh-CN" sz="1800" b="1">
                <a:latin typeface="Arial" panose="020B0604020202020204" pitchFamily="34" charset="0"/>
                <a:cs typeface="Arial" panose="020B0604020202020204" pitchFamily="34" charset="0"/>
              </a:rPr>
              <a:t>before ECCD.</a:t>
            </a:r>
            <a:b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zh-CN" sz="1800" b="1" dirty="0">
              <a:effectLst/>
              <a:latin typeface="Arial" panose="020B0604020202020204" pitchFamily="34" charset="0"/>
              <a:ea typeface="MS Mincho;ＭＳ 明朝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369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761891-EFD2-4EA5-8BBC-D9E5F2DFE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9" cy="857232"/>
          </a:xfrm>
        </p:spPr>
        <p:txBody>
          <a:bodyPr/>
          <a:lstStyle/>
          <a:p>
            <a:r>
              <a:rPr lang="en-US" altLang="zh-CN" sz="3200" dirty="0"/>
              <a:t>Summary and next work</a:t>
            </a:r>
            <a:endParaRPr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DF8F41-0106-4956-A5CF-1E68CDCB3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2592288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altLang="zh-CN" sz="2000" b="1" dirty="0">
                <a:effectLst/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Significant progress in long-pulse operation has been achieved with EC system, including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pulse duration extended to </a:t>
            </a:r>
            <a:r>
              <a:rPr lang="en-US" altLang="zh-CN" sz="2000" b="1"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1056 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with P</a:t>
            </a:r>
            <a:r>
              <a:rPr lang="en-US" altLang="zh-CN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~ 0.55 MW. And pulse duration ~ 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310 s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with P</a:t>
            </a:r>
            <a:r>
              <a:rPr lang="en-US" altLang="zh-CN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up to 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 MW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Te0 ~ 12 keV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plasmas was maintained for 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s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by the combination of </a:t>
            </a:r>
            <a:r>
              <a:rPr lang="en-US" altLang="zh-CN" sz="2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 MW EC </a:t>
            </a:r>
            <a:r>
              <a:rPr lang="en-US" altLang="zh-CN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zh-CN" sz="2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 MW LH </a:t>
            </a:r>
            <a:r>
              <a:rPr lang="en-US" altLang="zh-CN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power.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Thanks to a </a:t>
            </a:r>
            <a:r>
              <a:rPr lang="en-US" altLang="zh-CN" sz="2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electron temperature </a:t>
            </a:r>
            <a:r>
              <a:rPr lang="en-US" altLang="zh-CN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in the plasma core with ECRH, the </a:t>
            </a:r>
            <a:r>
              <a:rPr lang="en-US" altLang="zh-CN" sz="2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 power deposition shifts to the inner region</a:t>
            </a:r>
            <a:r>
              <a:rPr lang="en-US" altLang="zh-CN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, thus giving </a:t>
            </a:r>
            <a:r>
              <a:rPr lang="en-US" altLang="zh-CN" sz="2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higher LHCD efficiency</a:t>
            </a:r>
            <a:r>
              <a:rPr lang="en-US" altLang="zh-CN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1EC0B4DD-BF90-4CAA-92EC-F4F883592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6416" y="6525344"/>
            <a:ext cx="820655" cy="337295"/>
          </a:xfrm>
        </p:spPr>
        <p:txBody>
          <a:bodyPr/>
          <a:lstStyle/>
          <a:p>
            <a:pPr>
              <a:defRPr/>
            </a:pPr>
            <a:fld id="{C3C19B91-99C5-4F59-8181-74B17A708879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9C9D98B-442C-0B78-746F-66684A0EF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3455331"/>
            <a:ext cx="3744416" cy="3132631"/>
          </a:xfrm>
          <a:prstGeom prst="rect">
            <a:avLst/>
          </a:prstGeom>
        </p:spPr>
      </p:pic>
      <p:sp>
        <p:nvSpPr>
          <p:cNvPr id="7" name="内容占位符 2">
            <a:extLst>
              <a:ext uri="{FF2B5EF4-FFF2-40B4-BE49-F238E27FC236}">
                <a16:creationId xmlns:a16="http://schemas.microsoft.com/office/drawing/2014/main" id="{4A36C5C1-6F41-EA8C-5DDF-48D1B73618A5}"/>
              </a:ext>
            </a:extLst>
          </p:cNvPr>
          <p:cNvSpPr txBox="1">
            <a:spLocks/>
          </p:cNvSpPr>
          <p:nvPr/>
        </p:nvSpPr>
        <p:spPr bwMode="auto">
          <a:xfrm>
            <a:off x="248922" y="3803213"/>
            <a:ext cx="5040560" cy="302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597025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285" indent="-22857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426" indent="-22857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569" indent="-22857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5712" indent="-22857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000" b="1" kern="0" dirty="0"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A </a:t>
            </a:r>
            <a:r>
              <a:rPr lang="en-US" altLang="zh-CN" sz="2000" b="1" kern="0" dirty="0">
                <a:solidFill>
                  <a:srgbClr val="FF0000"/>
                </a:solidFill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synergy effect </a:t>
            </a:r>
            <a:r>
              <a:rPr lang="en-US" altLang="zh-CN" sz="2000" b="1" kern="0" dirty="0">
                <a:latin typeface="Arial" panose="020B0604020202020204" pitchFamily="34" charset="0"/>
                <a:ea typeface="MS Mincho;ＭＳ 明朝"/>
                <a:cs typeface="Arial" panose="020B0604020202020204" pitchFamily="34" charset="0"/>
              </a:rPr>
              <a:t>between ECCD and LHCD was observed in steady-state plasmas.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TORAY modeling predicts that the ECCD current can be &gt; 80 kA at low density. </a:t>
            </a:r>
            <a:r>
              <a:rPr lang="en-US" altLang="zh-CN" sz="2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work </a:t>
            </a:r>
            <a:r>
              <a:rPr lang="en-US" altLang="zh-CN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will investigate the </a:t>
            </a:r>
            <a:r>
              <a:rPr lang="en-US" altLang="zh-CN" sz="2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ECCD efficiency </a:t>
            </a:r>
            <a:r>
              <a:rPr lang="en-US" altLang="zh-CN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US" altLang="zh-CN" sz="2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synergy effects </a:t>
            </a:r>
            <a:r>
              <a:rPr lang="en-US" altLang="zh-CN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with different N|| of LH waves. </a:t>
            </a:r>
            <a:endParaRPr lang="en-US" altLang="zh-CN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83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61925" y="1793349"/>
            <a:ext cx="8820150" cy="1323439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隶书" pitchFamily="49" charset="-122"/>
                <a:cs typeface="Arial" panose="020B0604020202020204" pitchFamily="34" charset="0"/>
              </a:rPr>
              <a:t>Thanks!</a:t>
            </a:r>
          </a:p>
        </p:txBody>
      </p:sp>
      <p:pic>
        <p:nvPicPr>
          <p:cNvPr id="10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92600"/>
            <a:ext cx="91440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5809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761891-EFD2-4EA5-8BBC-D9E5F2DFE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9" cy="857232"/>
          </a:xfrm>
        </p:spPr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DF8F41-0106-4956-A5CF-1E68CDCB3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28307"/>
            <a:ext cx="8467345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EAST Tokamak overview and features</a:t>
            </a:r>
          </a:p>
          <a:p>
            <a:pPr marL="741363" marR="0" lvl="1" indent="-2841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华文中宋"/>
                <a:cs typeface="Arial" panose="020B0604020202020204" pitchFamily="34" charset="0"/>
              </a:rPr>
              <a:t>ECRH/ECCD system</a:t>
            </a:r>
          </a:p>
          <a:p>
            <a:pPr marL="741363" marR="0" lvl="1" indent="-2841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华文中宋"/>
                <a:cs typeface="Arial" panose="020B0604020202020204" pitchFamily="34" charset="0"/>
              </a:rPr>
              <a:t>LHCD systems</a:t>
            </a:r>
          </a:p>
          <a:p>
            <a:pPr marL="741363" marR="0" lvl="1" indent="-2841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zh-CN" altLang="en-US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华文中宋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Experimental results and analysis</a:t>
            </a:r>
          </a:p>
          <a:p>
            <a:pPr lvl="1"/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in long-pulse operation with high </a:t>
            </a:r>
            <a:r>
              <a:rPr lang="en-US" altLang="zh-CN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endParaRPr lang="en-US" altLang="zh-CN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 of EC location on plasma heating and current density profile</a:t>
            </a:r>
          </a:p>
          <a:p>
            <a:pPr lvl="1"/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LHCD efficiency improved by ECRH</a:t>
            </a:r>
          </a:p>
          <a:p>
            <a:pPr lvl="1"/>
            <a:endParaRPr lang="en-US" altLang="zh-CN" sz="1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华文中宋"/>
                <a:cs typeface="Arial" panose="020B0604020202020204" pitchFamily="34" charset="0"/>
              </a:rPr>
              <a:t>Summary and next work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华文中宋"/>
              <a:cs typeface="Arial" panose="020B0604020202020204" pitchFamily="34" charset="0"/>
            </a:endParaRPr>
          </a:p>
          <a:p>
            <a:pPr lvl="1"/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1EC0B4DD-BF90-4CAA-92EC-F4F883592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6416" y="6525344"/>
            <a:ext cx="820655" cy="337295"/>
          </a:xfrm>
        </p:spPr>
        <p:txBody>
          <a:bodyPr/>
          <a:lstStyle/>
          <a:p>
            <a:pPr>
              <a:defRPr/>
            </a:pPr>
            <a:fld id="{C3C19B91-99C5-4F59-8181-74B17A708879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587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761891-EFD2-4EA5-8BBC-D9E5F2DFE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9" cy="857232"/>
          </a:xfrm>
        </p:spPr>
        <p:txBody>
          <a:bodyPr/>
          <a:lstStyle/>
          <a:p>
            <a:r>
              <a:rPr lang="en-US" altLang="zh-CN" sz="3200" dirty="0"/>
              <a:t>EAST overview</a:t>
            </a:r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1EC0B4DD-BF90-4CAA-92EC-F4F883592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6416" y="6525344"/>
            <a:ext cx="820655" cy="337295"/>
          </a:xfrm>
        </p:spPr>
        <p:txBody>
          <a:bodyPr/>
          <a:lstStyle/>
          <a:p>
            <a:pPr>
              <a:defRPr/>
            </a:pPr>
            <a:fld id="{C3C19B91-99C5-4F59-8181-74B17A708879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15" name="图片 3">
            <a:extLst>
              <a:ext uri="{FF2B5EF4-FFF2-40B4-BE49-F238E27FC236}">
                <a16:creationId xmlns:a16="http://schemas.microsoft.com/office/drawing/2014/main" id="{9EBF1913-DCCB-146E-1952-F955057D15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2639" y="1030690"/>
            <a:ext cx="5220072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FBBB4926-2F03-EBDA-7A48-3E2772C9EA17}"/>
              </a:ext>
            </a:extLst>
          </p:cNvPr>
          <p:cNvSpPr/>
          <p:nvPr/>
        </p:nvSpPr>
        <p:spPr>
          <a:xfrm>
            <a:off x="38141" y="4149081"/>
            <a:ext cx="3851920" cy="2616101"/>
          </a:xfrm>
          <a:prstGeom prst="rect">
            <a:avLst/>
          </a:prstGeom>
          <a:ln w="28575">
            <a:solidFill>
              <a:srgbClr val="8299D4"/>
            </a:solidFill>
            <a:prstDash val="solid"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Parameters: </a:t>
            </a:r>
          </a:p>
          <a:p>
            <a:pPr algn="l"/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zh-CN" sz="1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3.5 T </a:t>
            </a:r>
          </a:p>
          <a:p>
            <a:pPr algn="l"/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zh-CN" sz="1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1.89 m </a:t>
            </a:r>
          </a:p>
          <a:p>
            <a:pPr algn="l"/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a                0.45 m </a:t>
            </a:r>
          </a:p>
          <a:p>
            <a:pPr algn="l"/>
            <a:r>
              <a:rPr lang="en-US" altLang="zh-CN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zh-CN" sz="18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            ~ 1.8 </a:t>
            </a:r>
          </a:p>
          <a:p>
            <a:pPr algn="l"/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1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1.0 MA </a:t>
            </a:r>
          </a:p>
          <a:p>
            <a:pPr algn="l"/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H&amp;CD     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NBI 8 MW, ICRF 12 MW,            </a:t>
            </a:r>
          </a:p>
          <a:p>
            <a:pPr algn="l"/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LHCD 10 MW, ECRH 4 MW</a:t>
            </a:r>
            <a:endParaRPr lang="en-US" altLang="zh-CN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            Divertor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configurations</a:t>
            </a:r>
            <a:endParaRPr lang="en-US" altLang="zh-CN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56216B6-2668-C5ED-4494-CC9CBB53BB8A}"/>
              </a:ext>
            </a:extLst>
          </p:cNvPr>
          <p:cNvSpPr/>
          <p:nvPr/>
        </p:nvSpPr>
        <p:spPr>
          <a:xfrm>
            <a:off x="3962069" y="4796907"/>
            <a:ext cx="5143790" cy="1938992"/>
          </a:xfrm>
          <a:prstGeom prst="rect">
            <a:avLst/>
          </a:prstGeom>
          <a:ln w="28575">
            <a:solidFill>
              <a:srgbClr val="8299D4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Feature: </a:t>
            </a:r>
          </a:p>
          <a:p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Steady-state long-pulse operation</a:t>
            </a:r>
          </a:p>
          <a:p>
            <a:r>
              <a:rPr lang="en-US" altLang="zh-CN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Mission:</a:t>
            </a:r>
          </a:p>
          <a:p>
            <a:pPr algn="l"/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conducting ITER-like steady-state advanced plasma science and technology research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382D0550-7E56-A35D-E71D-4670ED824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52" y="1050562"/>
            <a:ext cx="3851920" cy="302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9">
            <a:extLst>
              <a:ext uri="{FF2B5EF4-FFF2-40B4-BE49-F238E27FC236}">
                <a16:creationId xmlns:a16="http://schemas.microsoft.com/office/drawing/2014/main" id="{D59B2FE8-8865-77E9-EC35-619DE63AFA21}"/>
              </a:ext>
            </a:extLst>
          </p:cNvPr>
          <p:cNvSpPr txBox="1"/>
          <p:nvPr/>
        </p:nvSpPr>
        <p:spPr>
          <a:xfrm>
            <a:off x="179512" y="1043444"/>
            <a:ext cx="3275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view</a:t>
            </a:r>
            <a:endParaRPr lang="zh-CN" alt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EF935BCA-15F7-0226-4871-DE6E7F00D005}"/>
              </a:ext>
            </a:extLst>
          </p:cNvPr>
          <p:cNvSpPr txBox="1"/>
          <p:nvPr/>
        </p:nvSpPr>
        <p:spPr>
          <a:xfrm>
            <a:off x="5436096" y="1340768"/>
            <a:ext cx="18722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In-vessel view</a:t>
            </a:r>
            <a:br>
              <a:rPr lang="en-US" altLang="zh-CN" b="1" dirty="0">
                <a:solidFill>
                  <a:srgbClr val="FFFF00"/>
                </a:solidFill>
                <a:latin typeface="+mn-lt"/>
                <a:ea typeface="+mn-ea"/>
              </a:rPr>
            </a:br>
            <a:endParaRPr lang="zh-CN" altLang="en-US" b="1" dirty="0">
              <a:solidFill>
                <a:srgbClr val="FFFF00"/>
              </a:solidFill>
              <a:latin typeface="+mn-lt"/>
              <a:ea typeface="+mn-ea"/>
            </a:endParaRPr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B4430B51-32FF-76DF-46A5-31CACB45F622}"/>
              </a:ext>
            </a:extLst>
          </p:cNvPr>
          <p:cNvSpPr txBox="1"/>
          <p:nvPr/>
        </p:nvSpPr>
        <p:spPr>
          <a:xfrm>
            <a:off x="4932040" y="4077072"/>
            <a:ext cx="32758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ITER-like W/Cu </a:t>
            </a:r>
            <a:r>
              <a:rPr lang="en-US" altLang="zh-CN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divertor</a:t>
            </a:r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altLang="zh-CN" b="1" dirty="0">
                <a:solidFill>
                  <a:srgbClr val="FFFF00"/>
                </a:solidFill>
                <a:latin typeface="+mn-lt"/>
                <a:ea typeface="+mn-ea"/>
              </a:rPr>
            </a:br>
            <a:endParaRPr lang="zh-CN" altLang="en-US" b="1" dirty="0">
              <a:solidFill>
                <a:srgbClr val="FFFF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15801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761891-EFD2-4EA5-8BBC-D9E5F2DFE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9" cy="857232"/>
          </a:xfrm>
        </p:spPr>
        <p:txBody>
          <a:bodyPr/>
          <a:lstStyle/>
          <a:p>
            <a:r>
              <a:rPr lang="en-US" altLang="zh-CN" sz="3200" dirty="0"/>
              <a:t>ECRH/ECCD system</a:t>
            </a:r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1EC0B4DD-BF90-4CAA-92EC-F4F883592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6416" y="6525344"/>
            <a:ext cx="820655" cy="337295"/>
          </a:xfrm>
        </p:spPr>
        <p:txBody>
          <a:bodyPr/>
          <a:lstStyle/>
          <a:p>
            <a:pPr>
              <a:defRPr/>
            </a:pPr>
            <a:fld id="{C3C19B91-99C5-4F59-8181-74B17A708879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064E400-77E2-3945-E961-498646B8F1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4087" y="992572"/>
            <a:ext cx="3884301" cy="2903767"/>
          </a:xfrm>
          <a:prstGeom prst="rect">
            <a:avLst/>
          </a:prstGeom>
        </p:spPr>
      </p:pic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E2AEBAE3-4C06-4B83-05A1-C65DE2CCB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97" y="1334358"/>
            <a:ext cx="4781084" cy="4956755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Four</a:t>
            </a:r>
            <a:r>
              <a:rPr lang="en-US" altLang="zh-CN" sz="2000" b="1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140 GHz </a:t>
            </a:r>
            <a:r>
              <a:rPr lang="en-US" altLang="zh-CN" sz="2000" b="1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(2X mode) gyrotrons, 4 MW power installed.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Long-pulse operation (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100 – 1000 s</a:t>
            </a:r>
            <a:r>
              <a:rPr lang="en-US" altLang="zh-CN" sz="2000" b="1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) with actively water cooled launchers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No. 1: undergoing repair (air leakage issue).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No. 4 from GYCOM: 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dual frequency gyrotron (</a:t>
            </a:r>
            <a:r>
              <a:rPr lang="da-DK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0.6 MW/105 GHz and 1.0 MW/140 GHz)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a-DK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Additional two </a:t>
            </a:r>
            <a:r>
              <a:rPr lang="en-US" altLang="zh-CN" sz="2000" b="1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gyrotrons systems under development 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" descr="DSC_5966">
            <a:extLst>
              <a:ext uri="{FF2B5EF4-FFF2-40B4-BE49-F238E27FC236}">
                <a16:creationId xmlns:a16="http://schemas.microsoft.com/office/drawing/2014/main" id="{6A38CB14-0C85-7DC8-F68F-793833BED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6237" y="4139691"/>
            <a:ext cx="184146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">
            <a:extLst>
              <a:ext uri="{FF2B5EF4-FFF2-40B4-BE49-F238E27FC236}">
                <a16:creationId xmlns:a16="http://schemas.microsoft.com/office/drawing/2014/main" id="{325A25B7-B7A6-5A8E-FD7A-DFF7296F0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4087" y="4139691"/>
            <a:ext cx="169821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0C516D8-B312-1E89-FF9B-10F075FDFD76}"/>
              </a:ext>
            </a:extLst>
          </p:cNvPr>
          <p:cNvSpPr txBox="1"/>
          <p:nvPr/>
        </p:nvSpPr>
        <p:spPr>
          <a:xfrm>
            <a:off x="5174087" y="3484306"/>
            <a:ext cx="3872291" cy="40011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of ECRH system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435AA0D-8CDC-8B55-20A3-E973E58D5AA0}"/>
              </a:ext>
            </a:extLst>
          </p:cNvPr>
          <p:cNvSpPr txBox="1"/>
          <p:nvPr/>
        </p:nvSpPr>
        <p:spPr>
          <a:xfrm>
            <a:off x="5162674" y="6391973"/>
            <a:ext cx="1767100" cy="369332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CPI Gyrotron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7092886-D86D-C8AF-5C90-CA1363116F9E}"/>
              </a:ext>
            </a:extLst>
          </p:cNvPr>
          <p:cNvSpPr txBox="1"/>
          <p:nvPr/>
        </p:nvSpPr>
        <p:spPr>
          <a:xfrm>
            <a:off x="6991928" y="6391973"/>
            <a:ext cx="2111685" cy="369332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GYCOM Gyrotron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8784E96-B84E-4BA1-F460-96EA501F0667}"/>
              </a:ext>
            </a:extLst>
          </p:cNvPr>
          <p:cNvSpPr txBox="1"/>
          <p:nvPr/>
        </p:nvSpPr>
        <p:spPr>
          <a:xfrm>
            <a:off x="1085829" y="5991864"/>
            <a:ext cx="3474797" cy="584775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>
              <a:buNone/>
            </a:pPr>
            <a:r>
              <a:rPr lang="fr-FR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Fusion Eng. Des.164 (2021) 112222</a:t>
            </a:r>
            <a:endParaRPr lang="fr-FR" altLang="zh-CN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None/>
            </a:pPr>
            <a:r>
              <a:rPr lang="fr-FR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Fusion Eng. Des. </a:t>
            </a:r>
            <a:r>
              <a:rPr lang="fr-FR" altLang="zh-CN" sz="16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96-97 (2015) 181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868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79512" y="1892684"/>
            <a:ext cx="2535636" cy="120032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20 klystrons </a:t>
            </a:r>
          </a:p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Long-pulse (&gt;1000s)</a:t>
            </a:r>
          </a:p>
          <a:p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 launcher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 from 2021</a:t>
            </a:r>
          </a:p>
        </p:txBody>
      </p:sp>
      <p:sp>
        <p:nvSpPr>
          <p:cNvPr id="12" name="矩形 11"/>
          <p:cNvSpPr/>
          <p:nvPr/>
        </p:nvSpPr>
        <p:spPr>
          <a:xfrm>
            <a:off x="4663364" y="1094890"/>
            <a:ext cx="17219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kern="0" dirty="0">
                <a:solidFill>
                  <a:srgbClr val="FF0000"/>
                </a:solidFill>
                <a:latin typeface="Arial" panose="020B0604020202020204" pitchFamily="34" charset="0"/>
                <a:ea typeface="华文行楷" pitchFamily="2" charset="-122"/>
                <a:cs typeface="Arial" panose="020B0604020202020204" pitchFamily="34" charset="0"/>
              </a:rPr>
              <a:t>LH2:</a:t>
            </a:r>
          </a:p>
          <a:p>
            <a:r>
              <a:rPr lang="en-US" altLang="zh-CN" sz="2000" b="1" kern="0" dirty="0">
                <a:solidFill>
                  <a:srgbClr val="FF0000"/>
                </a:solidFill>
                <a:latin typeface="Arial" panose="020B0604020202020204" pitchFamily="34" charset="0"/>
                <a:ea typeface="华文行楷" pitchFamily="2" charset="-122"/>
                <a:cs typeface="Arial" panose="020B0604020202020204" pitchFamily="34" charset="0"/>
              </a:rPr>
              <a:t>6MW/4.6GHz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92047" y="1120505"/>
            <a:ext cx="18646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kern="0" dirty="0">
                <a:solidFill>
                  <a:srgbClr val="FF0000"/>
                </a:solidFill>
                <a:latin typeface="Arial" panose="020B0604020202020204" pitchFamily="34" charset="0"/>
                <a:ea typeface="华文行楷" pitchFamily="2" charset="-122"/>
                <a:cs typeface="Arial" panose="020B0604020202020204" pitchFamily="34" charset="0"/>
              </a:rPr>
              <a:t>LH1:</a:t>
            </a:r>
          </a:p>
          <a:p>
            <a:r>
              <a:rPr lang="en-US" altLang="zh-CN" sz="2000" b="1" kern="0" dirty="0">
                <a:solidFill>
                  <a:srgbClr val="FF0000"/>
                </a:solidFill>
                <a:latin typeface="Arial" panose="020B0604020202020204" pitchFamily="34" charset="0"/>
                <a:ea typeface="华文行楷" pitchFamily="2" charset="-122"/>
                <a:cs typeface="Arial" panose="020B0604020202020204" pitchFamily="34" charset="0"/>
              </a:rPr>
              <a:t>4MW/2.45GHz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663364" y="1916539"/>
            <a:ext cx="2448272" cy="120032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24 klystrons</a:t>
            </a:r>
          </a:p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Long-pulse (&gt;1000s)</a:t>
            </a:r>
          </a:p>
          <a:p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 launcher</a:t>
            </a:r>
          </a:p>
          <a:p>
            <a:endParaRPr lang="en-US" altLang="zh-CN" b="1" dirty="0">
              <a:latin typeface="+mn-lt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0541" y="3717032"/>
            <a:ext cx="3834548" cy="2736304"/>
          </a:xfrm>
          <a:prstGeom prst="rect">
            <a:avLst/>
          </a:prstGeom>
          <a:noFill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84018" y="3645024"/>
            <a:ext cx="4042211" cy="2880320"/>
          </a:xfrm>
          <a:prstGeom prst="rect">
            <a:avLst/>
          </a:prstGeom>
          <a:noFill/>
        </p:spPr>
      </p:pic>
      <p:sp>
        <p:nvSpPr>
          <p:cNvPr id="17" name="矩形 16"/>
          <p:cNvSpPr/>
          <p:nvPr/>
        </p:nvSpPr>
        <p:spPr>
          <a:xfrm>
            <a:off x="2050497" y="4841227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sz="20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en-US" altLang="zh-CN" sz="2000" b="1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  </a:t>
            </a:r>
            <a:r>
              <a:rPr lang="en-US" altLang="zh-CN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1.4~2. 4 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516216" y="5196773"/>
            <a:ext cx="22669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sz="20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en-US" altLang="zh-CN" sz="2000" b="1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 </a:t>
            </a:r>
            <a:r>
              <a:rPr lang="en-US" altLang="zh-CN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1.8 ~ 2.48</a:t>
            </a:r>
          </a:p>
          <a:p>
            <a:endParaRPr lang="zh-CN" altLang="en-US" sz="2000" dirty="0"/>
          </a:p>
        </p:txBody>
      </p:sp>
      <p:pic>
        <p:nvPicPr>
          <p:cNvPr id="9217" name="图片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93214" y="1159201"/>
            <a:ext cx="1675534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图片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77215" y="1093341"/>
            <a:ext cx="1714640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标题 1">
            <a:extLst>
              <a:ext uri="{FF2B5EF4-FFF2-40B4-BE49-F238E27FC236}">
                <a16:creationId xmlns:a16="http://schemas.microsoft.com/office/drawing/2014/main" id="{4059B176-E8E9-41B2-1310-1BBFE95A9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9" cy="857232"/>
          </a:xfrm>
        </p:spPr>
        <p:txBody>
          <a:bodyPr/>
          <a:lstStyle/>
          <a:p>
            <a:r>
              <a:rPr lang="en-US" altLang="zh-CN" sz="3200" dirty="0"/>
              <a:t>LHCD systems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110539E-50AC-309F-9D0B-199C154E526B}"/>
              </a:ext>
            </a:extLst>
          </p:cNvPr>
          <p:cNvSpPr txBox="1"/>
          <p:nvPr/>
        </p:nvSpPr>
        <p:spPr>
          <a:xfrm>
            <a:off x="586321" y="6434257"/>
            <a:ext cx="3517245" cy="338554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>
              <a:buNone/>
            </a:pPr>
            <a:r>
              <a:rPr lang="fr-FR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Fusion Eng. Des. 147 (2019) 111250</a:t>
            </a:r>
            <a:endParaRPr lang="fr-FR" altLang="zh-CN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5788A62-61D0-A270-EF9F-C8156DDCD9C5}"/>
              </a:ext>
            </a:extLst>
          </p:cNvPr>
          <p:cNvSpPr txBox="1"/>
          <p:nvPr/>
        </p:nvSpPr>
        <p:spPr>
          <a:xfrm>
            <a:off x="5248323" y="6457234"/>
            <a:ext cx="3293659" cy="338554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altLang="zh-CN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Fusion Sci. Technol. 75 (2019) 49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altLang="zh-CN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761891-EFD2-4EA5-8BBC-D9E5F2DFE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9" cy="857232"/>
          </a:xfrm>
        </p:spPr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DF8F41-0106-4956-A5CF-1E68CDCB3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28307"/>
            <a:ext cx="8467345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 Tokamak overview and features</a:t>
            </a:r>
          </a:p>
          <a:p>
            <a:pPr marL="741363" marR="0" lvl="1" indent="-2841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华文中宋"/>
                <a:cs typeface="Arial" panose="020B0604020202020204" pitchFamily="34" charset="0"/>
              </a:rPr>
              <a:t>ECRH/ECCD system</a:t>
            </a:r>
          </a:p>
          <a:p>
            <a:pPr marL="741363" marR="0" lvl="1" indent="-2841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altLang="zh-CN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华文中宋"/>
                <a:cs typeface="Arial" panose="020B0604020202020204" pitchFamily="34" charset="0"/>
              </a:rPr>
              <a:t>LHCD systems</a:t>
            </a:r>
          </a:p>
          <a:p>
            <a:pPr marL="741363" marR="0" lvl="1" indent="-2841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zh-CN" altLang="en-US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华文中宋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Experimental results and analysis</a:t>
            </a:r>
          </a:p>
          <a:p>
            <a:pPr lvl="1"/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in long-pulse operation with high </a:t>
            </a:r>
            <a:r>
              <a:rPr lang="en-US" altLang="zh-CN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endParaRPr lang="en-US" altLang="zh-CN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 of EC location on plasma heating and current density profile</a:t>
            </a:r>
          </a:p>
          <a:p>
            <a:pPr lvl="1"/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LHCD efficiency improved by ECRH</a:t>
            </a:r>
          </a:p>
          <a:p>
            <a:pPr lvl="1"/>
            <a:endParaRPr lang="en-US" altLang="zh-CN" sz="1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zh-CN" sz="2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华文中宋"/>
                <a:cs typeface="Arial" panose="020B0604020202020204" pitchFamily="34" charset="0"/>
              </a:rPr>
              <a:t>Summary and next work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华文中宋"/>
              <a:cs typeface="Arial" panose="020B0604020202020204" pitchFamily="34" charset="0"/>
            </a:endParaRPr>
          </a:p>
          <a:p>
            <a:pPr lvl="1"/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1EC0B4DD-BF90-4CAA-92EC-F4F883592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6416" y="6525344"/>
            <a:ext cx="820655" cy="337295"/>
          </a:xfrm>
        </p:spPr>
        <p:txBody>
          <a:bodyPr/>
          <a:lstStyle/>
          <a:p>
            <a:pPr>
              <a:defRPr/>
            </a:pPr>
            <a:fld id="{C3C19B91-99C5-4F59-8181-74B17A708879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22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761891-EFD2-4EA5-8BBC-D9E5F2DFE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384"/>
            <a:ext cx="9143999" cy="857232"/>
          </a:xfrm>
        </p:spPr>
        <p:txBody>
          <a:bodyPr/>
          <a:lstStyle/>
          <a:p>
            <a:r>
              <a:rPr lang="en-US" altLang="zh-CN" sz="2800" dirty="0"/>
              <a:t>Recent progress in high-power and long-pulse operation</a:t>
            </a:r>
            <a:endParaRPr lang="zh-CN" altLang="en-US" sz="2800" dirty="0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1EC0B4DD-BF90-4CAA-92EC-F4F883592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6416" y="6525344"/>
            <a:ext cx="820655" cy="337295"/>
          </a:xfrm>
        </p:spPr>
        <p:txBody>
          <a:bodyPr/>
          <a:lstStyle/>
          <a:p>
            <a:pPr>
              <a:defRPr/>
            </a:pPr>
            <a:fld id="{C3C19B91-99C5-4F59-8181-74B17A708879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25E8C44-5DB9-EDA3-269E-B8746F5F4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0728"/>
            <a:ext cx="5043093" cy="373579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391B59D-5183-1304-519E-D9102DD04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0323" y="3770262"/>
            <a:ext cx="3475530" cy="300973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555EFC9-6969-1E4F-0012-F419D6D82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9946" y="873737"/>
            <a:ext cx="3456934" cy="2880021"/>
          </a:xfrm>
          <a:prstGeom prst="rect">
            <a:avLst/>
          </a:prstGeom>
        </p:spPr>
      </p:pic>
      <p:sp>
        <p:nvSpPr>
          <p:cNvPr id="18" name="内容占位符 2">
            <a:extLst>
              <a:ext uri="{FF2B5EF4-FFF2-40B4-BE49-F238E27FC236}">
                <a16:creationId xmlns:a16="http://schemas.microsoft.com/office/drawing/2014/main" id="{E2DFFC39-7F5A-5072-356C-D404CAB08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4840018"/>
            <a:ext cx="4899077" cy="16853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Pulse duration extended to ~ 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1056 s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with P</a:t>
            </a:r>
            <a:r>
              <a:rPr lang="en-US" altLang="zh-CN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~ 0.55 MW. Energy injected into the plasma reached 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0.58 GJ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Pulse duration ~ 310 s with P</a:t>
            </a:r>
            <a:r>
              <a:rPr lang="en-US" altLang="zh-CN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up to 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 MW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(H-mode plasma).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7697117-C103-A371-AAC8-CABB68455AB6}"/>
              </a:ext>
            </a:extLst>
          </p:cNvPr>
          <p:cNvSpPr txBox="1"/>
          <p:nvPr/>
        </p:nvSpPr>
        <p:spPr>
          <a:xfrm>
            <a:off x="5508104" y="1340768"/>
            <a:ext cx="3047629" cy="338554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1056 s</a:t>
            </a: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- pulse discharge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F03F0F6-1034-F6F4-3617-3AD16CBA243E}"/>
              </a:ext>
            </a:extLst>
          </p:cNvPr>
          <p:cNvSpPr txBox="1"/>
          <p:nvPr/>
        </p:nvSpPr>
        <p:spPr>
          <a:xfrm>
            <a:off x="5677950" y="4095850"/>
            <a:ext cx="2933816" cy="338554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310 s</a:t>
            </a: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- pulse discharge</a:t>
            </a:r>
          </a:p>
        </p:txBody>
      </p:sp>
    </p:spTree>
    <p:extLst>
      <p:ext uri="{BB962C8B-B14F-4D97-AF65-F5344CB8AC3E}">
        <p14:creationId xmlns:p14="http://schemas.microsoft.com/office/powerpoint/2010/main" val="3030803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761891-EFD2-4EA5-8BBC-D9E5F2DFE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9" cy="857232"/>
          </a:xfrm>
        </p:spPr>
        <p:txBody>
          <a:bodyPr/>
          <a:lstStyle/>
          <a:p>
            <a:r>
              <a:rPr lang="en-US" altLang="zh-CN" sz="2800" dirty="0"/>
              <a:t>Progress in high </a:t>
            </a:r>
            <a:r>
              <a:rPr lang="en-US" altLang="zh-CN" sz="2800" dirty="0" err="1"/>
              <a:t>Te</a:t>
            </a:r>
            <a:r>
              <a:rPr lang="en-US" altLang="zh-CN" sz="2800" dirty="0"/>
              <a:t> operation with on-axis ECRH</a:t>
            </a:r>
            <a:endParaRPr lang="zh-CN" altLang="en-US" sz="2800" dirty="0"/>
          </a:p>
        </p:txBody>
      </p:sp>
      <p:graphicFrame>
        <p:nvGraphicFramePr>
          <p:cNvPr id="4" name="表格 6">
            <a:extLst>
              <a:ext uri="{FF2B5EF4-FFF2-40B4-BE49-F238E27FC236}">
                <a16:creationId xmlns:a16="http://schemas.microsoft.com/office/drawing/2014/main" id="{2F6FEE2D-84FA-AF02-2932-FBAE1CA3B1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851525"/>
              </p:ext>
            </p:extLst>
          </p:nvPr>
        </p:nvGraphicFramePr>
        <p:xfrm>
          <a:off x="54952" y="1042932"/>
          <a:ext cx="8999048" cy="17526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186180">
                  <a:extLst>
                    <a:ext uri="{9D8B030D-6E8A-4147-A177-3AD203B41FA5}">
                      <a16:colId xmlns:a16="http://schemas.microsoft.com/office/drawing/2014/main" val="738512356"/>
                    </a:ext>
                  </a:extLst>
                </a:gridCol>
                <a:gridCol w="1046069">
                  <a:extLst>
                    <a:ext uri="{9D8B030D-6E8A-4147-A177-3AD203B41FA5}">
                      <a16:colId xmlns:a16="http://schemas.microsoft.com/office/drawing/2014/main" val="400049987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23272462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49263062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066846167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62134728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618811453"/>
                    </a:ext>
                  </a:extLst>
                </a:gridCol>
                <a:gridCol w="1294191">
                  <a:extLst>
                    <a:ext uri="{9D8B030D-6E8A-4147-A177-3AD203B41FA5}">
                      <a16:colId xmlns:a16="http://schemas.microsoft.com/office/drawing/2014/main" val="13294738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Shot No.</a:t>
                      </a:r>
                      <a:endParaRPr lang="zh-CN" alt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 </a:t>
                      </a:r>
                    </a:p>
                    <a:p>
                      <a:pPr algn="ctr"/>
                      <a:r>
                        <a:rPr lang="en-US" altLang="zh-CN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(MA)</a:t>
                      </a:r>
                      <a:endParaRPr lang="zh-CN" alt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&lt;n</a:t>
                      </a:r>
                      <a:r>
                        <a:rPr lang="en-US" altLang="zh-CN" b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altLang="zh-CN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(10</a:t>
                      </a:r>
                      <a:r>
                        <a:rPr lang="en-US" altLang="zh-CN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r>
                        <a:rPr lang="en-US" altLang="zh-CN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/m</a:t>
                      </a:r>
                      <a:r>
                        <a:rPr lang="en-US" altLang="zh-CN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altLang="zh-CN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zh-CN" alt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altLang="zh-CN" b="1" baseline="-25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loop</a:t>
                      </a:r>
                      <a:r>
                        <a:rPr lang="en-US" altLang="zh-CN" b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altLang="zh-CN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(mV)</a:t>
                      </a:r>
                      <a:endParaRPr lang="zh-CN" alt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altLang="zh-CN" b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</a:t>
                      </a:r>
                      <a:r>
                        <a:rPr lang="en-US" altLang="zh-CN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altLang="zh-CN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(MW)</a:t>
                      </a:r>
                      <a:endParaRPr lang="zh-CN" alt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altLang="zh-CN" b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LH2</a:t>
                      </a:r>
                      <a:r>
                        <a:rPr lang="en-US" altLang="zh-CN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altLang="zh-CN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(MW)</a:t>
                      </a:r>
                      <a:endParaRPr lang="zh-CN" alt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altLang="zh-CN" b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e0</a:t>
                      </a:r>
                      <a:r>
                        <a:rPr lang="en-US" altLang="zh-CN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altLang="zh-CN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(keV)</a:t>
                      </a:r>
                      <a:endParaRPr lang="zh-CN" alt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Gyrotrons</a:t>
                      </a:r>
                      <a:endParaRPr lang="zh-CN" alt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814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#59585</a:t>
                      </a:r>
                      <a:endParaRPr lang="zh-CN" alt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zh-CN" alt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1.55</a:t>
                      </a:r>
                      <a:endParaRPr lang="zh-CN" alt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zh-CN" alt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zh-CN" altLang="en-US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  <a:endParaRPr lang="zh-CN" alt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</a:t>
                      </a:r>
                      <a:endParaRPr lang="zh-CN" altLang="en-US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zh-CN" alt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875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#78841</a:t>
                      </a:r>
                      <a:endParaRPr lang="zh-CN" alt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  <a:endParaRPr lang="zh-CN" alt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</a:t>
                      </a:r>
                      <a:endParaRPr lang="zh-CN" alt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</a:t>
                      </a:r>
                      <a:endParaRPr lang="zh-CN" alt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  <a:endParaRPr lang="zh-CN" altLang="en-US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  <a:endParaRPr lang="zh-CN" alt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</a:t>
                      </a:r>
                      <a:endParaRPr lang="zh-CN" altLang="en-US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137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#98958</a:t>
                      </a:r>
                      <a:endParaRPr lang="zh-CN" alt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zh-CN" alt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  <a:endParaRPr lang="zh-CN" alt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-29</a:t>
                      </a:r>
                      <a:endParaRPr lang="zh-CN" alt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lang="zh-CN" altLang="en-US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  <a:endParaRPr lang="zh-CN" alt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</a:t>
                      </a:r>
                      <a:endParaRPr lang="zh-CN" altLang="en-US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zh-CN" alt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472663"/>
                  </a:ext>
                </a:extLst>
              </a:tr>
            </a:tbl>
          </a:graphicData>
        </a:graphic>
      </p:graphicFrame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1EC0B4DD-BF90-4CAA-92EC-F4F883592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6416" y="6525344"/>
            <a:ext cx="820655" cy="337295"/>
          </a:xfrm>
        </p:spPr>
        <p:txBody>
          <a:bodyPr/>
          <a:lstStyle/>
          <a:p>
            <a:pPr>
              <a:defRPr/>
            </a:pPr>
            <a:fld id="{C3C19B91-99C5-4F59-8181-74B17A708879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CE6A92E-42D8-975B-6772-87A3A14CC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2" y="3140968"/>
            <a:ext cx="4262318" cy="3153788"/>
          </a:xfrm>
          <a:prstGeom prst="rect">
            <a:avLst/>
          </a:prstGeom>
        </p:spPr>
      </p:pic>
      <p:sp>
        <p:nvSpPr>
          <p:cNvPr id="7" name="内容占位符 2">
            <a:extLst>
              <a:ext uri="{FF2B5EF4-FFF2-40B4-BE49-F238E27FC236}">
                <a16:creationId xmlns:a16="http://schemas.microsoft.com/office/drawing/2014/main" id="{8A3D39D1-02D6-9D4D-96C6-0C121FDE13BD}"/>
              </a:ext>
            </a:extLst>
          </p:cNvPr>
          <p:cNvSpPr txBox="1">
            <a:spLocks/>
          </p:cNvSpPr>
          <p:nvPr/>
        </p:nvSpPr>
        <p:spPr bwMode="auto">
          <a:xfrm>
            <a:off x="4473886" y="3366681"/>
            <a:ext cx="4563607" cy="294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597025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285" indent="-22857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426" indent="-22857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569" indent="-22857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5712" indent="-22857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CN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With EC power increasing, the electron temperature increases significantly.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sz="2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Te0 ~ 12 keV </a:t>
            </a:r>
            <a:r>
              <a:rPr lang="en-US" altLang="zh-CN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was obtained with the combined heating of </a:t>
            </a:r>
            <a:r>
              <a:rPr lang="en-US" altLang="zh-CN" sz="2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 MW EC </a:t>
            </a:r>
            <a:r>
              <a:rPr lang="en-US" altLang="zh-CN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zh-CN" sz="2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 MW LH power</a:t>
            </a:r>
            <a:r>
              <a:rPr lang="en-US" altLang="zh-CN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26382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761891-EFD2-4EA5-8BBC-D9E5F2DFE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9" cy="857232"/>
          </a:xfrm>
        </p:spPr>
        <p:txBody>
          <a:bodyPr/>
          <a:lstStyle/>
          <a:p>
            <a:r>
              <a:rPr lang="en-US" altLang="zh-CN" sz="3200" dirty="0"/>
              <a:t>Long-pulse and high </a:t>
            </a:r>
            <a:r>
              <a:rPr lang="en-US" altLang="zh-CN" sz="3200" dirty="0" err="1"/>
              <a:t>Te</a:t>
            </a:r>
            <a:r>
              <a:rPr lang="en-US" altLang="zh-CN" sz="3200" dirty="0"/>
              <a:t> plasmas</a:t>
            </a:r>
            <a:endParaRPr lang="zh-CN" altLang="en-US" sz="3200" dirty="0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1EC0B4DD-BF90-4CAA-92EC-F4F883592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6416" y="6525344"/>
            <a:ext cx="820655" cy="337295"/>
          </a:xfrm>
        </p:spPr>
        <p:txBody>
          <a:bodyPr/>
          <a:lstStyle/>
          <a:p>
            <a:pPr>
              <a:defRPr/>
            </a:pPr>
            <a:fld id="{C3C19B91-99C5-4F59-8181-74B17A708879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9F9DF5D-6D33-4FF4-F7DC-E5820CA54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3013" y="1032460"/>
            <a:ext cx="4579380" cy="34531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07212E6-E7E6-186C-6F6E-F64AA223E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50" y="932088"/>
            <a:ext cx="4128062" cy="3523480"/>
          </a:xfrm>
          <a:prstGeom prst="rect">
            <a:avLst/>
          </a:prstGeom>
        </p:spPr>
      </p:pic>
      <p:sp>
        <p:nvSpPr>
          <p:cNvPr id="8" name="内容占位符 2">
            <a:extLst>
              <a:ext uri="{FF2B5EF4-FFF2-40B4-BE49-F238E27FC236}">
                <a16:creationId xmlns:a16="http://schemas.microsoft.com/office/drawing/2014/main" id="{CBE88636-35F5-2458-DE59-E58CB06C6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35" y="4725143"/>
            <a:ext cx="8136904" cy="17701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Plasmas with 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Te0 ~ 12 keV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was maintained for 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s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by the combination of </a:t>
            </a:r>
            <a:r>
              <a:rPr lang="en-US" altLang="zh-CN" sz="2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 MW EC </a:t>
            </a:r>
            <a:r>
              <a:rPr lang="en-US" altLang="zh-CN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zh-CN" sz="2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 MW LH </a:t>
            </a:r>
            <a:r>
              <a:rPr lang="en-US" altLang="zh-CN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power.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The peak electron temperature was increased from 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 keV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keV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 MW EC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adding to the </a:t>
            </a:r>
            <a:r>
              <a:rPr lang="en-US" altLang="zh-CN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plasmas sustained by 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</a:t>
            </a:r>
            <a:r>
              <a:rPr lang="en-US" altLang="zh-CN" sz="2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MW LH </a:t>
            </a:r>
            <a:r>
              <a:rPr lang="en-US" altLang="zh-CN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power.</a:t>
            </a: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111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8_Sep_2010_物理诊断报告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 1">
      <a:majorFont>
        <a:latin typeface="Times New Roman"/>
        <a:ea typeface="华文中宋"/>
        <a:cs typeface=""/>
      </a:majorFont>
      <a:minorFont>
        <a:latin typeface="Times New Roman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5875">
          <a:solidFill>
            <a:srgbClr val="FF0000"/>
          </a:solidFill>
        </a:ln>
      </a:spPr>
      <a:bodyPr wrap="square" rtlCol="0" anchor="ctr">
        <a:spAutoFit/>
      </a:bodyPr>
      <a:lstStyle>
        <a:defPPr algn="ctr">
          <a:buNone/>
          <a:defRPr sz="1800" dirty="0" smtClean="0">
            <a:latin typeface="+mn-lt"/>
          </a:defRPr>
        </a:defPPr>
      </a:lstStyle>
    </a:spDef>
    <a:lnDef>
      <a:spPr>
        <a:ln w="12700">
          <a:solidFill>
            <a:schemeClr val="tx1"/>
          </a:solidFill>
          <a:tailEnd type="stealth" w="med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0">
          <a:noFill/>
        </a:ln>
      </a:spPr>
      <a:bodyPr wrap="none" rtlCol="0">
        <a:spAutoFit/>
      </a:bodyPr>
      <a:lstStyle>
        <a:defPPr algn="l">
          <a:buNone/>
          <a:defRPr sz="16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8384</TotalTime>
  <Words>1289</Words>
  <Application>Microsoft Office PowerPoint</Application>
  <PresentationFormat>全屏显示(4:3)</PresentationFormat>
  <Paragraphs>183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</vt:lpstr>
      <vt:lpstr>Office 主题</vt:lpstr>
      <vt:lpstr>28_Sep_2010_物理诊断报告</vt:lpstr>
      <vt:lpstr>PowerPoint 演示文稿</vt:lpstr>
      <vt:lpstr>Outline</vt:lpstr>
      <vt:lpstr>EAST overview</vt:lpstr>
      <vt:lpstr>ECRH/ECCD system</vt:lpstr>
      <vt:lpstr>LHCD systems</vt:lpstr>
      <vt:lpstr>Outline</vt:lpstr>
      <vt:lpstr>Recent progress in high-power and long-pulse operation</vt:lpstr>
      <vt:lpstr>Progress in high Te operation with on-axis ECRH</vt:lpstr>
      <vt:lpstr>Long-pulse and high Te plasmas</vt:lpstr>
      <vt:lpstr>Effects of EC power location on plasma heating</vt:lpstr>
      <vt:lpstr>Modification of current density profiles by adjusting the EC deposition in LHCD sustained plasmas</vt:lpstr>
      <vt:lpstr>LHCD efficiency improved by ECRH (experimental results)</vt:lpstr>
      <vt:lpstr>LHCD efficiency improved by ECRH (modeling analysis by GENRAY code)</vt:lpstr>
      <vt:lpstr>Comparison of LHCD efficiency with and without ECRH</vt:lpstr>
      <vt:lpstr>Synergy effect between LHCD and ECCD</vt:lpstr>
      <vt:lpstr>Summary and next work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EAST纯RF加热下顺反场统计性分析</dc:title>
  <dc:creator>xlin</dc:creator>
  <cp:lastModifiedBy>MHLi</cp:lastModifiedBy>
  <cp:revision>375</cp:revision>
  <dcterms:created xsi:type="dcterms:W3CDTF">2018-10-25T07:59:39Z</dcterms:created>
  <dcterms:modified xsi:type="dcterms:W3CDTF">2022-06-21T02:32:26Z</dcterms:modified>
</cp:coreProperties>
</file>